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71"/>
  </p:notesMasterIdLst>
  <p:sldIdLst>
    <p:sldId id="257" r:id="rId2"/>
    <p:sldId id="402" r:id="rId3"/>
    <p:sldId id="403" r:id="rId4"/>
    <p:sldId id="404" r:id="rId5"/>
    <p:sldId id="400" r:id="rId6"/>
    <p:sldId id="401" r:id="rId7"/>
    <p:sldId id="258" r:id="rId8"/>
    <p:sldId id="405" r:id="rId9"/>
    <p:sldId id="264" r:id="rId10"/>
    <p:sldId id="280" r:id="rId11"/>
    <p:sldId id="269" r:id="rId12"/>
    <p:sldId id="281" r:id="rId13"/>
    <p:sldId id="282" r:id="rId14"/>
    <p:sldId id="286" r:id="rId15"/>
    <p:sldId id="409" r:id="rId16"/>
    <p:sldId id="287" r:id="rId17"/>
    <p:sldId id="289" r:id="rId18"/>
    <p:sldId id="290" r:id="rId19"/>
    <p:sldId id="293" r:id="rId20"/>
    <p:sldId id="294" r:id="rId21"/>
    <p:sldId id="297" r:id="rId22"/>
    <p:sldId id="295" r:id="rId23"/>
    <p:sldId id="296" r:id="rId24"/>
    <p:sldId id="410" r:id="rId25"/>
    <p:sldId id="298" r:id="rId26"/>
    <p:sldId id="299" r:id="rId27"/>
    <p:sldId id="267" r:id="rId28"/>
    <p:sldId id="268" r:id="rId29"/>
    <p:sldId id="301" r:id="rId30"/>
    <p:sldId id="420" r:id="rId31"/>
    <p:sldId id="421" r:id="rId32"/>
    <p:sldId id="422" r:id="rId33"/>
    <p:sldId id="436" r:id="rId34"/>
    <p:sldId id="424" r:id="rId35"/>
    <p:sldId id="324" r:id="rId36"/>
    <p:sldId id="426" r:id="rId37"/>
    <p:sldId id="425" r:id="rId38"/>
    <p:sldId id="328" r:id="rId39"/>
    <p:sldId id="427" r:id="rId40"/>
    <p:sldId id="428" r:id="rId41"/>
    <p:sldId id="430" r:id="rId42"/>
    <p:sldId id="429" r:id="rId43"/>
    <p:sldId id="431" r:id="rId44"/>
    <p:sldId id="432" r:id="rId45"/>
    <p:sldId id="433" r:id="rId46"/>
    <p:sldId id="434" r:id="rId47"/>
    <p:sldId id="435" r:id="rId48"/>
    <p:sldId id="329" r:id="rId49"/>
    <p:sldId id="331" r:id="rId50"/>
    <p:sldId id="332" r:id="rId51"/>
    <p:sldId id="412" r:id="rId52"/>
    <p:sldId id="351" r:id="rId53"/>
    <p:sldId id="333" r:id="rId54"/>
    <p:sldId id="350" r:id="rId55"/>
    <p:sldId id="336" r:id="rId56"/>
    <p:sldId id="348" r:id="rId57"/>
    <p:sldId id="349" r:id="rId58"/>
    <p:sldId id="34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94" r:id="rId68"/>
    <p:sldId id="416" r:id="rId69"/>
    <p:sldId id="396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9" autoAdjust="0"/>
  </p:normalViewPr>
  <p:slideViewPr>
    <p:cSldViewPr>
      <p:cViewPr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4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C9D4F-A680-476A-B0D5-32B11A524BC6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8E9D-6AFD-4077-A966-7E018A19C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4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172B31-BD7B-4F24-891F-6BC55CDD4FB4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DEEBAB0-040A-45E8-B0E5-89B01A9D7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724400"/>
            <a:ext cx="4495800" cy="1447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Coja Yamashita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Fish Health Unit Leader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00200"/>
            <a:ext cx="8382000" cy="3048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bg2"/>
                </a:solidFill>
              </a:rPr>
              <a:t>Trout in the Classroom </a:t>
            </a:r>
            <a:br>
              <a:rPr lang="en-US" sz="4400" dirty="0" smtClean="0">
                <a:solidFill>
                  <a:schemeClr val="bg2"/>
                </a:solidFill>
              </a:rPr>
            </a:br>
            <a:r>
              <a:rPr lang="en-US" sz="4400" dirty="0" smtClean="0">
                <a:solidFill>
                  <a:schemeClr val="bg2"/>
                </a:solidFill>
              </a:rPr>
              <a:t>Fish Health Workshop</a:t>
            </a:r>
            <a:r>
              <a:rPr lang="en-US" sz="49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49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9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49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900" dirty="0" smtClean="0">
                <a:solidFill>
                  <a:schemeClr val="accent5">
                    <a:lumMod val="75000"/>
                  </a:schemeClr>
                </a:solidFill>
              </a:rPr>
              <a:t>2015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highrespfbc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33800"/>
            <a:ext cx="1219200" cy="120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ighrespfbc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3657600"/>
            <a:ext cx="1219200" cy="120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From PC\My Documents\My Pictures\TIC Pics 005.jpg"/>
          <p:cNvPicPr>
            <a:picLocks noChangeAspect="1" noChangeArrowheads="1"/>
          </p:cNvPicPr>
          <p:nvPr/>
        </p:nvPicPr>
        <p:blipFill>
          <a:blip r:embed="rId2" cstate="print">
            <a:lum contras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0374" y="152401"/>
            <a:ext cx="8533437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2743200" y="762000"/>
            <a:ext cx="3429000" cy="3276600"/>
          </a:xfrm>
          <a:prstGeom prst="ellipse">
            <a:avLst/>
          </a:prstGeom>
          <a:noFill/>
          <a:ln w="889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smtClean="0">
                <a:solidFill>
                  <a:srgbClr val="004620"/>
                </a:solidFill>
                <a:latin typeface="Times New Roman" pitchFamily="18" charset="0"/>
                <a:cs typeface="Times New Roman" pitchFamily="18" charset="0"/>
              </a:rPr>
              <a:t>Host</a:t>
            </a:r>
            <a:endParaRPr lang="en-US" sz="5400" b="1" dirty="0">
              <a:solidFill>
                <a:srgbClr val="0046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45720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00462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Brook</a:t>
            </a: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00462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Trout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00462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6000" b="0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00462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Salvelinus fontinalis)</a:t>
            </a:r>
            <a:endParaRPr kumimoji="0" lang="en-US" sz="6000" b="0" i="1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0046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From PC\My Documents\My Pictures\TIC Pics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414" t="23913" r="13577" b="10870"/>
          <a:stretch>
            <a:fillRect/>
          </a:stretch>
        </p:blipFill>
        <p:spPr bwMode="auto">
          <a:xfrm>
            <a:off x="3886200" y="2438400"/>
            <a:ext cx="46736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1617" name="Rectangle 2"/>
          <p:cNvSpPr>
            <a:spLocks noGrp="1"/>
          </p:cNvSpPr>
          <p:nvPr>
            <p:ph type="title"/>
          </p:nvPr>
        </p:nvSpPr>
        <p:spPr>
          <a:xfrm>
            <a:off x="685800" y="838200"/>
            <a:ext cx="80010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800" b="1" dirty="0" smtClean="0"/>
              <a:t> Host Factors</a:t>
            </a:r>
          </a:p>
        </p:txBody>
      </p:sp>
      <p:sp>
        <p:nvSpPr>
          <p:cNvPr id="111618" name="Rectangle 3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3733800" cy="42211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3800" u="sng" dirty="0" smtClean="0"/>
              <a:t>Fish Species</a:t>
            </a:r>
          </a:p>
          <a:p>
            <a:pPr lvl="1">
              <a:buFont typeface="Arial" pitchFamily="34" charset="0"/>
              <a:buChar char="•"/>
            </a:pP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800" u="sng" dirty="0" smtClean="0"/>
              <a:t>Fish Strain</a:t>
            </a:r>
          </a:p>
          <a:p>
            <a:pPr lvl="1">
              <a:buFont typeface="Arial" pitchFamily="34" charset="0"/>
              <a:buChar char="•"/>
            </a:pP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800" u="sng" dirty="0" smtClean="0"/>
              <a:t>Age or Life stage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300" b="1" dirty="0" smtClean="0"/>
              <a:t>Fish Species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4999"/>
            <a:ext cx="8229600" cy="4038601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90000"/>
              </a:lnSpc>
              <a:buNone/>
            </a:pPr>
            <a:r>
              <a:rPr lang="en-US" sz="4000" b="1" u="sng" dirty="0" smtClean="0"/>
              <a:t>Brook Trout</a:t>
            </a:r>
          </a:p>
          <a:p>
            <a:pPr lvl="1">
              <a:lnSpc>
                <a:spcPct val="90000"/>
              </a:lnSpc>
              <a:buNone/>
            </a:pPr>
            <a:endParaRPr lang="en-US" b="1" dirty="0" smtClean="0"/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Highly Susceptible to </a:t>
            </a:r>
            <a:r>
              <a:rPr lang="en-US" sz="3200" b="1" u="sng" dirty="0" smtClean="0"/>
              <a:t>Furunculous</a:t>
            </a:r>
            <a:r>
              <a:rPr lang="en-US" sz="3200" u="sng" dirty="0" smtClean="0"/>
              <a:t> </a:t>
            </a:r>
            <a:r>
              <a:rPr lang="en-US" sz="3200" dirty="0" smtClean="0"/>
              <a:t>(Bacterial Pathogen)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Highly Susceptible </a:t>
            </a:r>
            <a:r>
              <a:rPr lang="en-US" sz="3200" b="1" dirty="0" smtClean="0"/>
              <a:t>IPNv</a:t>
            </a:r>
            <a:r>
              <a:rPr lang="en-US" sz="3200" dirty="0" smtClean="0"/>
              <a:t> (Viral Pathogen)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Highly Susceptible </a:t>
            </a:r>
            <a:r>
              <a:rPr lang="en-US" sz="3200" b="1" dirty="0" smtClean="0"/>
              <a:t>BKD</a:t>
            </a:r>
            <a:r>
              <a:rPr lang="en-US" sz="3200" dirty="0" smtClean="0"/>
              <a:t> (Bacterial pathogen)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Less susceptible to </a:t>
            </a:r>
            <a:r>
              <a:rPr lang="en-US" sz="3200" b="1" dirty="0" smtClean="0"/>
              <a:t>Whirling Disease </a:t>
            </a:r>
            <a:r>
              <a:rPr lang="en-US" sz="3200" dirty="0" smtClean="0"/>
              <a:t>(Parasite)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Can withstand lower </a:t>
            </a:r>
            <a:r>
              <a:rPr lang="en-US" sz="3200" b="1" dirty="0" smtClean="0"/>
              <a:t>pH</a:t>
            </a:r>
            <a:r>
              <a:rPr lang="en-US" sz="3200" dirty="0" smtClean="0"/>
              <a:t>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dirty="0" smtClean="0"/>
              <a:t>Low </a:t>
            </a:r>
            <a:r>
              <a:rPr lang="en-US" sz="3200" b="1" dirty="0" smtClean="0"/>
              <a:t>Temperature</a:t>
            </a:r>
            <a:r>
              <a:rPr lang="en-US" sz="3200" dirty="0" smtClean="0"/>
              <a:t> range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Fish Strain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(Genetics) </a:t>
            </a:r>
          </a:p>
          <a:p>
            <a:pPr algn="ctr">
              <a:buNone/>
            </a:pPr>
            <a:r>
              <a:rPr lang="en-US" b="1" dirty="0" smtClean="0"/>
              <a:t>Some strains of fish have become more or less resistant to specific pathogens</a:t>
            </a:r>
          </a:p>
          <a:p>
            <a:pPr algn="ctr">
              <a:buNone/>
            </a:pPr>
            <a:endParaRPr lang="en-US" dirty="0" smtClean="0"/>
          </a:p>
          <a:p>
            <a:r>
              <a:rPr lang="en-US" dirty="0" smtClean="0"/>
              <a:t>Can help with increase the survival of fish within a hatchery and in the wild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Fish can act as </a:t>
            </a:r>
            <a:r>
              <a:rPr lang="en-US" b="1" dirty="0" smtClean="0"/>
              <a:t>carriers</a:t>
            </a:r>
            <a:r>
              <a:rPr lang="en-US" dirty="0" smtClean="0"/>
              <a:t> introducing disease to wild populations.</a:t>
            </a:r>
          </a:p>
          <a:p>
            <a:pPr lvl="2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/>
              <a:t>Age</a:t>
            </a:r>
          </a:p>
        </p:txBody>
      </p:sp>
      <p:sp>
        <p:nvSpPr>
          <p:cNvPr id="115714" name="Rectangle 3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6482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b="1" dirty="0" smtClean="0"/>
              <a:t>Fish are more susceptible to specific diseases at different ages or life stage</a:t>
            </a:r>
          </a:p>
          <a:p>
            <a:pPr algn="ctr">
              <a:buNone/>
            </a:pPr>
            <a:endParaRPr lang="en-US" dirty="0" smtClean="0"/>
          </a:p>
          <a:p>
            <a:r>
              <a:rPr lang="en-US" dirty="0" smtClean="0"/>
              <a:t>External parasites have a greater effect on small fish </a:t>
            </a:r>
          </a:p>
          <a:p>
            <a:pPr lvl="1"/>
            <a:r>
              <a:rPr lang="en-US" dirty="0" smtClean="0"/>
              <a:t>Fry &gt; small fingerling&gt;adults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Viruses and Bacterial disease can effect specific Life stages</a:t>
            </a:r>
          </a:p>
          <a:p>
            <a:pPr lvl="1"/>
            <a:r>
              <a:rPr lang="en-US" dirty="0" smtClean="0"/>
              <a:t>IPNv – fry/small fingerling - Brook Trout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Environmental conditions affect life stages differently</a:t>
            </a:r>
          </a:p>
          <a:p>
            <a:pPr lvl="1"/>
            <a:r>
              <a:rPr lang="en-US" dirty="0" smtClean="0"/>
              <a:t>Gas Bubble Disease – Fry</a:t>
            </a:r>
          </a:p>
          <a:p>
            <a:pPr lvl="1"/>
            <a:r>
              <a:rPr lang="en-US" dirty="0" smtClean="0"/>
              <a:t>Dissolved Oxygen – Larger Fish</a:t>
            </a:r>
          </a:p>
          <a:p>
            <a:pPr lvl="1"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7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57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7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57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7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Types of Disease</a:t>
            </a:r>
          </a:p>
        </p:txBody>
      </p:sp>
      <p:sp>
        <p:nvSpPr>
          <p:cNvPr id="69637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2209800"/>
            <a:ext cx="3200400" cy="3124200"/>
          </a:xfrm>
          <a:solidFill>
            <a:schemeClr val="bg1">
              <a:lumMod val="85000"/>
            </a:schemeClr>
          </a:solidFill>
          <a:ln w="38100">
            <a:solidFill>
              <a:schemeClr val="tx2"/>
            </a:solidFill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dirty="0" smtClean="0"/>
              <a:t> </a:t>
            </a:r>
            <a:r>
              <a:rPr lang="en-US" sz="2800" b="1" u="sng" dirty="0" smtClean="0"/>
              <a:t>Non Infectious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Host</a:t>
            </a:r>
          </a:p>
          <a:p>
            <a:pPr algn="ctr">
              <a:buFont typeface="Arial" charset="0"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+</a:t>
            </a:r>
          </a:p>
          <a:p>
            <a:pPr algn="ctr">
              <a:buFont typeface="Arial" charset="0"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71683" name="Rectangle 6"/>
          <p:cNvSpPr>
            <a:spLocks noChangeArrowheads="1"/>
          </p:cNvSpPr>
          <p:nvPr/>
        </p:nvSpPr>
        <p:spPr bwMode="auto">
          <a:xfrm>
            <a:off x="4724400" y="2209800"/>
            <a:ext cx="3276600" cy="310854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Calibri" pitchFamily="34" charset="0"/>
              </a:rPr>
              <a:t>Infectious </a:t>
            </a:r>
            <a:r>
              <a:rPr lang="en-US" sz="2800" b="1" u="sng" dirty="0" smtClean="0">
                <a:latin typeface="Calibri" pitchFamily="34" charset="0"/>
              </a:rPr>
              <a:t>Disease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Host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+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Environment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+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Pathogen</a:t>
            </a:r>
          </a:p>
          <a:p>
            <a:pPr algn="ctr"/>
            <a:endParaRPr lang="en-US" sz="28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3048000"/>
            <a:ext cx="990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791200" y="2895600"/>
            <a:ext cx="990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Y:\From PC\My Documents\My Pictures\Steve pic 028.jpg"/>
          <p:cNvPicPr>
            <a:picLocks noChangeAspect="1" noChangeArrowheads="1"/>
          </p:cNvPicPr>
          <p:nvPr/>
        </p:nvPicPr>
        <p:blipFill>
          <a:blip r:embed="rId2" cstate="print">
            <a:lum bright="-29000"/>
          </a:blip>
          <a:srcRect/>
          <a:stretch>
            <a:fillRect/>
          </a:stretch>
        </p:blipFill>
        <p:spPr bwMode="auto">
          <a:xfrm>
            <a:off x="304800" y="228600"/>
            <a:ext cx="8636057" cy="647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12"/>
          <p:cNvSpPr>
            <a:spLocks noChangeArrowheads="1"/>
          </p:cNvSpPr>
          <p:nvPr/>
        </p:nvSpPr>
        <p:spPr bwMode="auto">
          <a:xfrm>
            <a:off x="2743200" y="1242874"/>
            <a:ext cx="3886200" cy="3810000"/>
          </a:xfrm>
          <a:prstGeom prst="ellipse">
            <a:avLst/>
          </a:prstGeom>
          <a:blipFill dpi="0" rotWithShape="1">
            <a:blip r:embed="rId3" cstate="print">
              <a:alphaModFix amt="69000"/>
            </a:blip>
            <a:srcRect/>
            <a:tile tx="0" ty="0" sx="100000" sy="100000" flip="none" algn="tl"/>
          </a:blipFill>
          <a:ln w="88900" cmpd="sng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/>
              <a:t>   Environment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Environment</a:t>
            </a:r>
            <a:endParaRPr lang="en-US" sz="4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7772400" cy="4876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2800" dirty="0" smtClean="0"/>
              <a:t>Directly responsible for significant mortality </a:t>
            </a:r>
          </a:p>
          <a:p>
            <a:pPr algn="ctr">
              <a:buNone/>
            </a:pPr>
            <a:r>
              <a:rPr lang="en-US" sz="2800" dirty="0" smtClean="0"/>
              <a:t>(Non Infectious Disease)</a:t>
            </a:r>
          </a:p>
          <a:p>
            <a:pPr algn="ctr">
              <a:buNone/>
            </a:pPr>
            <a:r>
              <a:rPr lang="en-US" sz="2800" u="sng" dirty="0" smtClean="0"/>
              <a:t>or</a:t>
            </a:r>
          </a:p>
          <a:p>
            <a:pPr algn="ctr">
              <a:buNone/>
            </a:pPr>
            <a:r>
              <a:rPr lang="en-US" sz="2800" dirty="0" smtClean="0"/>
              <a:t>Act as a stressor making fish more susceptible to Infectious Disease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 algn="ctr">
              <a:buNone/>
            </a:pPr>
            <a:r>
              <a:rPr lang="en-US" sz="2800" dirty="0" smtClean="0"/>
              <a:t>In a closed system the environmental conditions can be easily monitored and manipulated.</a:t>
            </a:r>
          </a:p>
          <a:p>
            <a:pPr algn="ctr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Environmental Factors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572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Water Quality</a:t>
            </a:r>
          </a:p>
          <a:p>
            <a:r>
              <a:rPr lang="en-US" sz="3600" b="1" dirty="0" smtClean="0"/>
              <a:t>Nutrition</a:t>
            </a:r>
          </a:p>
          <a:p>
            <a:r>
              <a:rPr lang="en-US" sz="3600" b="1" dirty="0" smtClean="0"/>
              <a:t>Mechanical</a:t>
            </a:r>
          </a:p>
          <a:p>
            <a:r>
              <a:rPr lang="en-US" sz="3600" b="1" dirty="0" smtClean="0"/>
              <a:t>Population Density</a:t>
            </a:r>
          </a:p>
          <a:p>
            <a:r>
              <a:rPr lang="en-US" sz="3600" b="1" dirty="0" smtClean="0"/>
              <a:t>Physical Environment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Water Quality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82000" cy="52578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2800" b="1" dirty="0" smtClean="0"/>
              <a:t>Water Quality usually plays a role in both infectious and non infectious disease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There are specific </a:t>
            </a:r>
            <a:r>
              <a:rPr lang="en-US" sz="2800" b="1" u="sng" dirty="0" smtClean="0"/>
              <a:t>ranges</a:t>
            </a:r>
            <a:r>
              <a:rPr lang="en-US" sz="2800" dirty="0" smtClean="0"/>
              <a:t> within each parameter that fish can survive 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High or Low ends of each range can cause chronic stress</a:t>
            </a:r>
          </a:p>
          <a:p>
            <a:pPr lvl="1"/>
            <a:r>
              <a:rPr lang="en-US" sz="2600" dirty="0" smtClean="0"/>
              <a:t>Effect growth rate</a:t>
            </a:r>
          </a:p>
          <a:p>
            <a:pPr lvl="1"/>
            <a:r>
              <a:rPr lang="en-US" sz="2600" dirty="0" smtClean="0"/>
              <a:t>Cause immune system suppression increasing susceptibility and response to infectious disease</a:t>
            </a:r>
          </a:p>
          <a:p>
            <a:pPr lvl="1">
              <a:buNone/>
            </a:pPr>
            <a:endParaRPr lang="en-US" sz="2600" dirty="0" smtClean="0"/>
          </a:p>
          <a:p>
            <a:r>
              <a:rPr lang="en-US" sz="2800" dirty="0" smtClean="0"/>
              <a:t>Rapid changes in any Water Quality parameter (Temp, pH,) can cause stress and mortality.</a:t>
            </a:r>
          </a:p>
          <a:p>
            <a:pPr lvl="1"/>
            <a:r>
              <a:rPr lang="en-US" dirty="0" smtClean="0"/>
              <a:t>Fish should be tempered when changing water</a:t>
            </a:r>
          </a:p>
          <a:p>
            <a:pPr lvl="1" algn="ctr">
              <a:buNone/>
            </a:pPr>
            <a:endParaRPr lang="en-US" sz="2000" b="1" dirty="0" smtClean="0"/>
          </a:p>
          <a:p>
            <a:pPr lvl="1" algn="ctr">
              <a:buNone/>
            </a:pPr>
            <a:endParaRPr lang="en-US" sz="2000" b="1" dirty="0" smtClean="0"/>
          </a:p>
          <a:p>
            <a:pPr lvl="1" algn="ctr">
              <a:buNone/>
            </a:pPr>
            <a:r>
              <a:rPr lang="en-US" sz="2800" b="1" dirty="0" smtClean="0"/>
              <a:t>Water Quality is often a major component in the “perfect storm” that leads to major mortality events.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72312"/>
          </a:xfrm>
        </p:spPr>
        <p:txBody>
          <a:bodyPr/>
          <a:lstStyle/>
          <a:p>
            <a:pPr algn="ctr"/>
            <a:r>
              <a:rPr lang="en-US" b="1" dirty="0" smtClean="0"/>
              <a:t>Agency Organization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35480"/>
            <a:ext cx="7543800" cy="4465320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n-US" sz="3900" b="1" dirty="0" smtClean="0"/>
              <a:t>Executive Director</a:t>
            </a:r>
          </a:p>
          <a:p>
            <a:pPr>
              <a:buFont typeface="Arial" pitchFamily="34" charset="0"/>
              <a:buChar char="•"/>
            </a:pPr>
            <a:endParaRPr lang="en-US" sz="3900" b="1" dirty="0" smtClean="0"/>
          </a:p>
          <a:p>
            <a:pPr>
              <a:buFont typeface="Arial" pitchFamily="34" charset="0"/>
              <a:buChar char="•"/>
            </a:pPr>
            <a:r>
              <a:rPr lang="en-US" sz="3900" b="1" dirty="0" smtClean="0"/>
              <a:t>Office of Field Operations</a:t>
            </a:r>
          </a:p>
          <a:p>
            <a:pPr>
              <a:buFont typeface="Arial" pitchFamily="34" charset="0"/>
              <a:buChar char="•"/>
            </a:pPr>
            <a:endParaRPr lang="en-US" sz="3900" dirty="0" smtClean="0"/>
          </a:p>
          <a:p>
            <a:pPr>
              <a:buFont typeface="Arial" pitchFamily="34" charset="0"/>
              <a:buChar char="•"/>
            </a:pPr>
            <a:r>
              <a:rPr lang="en-US" sz="3900" b="1" dirty="0" smtClean="0"/>
              <a:t>Bureau of Hatcheries</a:t>
            </a:r>
          </a:p>
          <a:p>
            <a:pPr>
              <a:buFont typeface="Arial" pitchFamily="34" charset="0"/>
              <a:buChar char="•"/>
            </a:pPr>
            <a:endParaRPr lang="en-US" sz="3900" dirty="0" smtClean="0"/>
          </a:p>
          <a:p>
            <a:pPr>
              <a:buFont typeface="Arial" pitchFamily="34" charset="0"/>
              <a:buChar char="•"/>
            </a:pPr>
            <a:r>
              <a:rPr lang="en-US" sz="3900" b="1" u="sng" dirty="0" smtClean="0"/>
              <a:t>Division of Fish Production Services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4" name="Picture 3" descr="highrespfbc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304800"/>
            <a:ext cx="1405113" cy="138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/>
              <a:t>Nutrition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6324600" cy="51816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3100" b="1" dirty="0" smtClean="0"/>
              <a:t>Poor nutrition can act as a stressor, making fish more susceptible to other environmental conditions or infectious diseases.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sz="3400" b="1" dirty="0" smtClean="0"/>
              <a:t>Food Size </a:t>
            </a:r>
            <a:endParaRPr lang="en-US" sz="4000" b="1" dirty="0" smtClean="0"/>
          </a:p>
          <a:p>
            <a:pPr lvl="1"/>
            <a:r>
              <a:rPr lang="en-US" sz="2600" dirty="0" smtClean="0"/>
              <a:t>Need to feed to the smallest fish in the tank.</a:t>
            </a:r>
          </a:p>
          <a:p>
            <a:pPr lvl="1">
              <a:buNone/>
            </a:pPr>
            <a:endParaRPr lang="en-US" sz="2600" dirty="0" smtClean="0"/>
          </a:p>
          <a:p>
            <a:r>
              <a:rPr lang="en-US" sz="3400" b="1" dirty="0" smtClean="0"/>
              <a:t>Nutritional requirements </a:t>
            </a:r>
          </a:p>
          <a:p>
            <a:pPr lvl="1"/>
            <a:r>
              <a:rPr lang="en-US" sz="2600" dirty="0" smtClean="0"/>
              <a:t>Specific feeding rates (ex - 3% Biomass)</a:t>
            </a:r>
          </a:p>
          <a:p>
            <a:pPr lvl="1"/>
            <a:r>
              <a:rPr lang="en-US" sz="2600" dirty="0" smtClean="0"/>
              <a:t>Protein, fat,  Fiber</a:t>
            </a:r>
          </a:p>
          <a:p>
            <a:pPr lvl="1">
              <a:buNone/>
            </a:pPr>
            <a:endParaRPr lang="en-US" sz="2600" dirty="0" smtClean="0"/>
          </a:p>
          <a:p>
            <a:r>
              <a:rPr lang="en-US" sz="3100" b="1" dirty="0" smtClean="0"/>
              <a:t>Storage</a:t>
            </a:r>
          </a:p>
          <a:p>
            <a:pPr lvl="1"/>
            <a:r>
              <a:rPr lang="en-US" sz="2600" dirty="0" smtClean="0"/>
              <a:t>Feed can become rancid or moldy</a:t>
            </a:r>
          </a:p>
          <a:p>
            <a:pPr lvl="1"/>
            <a:r>
              <a:rPr lang="en-US" sz="2600" dirty="0" smtClean="0"/>
              <a:t>Food should be stored in cool/dry/dark conditions</a:t>
            </a:r>
          </a:p>
          <a:p>
            <a:pPr lvl="1"/>
            <a:r>
              <a:rPr lang="en-US" sz="2600" dirty="0" smtClean="0"/>
              <a:t>Do not use old feed, start fish off on new feed each year.</a:t>
            </a:r>
          </a:p>
          <a:p>
            <a:pPr lvl="1">
              <a:buNone/>
            </a:pPr>
            <a:endParaRPr lang="en-US" sz="2600" dirty="0" smtClean="0"/>
          </a:p>
          <a:p>
            <a:pPr lvl="1">
              <a:buNone/>
            </a:pPr>
            <a:endParaRPr lang="en-US" sz="2200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2" descr="http://whirlingdisease.montana.edu/photos/wdweb1T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295400"/>
            <a:ext cx="1823734" cy="1371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257800"/>
            <a:ext cx="1828800" cy="13906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4449" name="Picture 1" descr="Y:\From PC\My Documents\My Pictures\Steve pic 031.jpg"/>
          <p:cNvPicPr>
            <a:picLocks noChangeAspect="1" noChangeArrowheads="1"/>
          </p:cNvPicPr>
          <p:nvPr/>
        </p:nvPicPr>
        <p:blipFill>
          <a:blip r:embed="rId4" cstate="print"/>
          <a:srcRect r="13839"/>
          <a:stretch>
            <a:fillRect/>
          </a:stretch>
        </p:blipFill>
        <p:spPr bwMode="auto">
          <a:xfrm>
            <a:off x="6629400" y="2971800"/>
            <a:ext cx="2209800" cy="1923766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algn="ctr"/>
            <a:r>
              <a:rPr lang="en-US" b="1" dirty="0" smtClean="0"/>
              <a:t>Physical</a:t>
            </a:r>
            <a:r>
              <a:rPr lang="en-US" dirty="0" smtClean="0"/>
              <a:t> </a:t>
            </a:r>
            <a:r>
              <a:rPr lang="en-US" b="1" dirty="0" smtClean="0"/>
              <a:t>Environment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95400"/>
            <a:ext cx="7772400" cy="47244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Current</a:t>
            </a:r>
          </a:p>
          <a:p>
            <a:pPr lvl="1"/>
            <a:r>
              <a:rPr lang="en-US" dirty="0" smtClean="0"/>
              <a:t>Fit Fish = Healthy fish</a:t>
            </a:r>
          </a:p>
          <a:p>
            <a:pPr lvl="1"/>
            <a:r>
              <a:rPr lang="en-US" dirty="0" smtClean="0"/>
              <a:t>Disperse Food/Nutrients/Toxins/Dissolved Oxygen</a:t>
            </a:r>
          </a:p>
          <a:p>
            <a:pPr lvl="1"/>
            <a:r>
              <a:rPr lang="en-US" dirty="0" smtClean="0"/>
              <a:t>Make sure current is not creating dead spots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Cover/shade/structure</a:t>
            </a:r>
          </a:p>
          <a:p>
            <a:pPr lvl="1"/>
            <a:r>
              <a:rPr lang="en-US" dirty="0" smtClean="0"/>
              <a:t>Provides a more natural environment</a:t>
            </a:r>
          </a:p>
          <a:p>
            <a:pPr lvl="1"/>
            <a:r>
              <a:rPr lang="en-US" dirty="0" smtClean="0"/>
              <a:t>Lack of structure can increase stress 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High Traffic Areas</a:t>
            </a:r>
          </a:p>
          <a:p>
            <a:pPr lvl="1"/>
            <a:r>
              <a:rPr lang="en-US" dirty="0" smtClean="0"/>
              <a:t>Fish will react to movement</a:t>
            </a:r>
          </a:p>
          <a:p>
            <a:endParaRPr lang="en-US" b="1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070" y="4419600"/>
            <a:ext cx="2651498" cy="1752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429000"/>
            <a:ext cx="3352800" cy="2514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 smtClean="0"/>
              <a:t>Mechanical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 (Pumps, Filters, Air stones, lights, Chillers 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6705600" cy="449579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2800" b="1" dirty="0" smtClean="0"/>
              <a:t>Usually act as a stressor but can also cause mortality</a:t>
            </a:r>
          </a:p>
          <a:p>
            <a:pPr algn="ctr">
              <a:buNone/>
            </a:pPr>
            <a:endParaRPr lang="en-US" sz="2800" dirty="0" smtClean="0"/>
          </a:p>
          <a:p>
            <a:r>
              <a:rPr lang="en-US" dirty="0" smtClean="0"/>
              <a:t>Noise / Vibration</a:t>
            </a:r>
          </a:p>
          <a:p>
            <a:pPr lvl="1"/>
            <a:r>
              <a:rPr lang="en-US" dirty="0" smtClean="0"/>
              <a:t>Avoid direct contact of equipment with tank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Electricity </a:t>
            </a:r>
          </a:p>
          <a:p>
            <a:endParaRPr lang="en-US" dirty="0" smtClean="0"/>
          </a:p>
          <a:p>
            <a:r>
              <a:rPr lang="en-US" dirty="0" smtClean="0"/>
              <a:t>Light</a:t>
            </a:r>
            <a:r>
              <a:rPr lang="en-US" b="1" dirty="0" smtClean="0"/>
              <a:t> </a:t>
            </a:r>
            <a:r>
              <a:rPr lang="en-US" dirty="0" smtClean="0"/>
              <a:t>– (intensity, frequency and duration)</a:t>
            </a:r>
          </a:p>
          <a:p>
            <a:pPr lvl="1"/>
            <a:r>
              <a:rPr lang="en-US" dirty="0" smtClean="0"/>
              <a:t>Avoid turning on lights suddenly</a:t>
            </a:r>
          </a:p>
          <a:p>
            <a:pPr lvl="1"/>
            <a:r>
              <a:rPr lang="en-US" dirty="0" smtClean="0"/>
              <a:t>Use Dimmer switches and timers</a:t>
            </a:r>
          </a:p>
          <a:p>
            <a:pPr lvl="1"/>
            <a:r>
              <a:rPr lang="en-US" dirty="0" smtClean="0"/>
              <a:t>Leave blinds open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Impact –(Blunt Force Trauma)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>
            <a:normAutofit/>
          </a:bodyPr>
          <a:lstStyle/>
          <a:p>
            <a:r>
              <a:rPr lang="en-US" b="1" dirty="0" smtClean="0"/>
              <a:t>Population Density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6705600" cy="42672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Fish Compete for resources</a:t>
            </a:r>
          </a:p>
          <a:p>
            <a:pPr lvl="1"/>
            <a:r>
              <a:rPr lang="en-US" dirty="0" smtClean="0"/>
              <a:t>O2, Food, Space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sz="2800" dirty="0" smtClean="0"/>
              <a:t>As fish Grow they require more resources</a:t>
            </a:r>
          </a:p>
          <a:p>
            <a:pPr lvl="1"/>
            <a:r>
              <a:rPr lang="en-US" dirty="0" smtClean="0"/>
              <a:t>Produce more waste leading to a decrease in waterquality, adding stress and compromising their immune system.  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sz="2800" dirty="0" smtClean="0"/>
              <a:t>Physical Contact (Confrontational and accidental)</a:t>
            </a:r>
          </a:p>
          <a:p>
            <a:pPr lvl="1"/>
            <a:r>
              <a:rPr lang="en-US" sz="2400" dirty="0" smtClean="0"/>
              <a:t>Leads abrasions providing an entry for pathogens.</a:t>
            </a:r>
          </a:p>
          <a:p>
            <a:pPr lvl="1">
              <a:buNone/>
            </a:pPr>
            <a:endParaRPr lang="en-US" sz="2400" dirty="0" smtClean="0"/>
          </a:p>
          <a:p>
            <a:r>
              <a:rPr lang="en-US" dirty="0" smtClean="0"/>
              <a:t>Monitor water quality</a:t>
            </a:r>
          </a:p>
          <a:p>
            <a:pPr lvl="1">
              <a:buNone/>
            </a:pPr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 algn="ctr">
              <a:buNone/>
            </a:pP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34733" y="-310242"/>
            <a:ext cx="1970318" cy="3200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38200" y="525780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Remove fish if there are to many in the tank,  releasing  a couple earlier is better than losing them all to disease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Types of Disease</a:t>
            </a:r>
          </a:p>
        </p:txBody>
      </p:sp>
      <p:sp>
        <p:nvSpPr>
          <p:cNvPr id="69637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2209800"/>
            <a:ext cx="3200400" cy="3124200"/>
          </a:xfrm>
          <a:solidFill>
            <a:schemeClr val="bg1">
              <a:lumMod val="85000"/>
            </a:schemeClr>
          </a:solidFill>
          <a:ln w="38100">
            <a:solidFill>
              <a:schemeClr val="tx2"/>
            </a:solidFill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dirty="0" smtClean="0"/>
              <a:t> </a:t>
            </a:r>
            <a:r>
              <a:rPr lang="en-US" sz="2800" b="1" u="sng" dirty="0" smtClean="0"/>
              <a:t>Non Infectious</a:t>
            </a:r>
          </a:p>
          <a:p>
            <a:pPr algn="ctr">
              <a:buFont typeface="Arial" charset="0"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Host</a:t>
            </a:r>
          </a:p>
          <a:p>
            <a:pPr algn="ctr">
              <a:buFont typeface="Arial" charset="0"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+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Environment</a:t>
            </a:r>
          </a:p>
          <a:p>
            <a:pPr algn="ctr">
              <a:buFont typeface="Arial" charset="0"/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71683" name="Rectangle 6"/>
          <p:cNvSpPr>
            <a:spLocks noChangeArrowheads="1"/>
          </p:cNvSpPr>
          <p:nvPr/>
        </p:nvSpPr>
        <p:spPr bwMode="auto">
          <a:xfrm>
            <a:off x="4724400" y="2209800"/>
            <a:ext cx="3276600" cy="310854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Calibri" pitchFamily="34" charset="0"/>
              </a:rPr>
              <a:t>Infectious </a:t>
            </a:r>
            <a:r>
              <a:rPr lang="en-US" sz="2800" b="1" u="sng" dirty="0" smtClean="0">
                <a:latin typeface="Calibri" pitchFamily="34" charset="0"/>
              </a:rPr>
              <a:t>Disease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Host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Environment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+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Pathogen</a:t>
            </a:r>
          </a:p>
          <a:p>
            <a:pPr algn="ctr"/>
            <a:endParaRPr lang="en-US" sz="28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3048000"/>
            <a:ext cx="990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67400" y="2895600"/>
            <a:ext cx="990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9200" y="4038600"/>
            <a:ext cx="228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81600" y="3810000"/>
            <a:ext cx="2209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Y:\From PC\My Documents\micro pic\col 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5" name="Oval 17"/>
          <p:cNvSpPr>
            <a:spLocks noChangeArrowheads="1"/>
          </p:cNvSpPr>
          <p:nvPr/>
        </p:nvSpPr>
        <p:spPr bwMode="auto">
          <a:xfrm>
            <a:off x="2362200" y="1143000"/>
            <a:ext cx="4419600" cy="4419600"/>
          </a:xfrm>
          <a:prstGeom prst="ellipse">
            <a:avLst/>
          </a:prstGeom>
          <a:blipFill dpi="0" rotWithShape="1">
            <a:blip r:embed="rId3" cstate="print">
              <a:alphaModFix amt="60000"/>
            </a:blip>
            <a:srcRect/>
            <a:tile tx="0" ty="0" sx="100000" sy="100000" flip="none" algn="tl"/>
          </a:blipFill>
          <a:ln w="8890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smtClean="0"/>
              <a:t>Pathogen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Pathogens</a:t>
            </a:r>
            <a:endParaRPr lang="en-US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>
          <a:xfrm>
            <a:off x="457200" y="2209800"/>
            <a:ext cx="3733800" cy="4114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Parasites</a:t>
            </a:r>
          </a:p>
          <a:p>
            <a:pPr>
              <a:buNone/>
            </a:pPr>
            <a:endParaRPr lang="en-US" sz="4800" dirty="0" smtClean="0"/>
          </a:p>
          <a:p>
            <a:r>
              <a:rPr lang="en-US" sz="4800" dirty="0" smtClean="0"/>
              <a:t>Bacteria</a:t>
            </a:r>
          </a:p>
          <a:p>
            <a:pPr>
              <a:buNone/>
            </a:pPr>
            <a:endParaRPr lang="en-US" sz="4800" dirty="0" smtClean="0"/>
          </a:p>
          <a:p>
            <a:r>
              <a:rPr lang="en-US" sz="4800" dirty="0" smtClean="0"/>
              <a:t>Viruses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6" descr="C:\Documents and Settings\kstark\Application Data\Microsoft\Media Catalog\Schyphidia.rotated.jpg"/>
          <p:cNvPicPr>
            <a:picLocks noChangeAspect="1" noChangeArrowheads="1"/>
          </p:cNvPicPr>
          <p:nvPr/>
        </p:nvPicPr>
        <p:blipFill>
          <a:blip r:embed="rId2" cstate="print"/>
          <a:srcRect l="13158" r="21053" b="28337"/>
          <a:stretch>
            <a:fillRect/>
          </a:stretch>
        </p:blipFill>
        <p:spPr bwMode="auto">
          <a:xfrm>
            <a:off x="4419600" y="1969008"/>
            <a:ext cx="2819400" cy="202996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8305" name="Picture 1" descr="Y:\From PC\My Documents\micro pic\BGD 1.jpg"/>
          <p:cNvPicPr>
            <a:picLocks noChangeAspect="1" noChangeArrowheads="1"/>
          </p:cNvPicPr>
          <p:nvPr/>
        </p:nvPicPr>
        <p:blipFill>
          <a:blip r:embed="rId3" cstate="print"/>
          <a:srcRect l="41026" r="12820" b="41881"/>
          <a:stretch>
            <a:fillRect/>
          </a:stretch>
        </p:blipFill>
        <p:spPr bwMode="auto">
          <a:xfrm>
            <a:off x="4419600" y="4181420"/>
            <a:ext cx="2819400" cy="246491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8763000" cy="838200"/>
          </a:xfrm>
        </p:spPr>
        <p:txBody>
          <a:bodyPr lIns="92075" tIns="46038" rIns="92075" bIns="46038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Vertical Transmission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0"/>
            <a:ext cx="9144000" cy="4495800"/>
          </a:xfrm>
        </p:spPr>
        <p:txBody>
          <a:bodyPr lIns="92075" tIns="46038" rIns="92075" bIns="46038"/>
          <a:lstStyle/>
          <a:p>
            <a:pPr algn="ctr" eaLnBrk="1" hangingPunct="1">
              <a:buClr>
                <a:schemeClr val="tx1"/>
              </a:buClr>
              <a:buSzPct val="120000"/>
              <a:buFontTx/>
              <a:buNone/>
            </a:pPr>
            <a:r>
              <a:rPr lang="en-US" dirty="0" smtClean="0"/>
              <a:t>Carried in the egg or on milt during spawning, certain viral and bacterial pathogens can be spread from brood fish to their progeny  </a:t>
            </a:r>
          </a:p>
          <a:p>
            <a:pPr eaLnBrk="1" hangingPunct="1">
              <a:buClr>
                <a:srgbClr val="C00000"/>
              </a:buClr>
              <a:buSzPct val="120000"/>
              <a:buFont typeface="Arial" charset="0"/>
              <a:buNone/>
            </a:pPr>
            <a:r>
              <a:rPr lang="en-US" dirty="0" smtClean="0"/>
              <a:t>                                     </a:t>
            </a:r>
          </a:p>
          <a:p>
            <a:pPr eaLnBrk="1" hangingPunct="1">
              <a:buClr>
                <a:schemeClr val="accent2"/>
              </a:buClr>
            </a:pPr>
            <a:endParaRPr lang="en-US" dirty="0" smtClean="0"/>
          </a:p>
        </p:txBody>
      </p:sp>
      <p:pic>
        <p:nvPicPr>
          <p:cNvPr id="7577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819400"/>
            <a:ext cx="1772366" cy="1631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5780" name="Oval 22"/>
          <p:cNvSpPr>
            <a:spLocks noChangeArrowheads="1"/>
          </p:cNvSpPr>
          <p:nvPr/>
        </p:nvSpPr>
        <p:spPr bwMode="auto">
          <a:xfrm>
            <a:off x="64770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800600"/>
            <a:ext cx="3048000" cy="1828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5782" name="Oval 22"/>
          <p:cNvSpPr>
            <a:spLocks noChangeArrowheads="1"/>
          </p:cNvSpPr>
          <p:nvPr/>
        </p:nvSpPr>
        <p:spPr bwMode="auto">
          <a:xfrm>
            <a:off x="2895600" y="556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5783" name="Oval 20"/>
          <p:cNvSpPr>
            <a:spLocks noChangeArrowheads="1"/>
          </p:cNvSpPr>
          <p:nvPr/>
        </p:nvSpPr>
        <p:spPr bwMode="auto">
          <a:xfrm>
            <a:off x="3200400" y="5715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5784" name="Oval 22"/>
          <p:cNvSpPr>
            <a:spLocks noChangeArrowheads="1"/>
          </p:cNvSpPr>
          <p:nvPr/>
        </p:nvSpPr>
        <p:spPr bwMode="auto">
          <a:xfrm>
            <a:off x="4572000" y="586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pic>
        <p:nvPicPr>
          <p:cNvPr id="757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819400"/>
            <a:ext cx="2362200" cy="17716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5787" name="Oval 22"/>
          <p:cNvSpPr>
            <a:spLocks noChangeArrowheads="1"/>
          </p:cNvSpPr>
          <p:nvPr/>
        </p:nvSpPr>
        <p:spPr bwMode="auto">
          <a:xfrm>
            <a:off x="28194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5789" name="Oval 22"/>
          <p:cNvSpPr>
            <a:spLocks noChangeArrowheads="1"/>
          </p:cNvSpPr>
          <p:nvPr/>
        </p:nvSpPr>
        <p:spPr bwMode="auto">
          <a:xfrm>
            <a:off x="3657600" y="5867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5790" name="Oval 19"/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5791" name="Oval 23"/>
          <p:cNvSpPr>
            <a:spLocks noChangeArrowheads="1"/>
          </p:cNvSpPr>
          <p:nvPr/>
        </p:nvSpPr>
        <p:spPr bwMode="auto">
          <a:xfrm>
            <a:off x="3429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126" name="Right Arrow 125"/>
          <p:cNvSpPr>
            <a:spLocks noChangeArrowheads="1"/>
          </p:cNvSpPr>
          <p:nvPr/>
        </p:nvSpPr>
        <p:spPr bwMode="auto">
          <a:xfrm>
            <a:off x="4419600" y="3352800"/>
            <a:ext cx="1066800" cy="3048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28575" algn="ctr">
            <a:solidFill>
              <a:srgbClr val="565656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7" name="Right Arrow 126"/>
          <p:cNvSpPr>
            <a:spLocks noChangeArrowheads="1"/>
          </p:cNvSpPr>
          <p:nvPr/>
        </p:nvSpPr>
        <p:spPr bwMode="auto">
          <a:xfrm rot="8098551">
            <a:off x="5695821" y="4906948"/>
            <a:ext cx="1241610" cy="460375"/>
          </a:xfrm>
          <a:prstGeom prst="rightArrow">
            <a:avLst>
              <a:gd name="adj1" fmla="val 50000"/>
              <a:gd name="adj2" fmla="val 34827"/>
            </a:avLst>
          </a:prstGeom>
          <a:solidFill>
            <a:srgbClr val="FF0000"/>
          </a:solidFill>
          <a:ln w="28575" algn="ctr">
            <a:solidFill>
              <a:srgbClr val="565656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4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5794" name="Oval 25"/>
          <p:cNvSpPr>
            <a:spLocks noChangeArrowheads="1"/>
          </p:cNvSpPr>
          <p:nvPr/>
        </p:nvSpPr>
        <p:spPr bwMode="auto">
          <a:xfrm>
            <a:off x="6324600" y="3429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5795" name="Oval 22"/>
          <p:cNvSpPr>
            <a:spLocks noChangeArrowheads="1"/>
          </p:cNvSpPr>
          <p:nvPr/>
        </p:nvSpPr>
        <p:spPr bwMode="auto">
          <a:xfrm>
            <a:off x="2895600" y="3657600"/>
            <a:ext cx="1524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5796" name="Oval 22"/>
          <p:cNvSpPr>
            <a:spLocks noChangeArrowheads="1"/>
          </p:cNvSpPr>
          <p:nvPr/>
        </p:nvSpPr>
        <p:spPr bwMode="auto">
          <a:xfrm>
            <a:off x="7010400" y="3429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5797" name="Oval 15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3352800" y="3505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66294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nimBg="1"/>
      <p:bldP spid="75782" grpId="0" animBg="1"/>
      <p:bldP spid="75783" grpId="0" animBg="1"/>
      <p:bldP spid="75784" grpId="0" animBg="1"/>
      <p:bldP spid="75787" grpId="0" animBg="1"/>
      <p:bldP spid="75789" grpId="0" animBg="1"/>
      <p:bldP spid="75790" grpId="0" animBg="1"/>
      <p:bldP spid="75791" grpId="0" animBg="1"/>
      <p:bldP spid="126" grpId="0" animBg="1"/>
      <p:bldP spid="127" grpId="0" animBg="1"/>
      <p:bldP spid="75794" grpId="0" animBg="1"/>
      <p:bldP spid="75795" grpId="0" animBg="1"/>
      <p:bldP spid="75796" grpId="0" animBg="1"/>
      <p:bldP spid="75797" grpId="0" animBg="1"/>
      <p:bldP spid="25" grpId="0" animBg="1"/>
      <p:bldP spid="26" grpId="0" animBg="1"/>
      <p:bldP spid="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310508" y="3657600"/>
            <a:ext cx="4231802" cy="2382838"/>
            <a:chOff x="2496" y="3312"/>
            <a:chExt cx="1605" cy="904"/>
          </a:xfrm>
        </p:grpSpPr>
        <p:sp>
          <p:nvSpPr>
            <p:cNvPr id="7682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96" y="3312"/>
              <a:ext cx="1605" cy="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1" name="Freeform 5"/>
            <p:cNvSpPr>
              <a:spLocks/>
            </p:cNvSpPr>
            <p:nvPr/>
          </p:nvSpPr>
          <p:spPr bwMode="auto">
            <a:xfrm>
              <a:off x="2515" y="3331"/>
              <a:ext cx="1567" cy="866"/>
            </a:xfrm>
            <a:custGeom>
              <a:avLst/>
              <a:gdLst>
                <a:gd name="T0" fmla="*/ 116 w 3134"/>
                <a:gd name="T1" fmla="*/ 59 h 1732"/>
                <a:gd name="T2" fmla="*/ 132 w 3134"/>
                <a:gd name="T3" fmla="*/ 50 h 1732"/>
                <a:gd name="T4" fmla="*/ 152 w 3134"/>
                <a:gd name="T5" fmla="*/ 38 h 1732"/>
                <a:gd name="T6" fmla="*/ 174 w 3134"/>
                <a:gd name="T7" fmla="*/ 26 h 1732"/>
                <a:gd name="T8" fmla="*/ 196 w 3134"/>
                <a:gd name="T9" fmla="*/ 15 h 1732"/>
                <a:gd name="T10" fmla="*/ 220 w 3134"/>
                <a:gd name="T11" fmla="*/ 7 h 1732"/>
                <a:gd name="T12" fmla="*/ 245 w 3134"/>
                <a:gd name="T13" fmla="*/ 2 h 1732"/>
                <a:gd name="T14" fmla="*/ 268 w 3134"/>
                <a:gd name="T15" fmla="*/ 0 h 1732"/>
                <a:gd name="T16" fmla="*/ 282 w 3134"/>
                <a:gd name="T17" fmla="*/ 1 h 1732"/>
                <a:gd name="T18" fmla="*/ 297 w 3134"/>
                <a:gd name="T19" fmla="*/ 3 h 1732"/>
                <a:gd name="T20" fmla="*/ 310 w 3134"/>
                <a:gd name="T21" fmla="*/ 7 h 1732"/>
                <a:gd name="T22" fmla="*/ 324 w 3134"/>
                <a:gd name="T23" fmla="*/ 15 h 1732"/>
                <a:gd name="T24" fmla="*/ 343 w 3134"/>
                <a:gd name="T25" fmla="*/ 30 h 1732"/>
                <a:gd name="T26" fmla="*/ 353 w 3134"/>
                <a:gd name="T27" fmla="*/ 43 h 1732"/>
                <a:gd name="T28" fmla="*/ 361 w 3134"/>
                <a:gd name="T29" fmla="*/ 57 h 1732"/>
                <a:gd name="T30" fmla="*/ 367 w 3134"/>
                <a:gd name="T31" fmla="*/ 71 h 1732"/>
                <a:gd name="T32" fmla="*/ 367 w 3134"/>
                <a:gd name="T33" fmla="*/ 86 h 1732"/>
                <a:gd name="T34" fmla="*/ 356 w 3134"/>
                <a:gd name="T35" fmla="*/ 98 h 1732"/>
                <a:gd name="T36" fmla="*/ 362 w 3134"/>
                <a:gd name="T37" fmla="*/ 98 h 1732"/>
                <a:gd name="T38" fmla="*/ 379 w 3134"/>
                <a:gd name="T39" fmla="*/ 89 h 1732"/>
                <a:gd name="T40" fmla="*/ 391 w 3134"/>
                <a:gd name="T41" fmla="*/ 90 h 1732"/>
                <a:gd name="T42" fmla="*/ 390 w 3134"/>
                <a:gd name="T43" fmla="*/ 104 h 1732"/>
                <a:gd name="T44" fmla="*/ 380 w 3134"/>
                <a:gd name="T45" fmla="*/ 118 h 1732"/>
                <a:gd name="T46" fmla="*/ 383 w 3134"/>
                <a:gd name="T47" fmla="*/ 133 h 1732"/>
                <a:gd name="T48" fmla="*/ 384 w 3134"/>
                <a:gd name="T49" fmla="*/ 146 h 1732"/>
                <a:gd name="T50" fmla="*/ 375 w 3134"/>
                <a:gd name="T51" fmla="*/ 153 h 1732"/>
                <a:gd name="T52" fmla="*/ 355 w 3134"/>
                <a:gd name="T53" fmla="*/ 144 h 1732"/>
                <a:gd name="T54" fmla="*/ 350 w 3134"/>
                <a:gd name="T55" fmla="*/ 159 h 1732"/>
                <a:gd name="T56" fmla="*/ 337 w 3134"/>
                <a:gd name="T57" fmla="*/ 168 h 1732"/>
                <a:gd name="T58" fmla="*/ 318 w 3134"/>
                <a:gd name="T59" fmla="*/ 177 h 1732"/>
                <a:gd name="T60" fmla="*/ 288 w 3134"/>
                <a:gd name="T61" fmla="*/ 188 h 1732"/>
                <a:gd name="T62" fmla="*/ 249 w 3134"/>
                <a:gd name="T63" fmla="*/ 195 h 1732"/>
                <a:gd name="T64" fmla="*/ 215 w 3134"/>
                <a:gd name="T65" fmla="*/ 195 h 1732"/>
                <a:gd name="T66" fmla="*/ 187 w 3134"/>
                <a:gd name="T67" fmla="*/ 189 h 1732"/>
                <a:gd name="T68" fmla="*/ 157 w 3134"/>
                <a:gd name="T69" fmla="*/ 178 h 1732"/>
                <a:gd name="T70" fmla="*/ 124 w 3134"/>
                <a:gd name="T71" fmla="*/ 161 h 1732"/>
                <a:gd name="T72" fmla="*/ 100 w 3134"/>
                <a:gd name="T73" fmla="*/ 149 h 1732"/>
                <a:gd name="T74" fmla="*/ 89 w 3134"/>
                <a:gd name="T75" fmla="*/ 164 h 1732"/>
                <a:gd name="T76" fmla="*/ 74 w 3134"/>
                <a:gd name="T77" fmla="*/ 180 h 1732"/>
                <a:gd name="T78" fmla="*/ 57 w 3134"/>
                <a:gd name="T79" fmla="*/ 196 h 1732"/>
                <a:gd name="T80" fmla="*/ 45 w 3134"/>
                <a:gd name="T81" fmla="*/ 207 h 1732"/>
                <a:gd name="T82" fmla="*/ 31 w 3134"/>
                <a:gd name="T83" fmla="*/ 214 h 1732"/>
                <a:gd name="T84" fmla="*/ 14 w 3134"/>
                <a:gd name="T85" fmla="*/ 215 h 1732"/>
                <a:gd name="T86" fmla="*/ 6 w 3134"/>
                <a:gd name="T87" fmla="*/ 197 h 1732"/>
                <a:gd name="T88" fmla="*/ 9 w 3134"/>
                <a:gd name="T89" fmla="*/ 177 h 1732"/>
                <a:gd name="T90" fmla="*/ 17 w 3134"/>
                <a:gd name="T91" fmla="*/ 157 h 1732"/>
                <a:gd name="T92" fmla="*/ 26 w 3134"/>
                <a:gd name="T93" fmla="*/ 139 h 1732"/>
                <a:gd name="T94" fmla="*/ 37 w 3134"/>
                <a:gd name="T95" fmla="*/ 123 h 1732"/>
                <a:gd name="T96" fmla="*/ 46 w 3134"/>
                <a:gd name="T97" fmla="*/ 112 h 1732"/>
                <a:gd name="T98" fmla="*/ 36 w 3134"/>
                <a:gd name="T99" fmla="*/ 98 h 1732"/>
                <a:gd name="T100" fmla="*/ 26 w 3134"/>
                <a:gd name="T101" fmla="*/ 83 h 1732"/>
                <a:gd name="T102" fmla="*/ 15 w 3134"/>
                <a:gd name="T103" fmla="*/ 66 h 1732"/>
                <a:gd name="T104" fmla="*/ 7 w 3134"/>
                <a:gd name="T105" fmla="*/ 48 h 1732"/>
                <a:gd name="T106" fmla="*/ 2 w 3134"/>
                <a:gd name="T107" fmla="*/ 33 h 1732"/>
                <a:gd name="T108" fmla="*/ 0 w 3134"/>
                <a:gd name="T109" fmla="*/ 21 h 1732"/>
                <a:gd name="T110" fmla="*/ 11 w 3134"/>
                <a:gd name="T111" fmla="*/ 10 h 1732"/>
                <a:gd name="T112" fmla="*/ 23 w 3134"/>
                <a:gd name="T113" fmla="*/ 10 h 1732"/>
                <a:gd name="T114" fmla="*/ 36 w 3134"/>
                <a:gd name="T115" fmla="*/ 14 h 1732"/>
                <a:gd name="T116" fmla="*/ 49 w 3134"/>
                <a:gd name="T117" fmla="*/ 20 h 1732"/>
                <a:gd name="T118" fmla="*/ 62 w 3134"/>
                <a:gd name="T119" fmla="*/ 27 h 1732"/>
                <a:gd name="T120" fmla="*/ 76 w 3134"/>
                <a:gd name="T121" fmla="*/ 38 h 1732"/>
                <a:gd name="T122" fmla="*/ 88 w 3134"/>
                <a:gd name="T123" fmla="*/ 48 h 1732"/>
                <a:gd name="T124" fmla="*/ 103 w 3134"/>
                <a:gd name="T125" fmla="*/ 66 h 17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134"/>
                <a:gd name="T190" fmla="*/ 0 h 1732"/>
                <a:gd name="T191" fmla="*/ 3134 w 3134"/>
                <a:gd name="T192" fmla="*/ 1732 h 17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134" h="1732">
                  <a:moveTo>
                    <a:pt x="840" y="548"/>
                  </a:moveTo>
                  <a:lnTo>
                    <a:pt x="840" y="546"/>
                  </a:lnTo>
                  <a:lnTo>
                    <a:pt x="848" y="540"/>
                  </a:lnTo>
                  <a:lnTo>
                    <a:pt x="851" y="536"/>
                  </a:lnTo>
                  <a:lnTo>
                    <a:pt x="857" y="530"/>
                  </a:lnTo>
                  <a:lnTo>
                    <a:pt x="863" y="527"/>
                  </a:lnTo>
                  <a:lnTo>
                    <a:pt x="872" y="521"/>
                  </a:lnTo>
                  <a:lnTo>
                    <a:pt x="880" y="515"/>
                  </a:lnTo>
                  <a:lnTo>
                    <a:pt x="889" y="508"/>
                  </a:lnTo>
                  <a:lnTo>
                    <a:pt x="899" y="500"/>
                  </a:lnTo>
                  <a:lnTo>
                    <a:pt x="910" y="492"/>
                  </a:lnTo>
                  <a:lnTo>
                    <a:pt x="916" y="487"/>
                  </a:lnTo>
                  <a:lnTo>
                    <a:pt x="922" y="485"/>
                  </a:lnTo>
                  <a:lnTo>
                    <a:pt x="927" y="479"/>
                  </a:lnTo>
                  <a:lnTo>
                    <a:pt x="935" y="475"/>
                  </a:lnTo>
                  <a:lnTo>
                    <a:pt x="943" y="470"/>
                  </a:lnTo>
                  <a:lnTo>
                    <a:pt x="948" y="466"/>
                  </a:lnTo>
                  <a:lnTo>
                    <a:pt x="956" y="462"/>
                  </a:lnTo>
                  <a:lnTo>
                    <a:pt x="964" y="456"/>
                  </a:lnTo>
                  <a:lnTo>
                    <a:pt x="971" y="451"/>
                  </a:lnTo>
                  <a:lnTo>
                    <a:pt x="979" y="447"/>
                  </a:lnTo>
                  <a:lnTo>
                    <a:pt x="986" y="439"/>
                  </a:lnTo>
                  <a:lnTo>
                    <a:pt x="994" y="435"/>
                  </a:lnTo>
                  <a:lnTo>
                    <a:pt x="1002" y="428"/>
                  </a:lnTo>
                  <a:lnTo>
                    <a:pt x="1011" y="422"/>
                  </a:lnTo>
                  <a:lnTo>
                    <a:pt x="1019" y="418"/>
                  </a:lnTo>
                  <a:lnTo>
                    <a:pt x="1028" y="413"/>
                  </a:lnTo>
                  <a:lnTo>
                    <a:pt x="1036" y="405"/>
                  </a:lnTo>
                  <a:lnTo>
                    <a:pt x="1045" y="399"/>
                  </a:lnTo>
                  <a:lnTo>
                    <a:pt x="1055" y="394"/>
                  </a:lnTo>
                  <a:lnTo>
                    <a:pt x="1064" y="388"/>
                  </a:lnTo>
                  <a:lnTo>
                    <a:pt x="1074" y="382"/>
                  </a:lnTo>
                  <a:lnTo>
                    <a:pt x="1085" y="376"/>
                  </a:lnTo>
                  <a:lnTo>
                    <a:pt x="1095" y="369"/>
                  </a:lnTo>
                  <a:lnTo>
                    <a:pt x="1106" y="363"/>
                  </a:lnTo>
                  <a:lnTo>
                    <a:pt x="1116" y="357"/>
                  </a:lnTo>
                  <a:lnTo>
                    <a:pt x="1125" y="350"/>
                  </a:lnTo>
                  <a:lnTo>
                    <a:pt x="1137" y="344"/>
                  </a:lnTo>
                  <a:lnTo>
                    <a:pt x="1146" y="338"/>
                  </a:lnTo>
                  <a:lnTo>
                    <a:pt x="1157" y="331"/>
                  </a:lnTo>
                  <a:lnTo>
                    <a:pt x="1169" y="325"/>
                  </a:lnTo>
                  <a:lnTo>
                    <a:pt x="1180" y="318"/>
                  </a:lnTo>
                  <a:lnTo>
                    <a:pt x="1192" y="312"/>
                  </a:lnTo>
                  <a:lnTo>
                    <a:pt x="1203" y="306"/>
                  </a:lnTo>
                  <a:lnTo>
                    <a:pt x="1214" y="299"/>
                  </a:lnTo>
                  <a:lnTo>
                    <a:pt x="1226" y="293"/>
                  </a:lnTo>
                  <a:lnTo>
                    <a:pt x="1237" y="285"/>
                  </a:lnTo>
                  <a:lnTo>
                    <a:pt x="1249" y="279"/>
                  </a:lnTo>
                  <a:lnTo>
                    <a:pt x="1262" y="274"/>
                  </a:lnTo>
                  <a:lnTo>
                    <a:pt x="1273" y="266"/>
                  </a:lnTo>
                  <a:lnTo>
                    <a:pt x="1287" y="260"/>
                  </a:lnTo>
                  <a:lnTo>
                    <a:pt x="1296" y="255"/>
                  </a:lnTo>
                  <a:lnTo>
                    <a:pt x="1308" y="247"/>
                  </a:lnTo>
                  <a:lnTo>
                    <a:pt x="1319" y="241"/>
                  </a:lnTo>
                  <a:lnTo>
                    <a:pt x="1328" y="238"/>
                  </a:lnTo>
                  <a:lnTo>
                    <a:pt x="1340" y="230"/>
                  </a:lnTo>
                  <a:lnTo>
                    <a:pt x="1353" y="224"/>
                  </a:lnTo>
                  <a:lnTo>
                    <a:pt x="1363" y="219"/>
                  </a:lnTo>
                  <a:lnTo>
                    <a:pt x="1376" y="213"/>
                  </a:lnTo>
                  <a:lnTo>
                    <a:pt x="1385" y="205"/>
                  </a:lnTo>
                  <a:lnTo>
                    <a:pt x="1399" y="202"/>
                  </a:lnTo>
                  <a:lnTo>
                    <a:pt x="1410" y="196"/>
                  </a:lnTo>
                  <a:lnTo>
                    <a:pt x="1422" y="190"/>
                  </a:lnTo>
                  <a:lnTo>
                    <a:pt x="1435" y="183"/>
                  </a:lnTo>
                  <a:lnTo>
                    <a:pt x="1446" y="177"/>
                  </a:lnTo>
                  <a:lnTo>
                    <a:pt x="1458" y="173"/>
                  </a:lnTo>
                  <a:lnTo>
                    <a:pt x="1471" y="167"/>
                  </a:lnTo>
                  <a:lnTo>
                    <a:pt x="1482" y="162"/>
                  </a:lnTo>
                  <a:lnTo>
                    <a:pt x="1494" y="158"/>
                  </a:lnTo>
                  <a:lnTo>
                    <a:pt x="1507" y="150"/>
                  </a:lnTo>
                  <a:lnTo>
                    <a:pt x="1519" y="146"/>
                  </a:lnTo>
                  <a:lnTo>
                    <a:pt x="1532" y="141"/>
                  </a:lnTo>
                  <a:lnTo>
                    <a:pt x="1543" y="137"/>
                  </a:lnTo>
                  <a:lnTo>
                    <a:pt x="1557" y="131"/>
                  </a:lnTo>
                  <a:lnTo>
                    <a:pt x="1570" y="125"/>
                  </a:lnTo>
                  <a:lnTo>
                    <a:pt x="1581" y="120"/>
                  </a:lnTo>
                  <a:lnTo>
                    <a:pt x="1595" y="116"/>
                  </a:lnTo>
                  <a:lnTo>
                    <a:pt x="1608" y="110"/>
                  </a:lnTo>
                  <a:lnTo>
                    <a:pt x="1621" y="105"/>
                  </a:lnTo>
                  <a:lnTo>
                    <a:pt x="1634" y="101"/>
                  </a:lnTo>
                  <a:lnTo>
                    <a:pt x="1648" y="97"/>
                  </a:lnTo>
                  <a:lnTo>
                    <a:pt x="1661" y="91"/>
                  </a:lnTo>
                  <a:lnTo>
                    <a:pt x="1674" y="87"/>
                  </a:lnTo>
                  <a:lnTo>
                    <a:pt x="1686" y="82"/>
                  </a:lnTo>
                  <a:lnTo>
                    <a:pt x="1699" y="78"/>
                  </a:lnTo>
                  <a:lnTo>
                    <a:pt x="1712" y="74"/>
                  </a:lnTo>
                  <a:lnTo>
                    <a:pt x="1726" y="70"/>
                  </a:lnTo>
                  <a:lnTo>
                    <a:pt x="1737" y="67"/>
                  </a:lnTo>
                  <a:lnTo>
                    <a:pt x="1750" y="61"/>
                  </a:lnTo>
                  <a:lnTo>
                    <a:pt x="1764" y="59"/>
                  </a:lnTo>
                  <a:lnTo>
                    <a:pt x="1777" y="55"/>
                  </a:lnTo>
                  <a:lnTo>
                    <a:pt x="1790" y="51"/>
                  </a:lnTo>
                  <a:lnTo>
                    <a:pt x="1804" y="48"/>
                  </a:lnTo>
                  <a:lnTo>
                    <a:pt x="1817" y="44"/>
                  </a:lnTo>
                  <a:lnTo>
                    <a:pt x="1830" y="42"/>
                  </a:lnTo>
                  <a:lnTo>
                    <a:pt x="1844" y="38"/>
                  </a:lnTo>
                  <a:lnTo>
                    <a:pt x="1857" y="34"/>
                  </a:lnTo>
                  <a:lnTo>
                    <a:pt x="1870" y="30"/>
                  </a:lnTo>
                  <a:lnTo>
                    <a:pt x="1885" y="29"/>
                  </a:lnTo>
                  <a:lnTo>
                    <a:pt x="1897" y="25"/>
                  </a:lnTo>
                  <a:lnTo>
                    <a:pt x="1910" y="23"/>
                  </a:lnTo>
                  <a:lnTo>
                    <a:pt x="1923" y="21"/>
                  </a:lnTo>
                  <a:lnTo>
                    <a:pt x="1937" y="17"/>
                  </a:lnTo>
                  <a:lnTo>
                    <a:pt x="1950" y="15"/>
                  </a:lnTo>
                  <a:lnTo>
                    <a:pt x="1963" y="13"/>
                  </a:lnTo>
                  <a:lnTo>
                    <a:pt x="1977" y="11"/>
                  </a:lnTo>
                  <a:lnTo>
                    <a:pt x="1992" y="10"/>
                  </a:lnTo>
                  <a:lnTo>
                    <a:pt x="2005" y="8"/>
                  </a:lnTo>
                  <a:lnTo>
                    <a:pt x="2018" y="8"/>
                  </a:lnTo>
                  <a:lnTo>
                    <a:pt x="2030" y="6"/>
                  </a:lnTo>
                  <a:lnTo>
                    <a:pt x="2045" y="4"/>
                  </a:lnTo>
                  <a:lnTo>
                    <a:pt x="2058" y="2"/>
                  </a:lnTo>
                  <a:lnTo>
                    <a:pt x="2072" y="2"/>
                  </a:lnTo>
                  <a:lnTo>
                    <a:pt x="2085" y="2"/>
                  </a:lnTo>
                  <a:lnTo>
                    <a:pt x="2100" y="2"/>
                  </a:lnTo>
                  <a:lnTo>
                    <a:pt x="2106" y="0"/>
                  </a:lnTo>
                  <a:lnTo>
                    <a:pt x="2115" y="0"/>
                  </a:lnTo>
                  <a:lnTo>
                    <a:pt x="2121" y="0"/>
                  </a:lnTo>
                  <a:lnTo>
                    <a:pt x="2131" y="0"/>
                  </a:lnTo>
                  <a:lnTo>
                    <a:pt x="2138" y="0"/>
                  </a:lnTo>
                  <a:lnTo>
                    <a:pt x="2146" y="0"/>
                  </a:lnTo>
                  <a:lnTo>
                    <a:pt x="2153" y="0"/>
                  </a:lnTo>
                  <a:lnTo>
                    <a:pt x="2161" y="0"/>
                  </a:lnTo>
                  <a:lnTo>
                    <a:pt x="2169" y="0"/>
                  </a:lnTo>
                  <a:lnTo>
                    <a:pt x="2178" y="0"/>
                  </a:lnTo>
                  <a:lnTo>
                    <a:pt x="2184" y="0"/>
                  </a:lnTo>
                  <a:lnTo>
                    <a:pt x="2193" y="0"/>
                  </a:lnTo>
                  <a:lnTo>
                    <a:pt x="2201" y="0"/>
                  </a:lnTo>
                  <a:lnTo>
                    <a:pt x="2208" y="0"/>
                  </a:lnTo>
                  <a:lnTo>
                    <a:pt x="2216" y="2"/>
                  </a:lnTo>
                  <a:lnTo>
                    <a:pt x="2224" y="2"/>
                  </a:lnTo>
                  <a:lnTo>
                    <a:pt x="2231" y="2"/>
                  </a:lnTo>
                  <a:lnTo>
                    <a:pt x="2239" y="2"/>
                  </a:lnTo>
                  <a:lnTo>
                    <a:pt x="2246" y="4"/>
                  </a:lnTo>
                  <a:lnTo>
                    <a:pt x="2254" y="6"/>
                  </a:lnTo>
                  <a:lnTo>
                    <a:pt x="2262" y="6"/>
                  </a:lnTo>
                  <a:lnTo>
                    <a:pt x="2269" y="6"/>
                  </a:lnTo>
                  <a:lnTo>
                    <a:pt x="2277" y="8"/>
                  </a:lnTo>
                  <a:lnTo>
                    <a:pt x="2286" y="10"/>
                  </a:lnTo>
                  <a:lnTo>
                    <a:pt x="2292" y="10"/>
                  </a:lnTo>
                  <a:lnTo>
                    <a:pt x="2302" y="11"/>
                  </a:lnTo>
                  <a:lnTo>
                    <a:pt x="2307" y="11"/>
                  </a:lnTo>
                  <a:lnTo>
                    <a:pt x="2317" y="13"/>
                  </a:lnTo>
                  <a:lnTo>
                    <a:pt x="2324" y="15"/>
                  </a:lnTo>
                  <a:lnTo>
                    <a:pt x="2332" y="17"/>
                  </a:lnTo>
                  <a:lnTo>
                    <a:pt x="2340" y="17"/>
                  </a:lnTo>
                  <a:lnTo>
                    <a:pt x="2347" y="21"/>
                  </a:lnTo>
                  <a:lnTo>
                    <a:pt x="2355" y="23"/>
                  </a:lnTo>
                  <a:lnTo>
                    <a:pt x="2362" y="25"/>
                  </a:lnTo>
                  <a:lnTo>
                    <a:pt x="2370" y="25"/>
                  </a:lnTo>
                  <a:lnTo>
                    <a:pt x="2378" y="29"/>
                  </a:lnTo>
                  <a:lnTo>
                    <a:pt x="2383" y="29"/>
                  </a:lnTo>
                  <a:lnTo>
                    <a:pt x="2393" y="30"/>
                  </a:lnTo>
                  <a:lnTo>
                    <a:pt x="2398" y="34"/>
                  </a:lnTo>
                  <a:lnTo>
                    <a:pt x="2408" y="36"/>
                  </a:lnTo>
                  <a:lnTo>
                    <a:pt x="2414" y="38"/>
                  </a:lnTo>
                  <a:lnTo>
                    <a:pt x="2421" y="40"/>
                  </a:lnTo>
                  <a:lnTo>
                    <a:pt x="2429" y="42"/>
                  </a:lnTo>
                  <a:lnTo>
                    <a:pt x="2436" y="46"/>
                  </a:lnTo>
                  <a:lnTo>
                    <a:pt x="2444" y="48"/>
                  </a:lnTo>
                  <a:lnTo>
                    <a:pt x="2452" y="51"/>
                  </a:lnTo>
                  <a:lnTo>
                    <a:pt x="2459" y="53"/>
                  </a:lnTo>
                  <a:lnTo>
                    <a:pt x="2467" y="57"/>
                  </a:lnTo>
                  <a:lnTo>
                    <a:pt x="2473" y="59"/>
                  </a:lnTo>
                  <a:lnTo>
                    <a:pt x="2480" y="63"/>
                  </a:lnTo>
                  <a:lnTo>
                    <a:pt x="2488" y="67"/>
                  </a:lnTo>
                  <a:lnTo>
                    <a:pt x="2495" y="68"/>
                  </a:lnTo>
                  <a:lnTo>
                    <a:pt x="2501" y="72"/>
                  </a:lnTo>
                  <a:lnTo>
                    <a:pt x="2509" y="76"/>
                  </a:lnTo>
                  <a:lnTo>
                    <a:pt x="2516" y="80"/>
                  </a:lnTo>
                  <a:lnTo>
                    <a:pt x="2524" y="84"/>
                  </a:lnTo>
                  <a:lnTo>
                    <a:pt x="2530" y="87"/>
                  </a:lnTo>
                  <a:lnTo>
                    <a:pt x="2537" y="89"/>
                  </a:lnTo>
                  <a:lnTo>
                    <a:pt x="2545" y="95"/>
                  </a:lnTo>
                  <a:lnTo>
                    <a:pt x="2552" y="99"/>
                  </a:lnTo>
                  <a:lnTo>
                    <a:pt x="2558" y="103"/>
                  </a:lnTo>
                  <a:lnTo>
                    <a:pt x="2566" y="106"/>
                  </a:lnTo>
                  <a:lnTo>
                    <a:pt x="2573" y="110"/>
                  </a:lnTo>
                  <a:lnTo>
                    <a:pt x="2581" y="116"/>
                  </a:lnTo>
                  <a:lnTo>
                    <a:pt x="2590" y="124"/>
                  </a:lnTo>
                  <a:lnTo>
                    <a:pt x="2604" y="131"/>
                  </a:lnTo>
                  <a:lnTo>
                    <a:pt x="2609" y="133"/>
                  </a:lnTo>
                  <a:lnTo>
                    <a:pt x="2615" y="139"/>
                  </a:lnTo>
                  <a:lnTo>
                    <a:pt x="2621" y="143"/>
                  </a:lnTo>
                  <a:lnTo>
                    <a:pt x="2627" y="146"/>
                  </a:lnTo>
                  <a:lnTo>
                    <a:pt x="2638" y="154"/>
                  </a:lnTo>
                  <a:lnTo>
                    <a:pt x="2651" y="164"/>
                  </a:lnTo>
                  <a:lnTo>
                    <a:pt x="2661" y="173"/>
                  </a:lnTo>
                  <a:lnTo>
                    <a:pt x="2674" y="183"/>
                  </a:lnTo>
                  <a:lnTo>
                    <a:pt x="2684" y="194"/>
                  </a:lnTo>
                  <a:lnTo>
                    <a:pt x="2695" y="203"/>
                  </a:lnTo>
                  <a:lnTo>
                    <a:pt x="2706" y="213"/>
                  </a:lnTo>
                  <a:lnTo>
                    <a:pt x="2718" y="224"/>
                  </a:lnTo>
                  <a:lnTo>
                    <a:pt x="2727" y="234"/>
                  </a:lnTo>
                  <a:lnTo>
                    <a:pt x="2741" y="247"/>
                  </a:lnTo>
                  <a:lnTo>
                    <a:pt x="2744" y="253"/>
                  </a:lnTo>
                  <a:lnTo>
                    <a:pt x="2750" y="259"/>
                  </a:lnTo>
                  <a:lnTo>
                    <a:pt x="2756" y="264"/>
                  </a:lnTo>
                  <a:lnTo>
                    <a:pt x="2761" y="270"/>
                  </a:lnTo>
                  <a:lnTo>
                    <a:pt x="2765" y="276"/>
                  </a:lnTo>
                  <a:lnTo>
                    <a:pt x="2771" y="281"/>
                  </a:lnTo>
                  <a:lnTo>
                    <a:pt x="2777" y="289"/>
                  </a:lnTo>
                  <a:lnTo>
                    <a:pt x="2782" y="295"/>
                  </a:lnTo>
                  <a:lnTo>
                    <a:pt x="2786" y="302"/>
                  </a:lnTo>
                  <a:lnTo>
                    <a:pt x="2792" y="308"/>
                  </a:lnTo>
                  <a:lnTo>
                    <a:pt x="2798" y="314"/>
                  </a:lnTo>
                  <a:lnTo>
                    <a:pt x="2801" y="321"/>
                  </a:lnTo>
                  <a:lnTo>
                    <a:pt x="2807" y="327"/>
                  </a:lnTo>
                  <a:lnTo>
                    <a:pt x="2813" y="335"/>
                  </a:lnTo>
                  <a:lnTo>
                    <a:pt x="2817" y="340"/>
                  </a:lnTo>
                  <a:lnTo>
                    <a:pt x="2822" y="348"/>
                  </a:lnTo>
                  <a:lnTo>
                    <a:pt x="2826" y="356"/>
                  </a:lnTo>
                  <a:lnTo>
                    <a:pt x="2832" y="363"/>
                  </a:lnTo>
                  <a:lnTo>
                    <a:pt x="2836" y="371"/>
                  </a:lnTo>
                  <a:lnTo>
                    <a:pt x="2841" y="378"/>
                  </a:lnTo>
                  <a:lnTo>
                    <a:pt x="2845" y="384"/>
                  </a:lnTo>
                  <a:lnTo>
                    <a:pt x="2851" y="392"/>
                  </a:lnTo>
                  <a:lnTo>
                    <a:pt x="2855" y="399"/>
                  </a:lnTo>
                  <a:lnTo>
                    <a:pt x="2860" y="407"/>
                  </a:lnTo>
                  <a:lnTo>
                    <a:pt x="2864" y="414"/>
                  </a:lnTo>
                  <a:lnTo>
                    <a:pt x="2868" y="422"/>
                  </a:lnTo>
                  <a:lnTo>
                    <a:pt x="2874" y="430"/>
                  </a:lnTo>
                  <a:lnTo>
                    <a:pt x="2879" y="439"/>
                  </a:lnTo>
                  <a:lnTo>
                    <a:pt x="2881" y="447"/>
                  </a:lnTo>
                  <a:lnTo>
                    <a:pt x="2887" y="456"/>
                  </a:lnTo>
                  <a:lnTo>
                    <a:pt x="2891" y="464"/>
                  </a:lnTo>
                  <a:lnTo>
                    <a:pt x="2896" y="472"/>
                  </a:lnTo>
                  <a:lnTo>
                    <a:pt x="2900" y="479"/>
                  </a:lnTo>
                  <a:lnTo>
                    <a:pt x="2904" y="489"/>
                  </a:lnTo>
                  <a:lnTo>
                    <a:pt x="2910" y="498"/>
                  </a:lnTo>
                  <a:lnTo>
                    <a:pt x="2915" y="508"/>
                  </a:lnTo>
                  <a:lnTo>
                    <a:pt x="2915" y="510"/>
                  </a:lnTo>
                  <a:lnTo>
                    <a:pt x="2917" y="515"/>
                  </a:lnTo>
                  <a:lnTo>
                    <a:pt x="2921" y="519"/>
                  </a:lnTo>
                  <a:lnTo>
                    <a:pt x="2923" y="527"/>
                  </a:lnTo>
                  <a:lnTo>
                    <a:pt x="2925" y="532"/>
                  </a:lnTo>
                  <a:lnTo>
                    <a:pt x="2927" y="542"/>
                  </a:lnTo>
                  <a:lnTo>
                    <a:pt x="2931" y="549"/>
                  </a:lnTo>
                  <a:lnTo>
                    <a:pt x="2933" y="557"/>
                  </a:lnTo>
                  <a:lnTo>
                    <a:pt x="2934" y="567"/>
                  </a:lnTo>
                  <a:lnTo>
                    <a:pt x="2936" y="578"/>
                  </a:lnTo>
                  <a:lnTo>
                    <a:pt x="2938" y="587"/>
                  </a:lnTo>
                  <a:lnTo>
                    <a:pt x="2938" y="601"/>
                  </a:lnTo>
                  <a:lnTo>
                    <a:pt x="2938" y="606"/>
                  </a:lnTo>
                  <a:lnTo>
                    <a:pt x="2940" y="610"/>
                  </a:lnTo>
                  <a:lnTo>
                    <a:pt x="2940" y="618"/>
                  </a:lnTo>
                  <a:lnTo>
                    <a:pt x="2940" y="624"/>
                  </a:lnTo>
                  <a:lnTo>
                    <a:pt x="2940" y="635"/>
                  </a:lnTo>
                  <a:lnTo>
                    <a:pt x="2938" y="646"/>
                  </a:lnTo>
                  <a:lnTo>
                    <a:pt x="2936" y="652"/>
                  </a:lnTo>
                  <a:lnTo>
                    <a:pt x="2936" y="660"/>
                  </a:lnTo>
                  <a:lnTo>
                    <a:pt x="2934" y="665"/>
                  </a:lnTo>
                  <a:lnTo>
                    <a:pt x="2933" y="673"/>
                  </a:lnTo>
                  <a:lnTo>
                    <a:pt x="2931" y="677"/>
                  </a:lnTo>
                  <a:lnTo>
                    <a:pt x="2929" y="684"/>
                  </a:lnTo>
                  <a:lnTo>
                    <a:pt x="2925" y="690"/>
                  </a:lnTo>
                  <a:lnTo>
                    <a:pt x="2923" y="696"/>
                  </a:lnTo>
                  <a:lnTo>
                    <a:pt x="2921" y="702"/>
                  </a:lnTo>
                  <a:lnTo>
                    <a:pt x="2917" y="709"/>
                  </a:lnTo>
                  <a:lnTo>
                    <a:pt x="2914" y="715"/>
                  </a:lnTo>
                  <a:lnTo>
                    <a:pt x="2910" y="721"/>
                  </a:lnTo>
                  <a:lnTo>
                    <a:pt x="2900" y="732"/>
                  </a:lnTo>
                  <a:lnTo>
                    <a:pt x="2891" y="743"/>
                  </a:lnTo>
                  <a:lnTo>
                    <a:pt x="2885" y="747"/>
                  </a:lnTo>
                  <a:lnTo>
                    <a:pt x="2877" y="753"/>
                  </a:lnTo>
                  <a:lnTo>
                    <a:pt x="2872" y="759"/>
                  </a:lnTo>
                  <a:lnTo>
                    <a:pt x="2866" y="764"/>
                  </a:lnTo>
                  <a:lnTo>
                    <a:pt x="2857" y="768"/>
                  </a:lnTo>
                  <a:lnTo>
                    <a:pt x="2849" y="774"/>
                  </a:lnTo>
                  <a:lnTo>
                    <a:pt x="2841" y="779"/>
                  </a:lnTo>
                  <a:lnTo>
                    <a:pt x="2832" y="783"/>
                  </a:lnTo>
                  <a:lnTo>
                    <a:pt x="2822" y="787"/>
                  </a:lnTo>
                  <a:lnTo>
                    <a:pt x="2815" y="793"/>
                  </a:lnTo>
                  <a:lnTo>
                    <a:pt x="2805" y="797"/>
                  </a:lnTo>
                  <a:lnTo>
                    <a:pt x="2794" y="802"/>
                  </a:lnTo>
                  <a:lnTo>
                    <a:pt x="2841" y="827"/>
                  </a:lnTo>
                  <a:lnTo>
                    <a:pt x="2843" y="825"/>
                  </a:lnTo>
                  <a:lnTo>
                    <a:pt x="2849" y="819"/>
                  </a:lnTo>
                  <a:lnTo>
                    <a:pt x="2851" y="814"/>
                  </a:lnTo>
                  <a:lnTo>
                    <a:pt x="2857" y="810"/>
                  </a:lnTo>
                  <a:lnTo>
                    <a:pt x="2860" y="804"/>
                  </a:lnTo>
                  <a:lnTo>
                    <a:pt x="2868" y="800"/>
                  </a:lnTo>
                  <a:lnTo>
                    <a:pt x="2874" y="795"/>
                  </a:lnTo>
                  <a:lnTo>
                    <a:pt x="2881" y="787"/>
                  </a:lnTo>
                  <a:lnTo>
                    <a:pt x="2889" y="781"/>
                  </a:lnTo>
                  <a:lnTo>
                    <a:pt x="2898" y="774"/>
                  </a:lnTo>
                  <a:lnTo>
                    <a:pt x="2908" y="768"/>
                  </a:lnTo>
                  <a:lnTo>
                    <a:pt x="2917" y="760"/>
                  </a:lnTo>
                  <a:lnTo>
                    <a:pt x="2927" y="755"/>
                  </a:lnTo>
                  <a:lnTo>
                    <a:pt x="2938" y="747"/>
                  </a:lnTo>
                  <a:lnTo>
                    <a:pt x="2948" y="741"/>
                  </a:lnTo>
                  <a:lnTo>
                    <a:pt x="2959" y="734"/>
                  </a:lnTo>
                  <a:lnTo>
                    <a:pt x="2969" y="728"/>
                  </a:lnTo>
                  <a:lnTo>
                    <a:pt x="2982" y="724"/>
                  </a:lnTo>
                  <a:lnTo>
                    <a:pt x="2991" y="719"/>
                  </a:lnTo>
                  <a:lnTo>
                    <a:pt x="3005" y="715"/>
                  </a:lnTo>
                  <a:lnTo>
                    <a:pt x="3010" y="711"/>
                  </a:lnTo>
                  <a:lnTo>
                    <a:pt x="3016" y="711"/>
                  </a:lnTo>
                  <a:lnTo>
                    <a:pt x="3024" y="709"/>
                  </a:lnTo>
                  <a:lnTo>
                    <a:pt x="3029" y="709"/>
                  </a:lnTo>
                  <a:lnTo>
                    <a:pt x="3035" y="707"/>
                  </a:lnTo>
                  <a:lnTo>
                    <a:pt x="3041" y="705"/>
                  </a:lnTo>
                  <a:lnTo>
                    <a:pt x="3047" y="705"/>
                  </a:lnTo>
                  <a:lnTo>
                    <a:pt x="3054" y="705"/>
                  </a:lnTo>
                  <a:lnTo>
                    <a:pt x="3058" y="703"/>
                  </a:lnTo>
                  <a:lnTo>
                    <a:pt x="3066" y="703"/>
                  </a:lnTo>
                  <a:lnTo>
                    <a:pt x="3071" y="703"/>
                  </a:lnTo>
                  <a:lnTo>
                    <a:pt x="3079" y="705"/>
                  </a:lnTo>
                  <a:lnTo>
                    <a:pt x="3085" y="705"/>
                  </a:lnTo>
                  <a:lnTo>
                    <a:pt x="3090" y="707"/>
                  </a:lnTo>
                  <a:lnTo>
                    <a:pt x="3096" y="707"/>
                  </a:lnTo>
                  <a:lnTo>
                    <a:pt x="3104" y="711"/>
                  </a:lnTo>
                  <a:lnTo>
                    <a:pt x="3107" y="711"/>
                  </a:lnTo>
                  <a:lnTo>
                    <a:pt x="3115" y="715"/>
                  </a:lnTo>
                  <a:lnTo>
                    <a:pt x="3121" y="719"/>
                  </a:lnTo>
                  <a:lnTo>
                    <a:pt x="3126" y="722"/>
                  </a:lnTo>
                  <a:lnTo>
                    <a:pt x="3128" y="724"/>
                  </a:lnTo>
                  <a:lnTo>
                    <a:pt x="3128" y="730"/>
                  </a:lnTo>
                  <a:lnTo>
                    <a:pt x="3130" y="738"/>
                  </a:lnTo>
                  <a:lnTo>
                    <a:pt x="3132" y="745"/>
                  </a:lnTo>
                  <a:lnTo>
                    <a:pt x="3134" y="755"/>
                  </a:lnTo>
                  <a:lnTo>
                    <a:pt x="3132" y="762"/>
                  </a:lnTo>
                  <a:lnTo>
                    <a:pt x="3132" y="768"/>
                  </a:lnTo>
                  <a:lnTo>
                    <a:pt x="3132" y="776"/>
                  </a:lnTo>
                  <a:lnTo>
                    <a:pt x="3132" y="783"/>
                  </a:lnTo>
                  <a:lnTo>
                    <a:pt x="3130" y="791"/>
                  </a:lnTo>
                  <a:lnTo>
                    <a:pt x="3128" y="799"/>
                  </a:lnTo>
                  <a:lnTo>
                    <a:pt x="3124" y="808"/>
                  </a:lnTo>
                  <a:lnTo>
                    <a:pt x="3123" y="818"/>
                  </a:lnTo>
                  <a:lnTo>
                    <a:pt x="3119" y="827"/>
                  </a:lnTo>
                  <a:lnTo>
                    <a:pt x="3113" y="838"/>
                  </a:lnTo>
                  <a:lnTo>
                    <a:pt x="3107" y="848"/>
                  </a:lnTo>
                  <a:lnTo>
                    <a:pt x="3104" y="861"/>
                  </a:lnTo>
                  <a:lnTo>
                    <a:pt x="3096" y="871"/>
                  </a:lnTo>
                  <a:lnTo>
                    <a:pt x="3090" y="884"/>
                  </a:lnTo>
                  <a:lnTo>
                    <a:pt x="3085" y="890"/>
                  </a:lnTo>
                  <a:lnTo>
                    <a:pt x="3081" y="897"/>
                  </a:lnTo>
                  <a:lnTo>
                    <a:pt x="3077" y="903"/>
                  </a:lnTo>
                  <a:lnTo>
                    <a:pt x="3073" y="911"/>
                  </a:lnTo>
                  <a:lnTo>
                    <a:pt x="3067" y="916"/>
                  </a:lnTo>
                  <a:lnTo>
                    <a:pt x="3062" y="922"/>
                  </a:lnTo>
                  <a:lnTo>
                    <a:pt x="3056" y="930"/>
                  </a:lnTo>
                  <a:lnTo>
                    <a:pt x="3052" y="935"/>
                  </a:lnTo>
                  <a:lnTo>
                    <a:pt x="3045" y="943"/>
                  </a:lnTo>
                  <a:lnTo>
                    <a:pt x="3039" y="951"/>
                  </a:lnTo>
                  <a:lnTo>
                    <a:pt x="3033" y="958"/>
                  </a:lnTo>
                  <a:lnTo>
                    <a:pt x="3028" y="966"/>
                  </a:lnTo>
                  <a:lnTo>
                    <a:pt x="3028" y="972"/>
                  </a:lnTo>
                  <a:lnTo>
                    <a:pt x="3031" y="977"/>
                  </a:lnTo>
                  <a:lnTo>
                    <a:pt x="3033" y="985"/>
                  </a:lnTo>
                  <a:lnTo>
                    <a:pt x="3037" y="992"/>
                  </a:lnTo>
                  <a:lnTo>
                    <a:pt x="3041" y="1004"/>
                  </a:lnTo>
                  <a:lnTo>
                    <a:pt x="3043" y="1008"/>
                  </a:lnTo>
                  <a:lnTo>
                    <a:pt x="3045" y="1015"/>
                  </a:lnTo>
                  <a:lnTo>
                    <a:pt x="3047" y="1021"/>
                  </a:lnTo>
                  <a:lnTo>
                    <a:pt x="3050" y="1029"/>
                  </a:lnTo>
                  <a:lnTo>
                    <a:pt x="3052" y="1036"/>
                  </a:lnTo>
                  <a:lnTo>
                    <a:pt x="3054" y="1042"/>
                  </a:lnTo>
                  <a:lnTo>
                    <a:pt x="3056" y="1049"/>
                  </a:lnTo>
                  <a:lnTo>
                    <a:pt x="3058" y="1057"/>
                  </a:lnTo>
                  <a:lnTo>
                    <a:pt x="3058" y="1063"/>
                  </a:lnTo>
                  <a:lnTo>
                    <a:pt x="3062" y="1072"/>
                  </a:lnTo>
                  <a:lnTo>
                    <a:pt x="3064" y="1078"/>
                  </a:lnTo>
                  <a:lnTo>
                    <a:pt x="3066" y="1087"/>
                  </a:lnTo>
                  <a:lnTo>
                    <a:pt x="3067" y="1093"/>
                  </a:lnTo>
                  <a:lnTo>
                    <a:pt x="3067" y="1103"/>
                  </a:lnTo>
                  <a:lnTo>
                    <a:pt x="3069" y="1108"/>
                  </a:lnTo>
                  <a:lnTo>
                    <a:pt x="3071" y="1118"/>
                  </a:lnTo>
                  <a:lnTo>
                    <a:pt x="3071" y="1124"/>
                  </a:lnTo>
                  <a:lnTo>
                    <a:pt x="3071" y="1133"/>
                  </a:lnTo>
                  <a:lnTo>
                    <a:pt x="3071" y="1139"/>
                  </a:lnTo>
                  <a:lnTo>
                    <a:pt x="3073" y="1148"/>
                  </a:lnTo>
                  <a:lnTo>
                    <a:pt x="3071" y="1154"/>
                  </a:lnTo>
                  <a:lnTo>
                    <a:pt x="3071" y="1160"/>
                  </a:lnTo>
                  <a:lnTo>
                    <a:pt x="3071" y="1167"/>
                  </a:lnTo>
                  <a:lnTo>
                    <a:pt x="3069" y="1173"/>
                  </a:lnTo>
                  <a:lnTo>
                    <a:pt x="3067" y="1179"/>
                  </a:lnTo>
                  <a:lnTo>
                    <a:pt x="3067" y="1184"/>
                  </a:lnTo>
                  <a:lnTo>
                    <a:pt x="3064" y="1190"/>
                  </a:lnTo>
                  <a:lnTo>
                    <a:pt x="3062" y="1196"/>
                  </a:lnTo>
                  <a:lnTo>
                    <a:pt x="3054" y="1203"/>
                  </a:lnTo>
                  <a:lnTo>
                    <a:pt x="3047" y="1211"/>
                  </a:lnTo>
                  <a:lnTo>
                    <a:pt x="3041" y="1213"/>
                  </a:lnTo>
                  <a:lnTo>
                    <a:pt x="3037" y="1217"/>
                  </a:lnTo>
                  <a:lnTo>
                    <a:pt x="3031" y="1217"/>
                  </a:lnTo>
                  <a:lnTo>
                    <a:pt x="3026" y="1219"/>
                  </a:lnTo>
                  <a:lnTo>
                    <a:pt x="3018" y="1219"/>
                  </a:lnTo>
                  <a:lnTo>
                    <a:pt x="3010" y="1219"/>
                  </a:lnTo>
                  <a:lnTo>
                    <a:pt x="3003" y="1219"/>
                  </a:lnTo>
                  <a:lnTo>
                    <a:pt x="2995" y="1217"/>
                  </a:lnTo>
                  <a:lnTo>
                    <a:pt x="2986" y="1215"/>
                  </a:lnTo>
                  <a:lnTo>
                    <a:pt x="2976" y="1211"/>
                  </a:lnTo>
                  <a:lnTo>
                    <a:pt x="2965" y="1207"/>
                  </a:lnTo>
                  <a:lnTo>
                    <a:pt x="2955" y="1203"/>
                  </a:lnTo>
                  <a:lnTo>
                    <a:pt x="2944" y="1200"/>
                  </a:lnTo>
                  <a:lnTo>
                    <a:pt x="2931" y="1194"/>
                  </a:lnTo>
                  <a:lnTo>
                    <a:pt x="2917" y="1186"/>
                  </a:lnTo>
                  <a:lnTo>
                    <a:pt x="2904" y="1179"/>
                  </a:lnTo>
                  <a:lnTo>
                    <a:pt x="2889" y="1171"/>
                  </a:lnTo>
                  <a:lnTo>
                    <a:pt x="2874" y="1162"/>
                  </a:lnTo>
                  <a:lnTo>
                    <a:pt x="2858" y="1150"/>
                  </a:lnTo>
                  <a:lnTo>
                    <a:pt x="2841" y="1141"/>
                  </a:lnTo>
                  <a:lnTo>
                    <a:pt x="2841" y="1145"/>
                  </a:lnTo>
                  <a:lnTo>
                    <a:pt x="2839" y="1152"/>
                  </a:lnTo>
                  <a:lnTo>
                    <a:pt x="2838" y="1160"/>
                  </a:lnTo>
                  <a:lnTo>
                    <a:pt x="2836" y="1169"/>
                  </a:lnTo>
                  <a:lnTo>
                    <a:pt x="2832" y="1181"/>
                  </a:lnTo>
                  <a:lnTo>
                    <a:pt x="2830" y="1188"/>
                  </a:lnTo>
                  <a:lnTo>
                    <a:pt x="2828" y="1194"/>
                  </a:lnTo>
                  <a:lnTo>
                    <a:pt x="2826" y="1202"/>
                  </a:lnTo>
                  <a:lnTo>
                    <a:pt x="2824" y="1209"/>
                  </a:lnTo>
                  <a:lnTo>
                    <a:pt x="2820" y="1215"/>
                  </a:lnTo>
                  <a:lnTo>
                    <a:pt x="2819" y="1222"/>
                  </a:lnTo>
                  <a:lnTo>
                    <a:pt x="2815" y="1230"/>
                  </a:lnTo>
                  <a:lnTo>
                    <a:pt x="2811" y="1238"/>
                  </a:lnTo>
                  <a:lnTo>
                    <a:pt x="2807" y="1243"/>
                  </a:lnTo>
                  <a:lnTo>
                    <a:pt x="2801" y="1251"/>
                  </a:lnTo>
                  <a:lnTo>
                    <a:pt x="2798" y="1259"/>
                  </a:lnTo>
                  <a:lnTo>
                    <a:pt x="2794" y="1266"/>
                  </a:lnTo>
                  <a:lnTo>
                    <a:pt x="2786" y="1272"/>
                  </a:lnTo>
                  <a:lnTo>
                    <a:pt x="2780" y="1278"/>
                  </a:lnTo>
                  <a:lnTo>
                    <a:pt x="2773" y="1283"/>
                  </a:lnTo>
                  <a:lnTo>
                    <a:pt x="2767" y="1291"/>
                  </a:lnTo>
                  <a:lnTo>
                    <a:pt x="2760" y="1297"/>
                  </a:lnTo>
                  <a:lnTo>
                    <a:pt x="2752" y="1302"/>
                  </a:lnTo>
                  <a:lnTo>
                    <a:pt x="2742" y="1308"/>
                  </a:lnTo>
                  <a:lnTo>
                    <a:pt x="2735" y="1312"/>
                  </a:lnTo>
                  <a:lnTo>
                    <a:pt x="2733" y="1312"/>
                  </a:lnTo>
                  <a:lnTo>
                    <a:pt x="2729" y="1316"/>
                  </a:lnTo>
                  <a:lnTo>
                    <a:pt x="2725" y="1318"/>
                  </a:lnTo>
                  <a:lnTo>
                    <a:pt x="2718" y="1323"/>
                  </a:lnTo>
                  <a:lnTo>
                    <a:pt x="2708" y="1327"/>
                  </a:lnTo>
                  <a:lnTo>
                    <a:pt x="2697" y="1335"/>
                  </a:lnTo>
                  <a:lnTo>
                    <a:pt x="2691" y="1338"/>
                  </a:lnTo>
                  <a:lnTo>
                    <a:pt x="2684" y="1342"/>
                  </a:lnTo>
                  <a:lnTo>
                    <a:pt x="2676" y="1346"/>
                  </a:lnTo>
                  <a:lnTo>
                    <a:pt x="2670" y="1352"/>
                  </a:lnTo>
                  <a:lnTo>
                    <a:pt x="2661" y="1356"/>
                  </a:lnTo>
                  <a:lnTo>
                    <a:pt x="2653" y="1361"/>
                  </a:lnTo>
                  <a:lnTo>
                    <a:pt x="2642" y="1365"/>
                  </a:lnTo>
                  <a:lnTo>
                    <a:pt x="2634" y="1371"/>
                  </a:lnTo>
                  <a:lnTo>
                    <a:pt x="2623" y="1375"/>
                  </a:lnTo>
                  <a:lnTo>
                    <a:pt x="2613" y="1382"/>
                  </a:lnTo>
                  <a:lnTo>
                    <a:pt x="2602" y="1386"/>
                  </a:lnTo>
                  <a:lnTo>
                    <a:pt x="2592" y="1392"/>
                  </a:lnTo>
                  <a:lnTo>
                    <a:pt x="2581" y="1397"/>
                  </a:lnTo>
                  <a:lnTo>
                    <a:pt x="2568" y="1403"/>
                  </a:lnTo>
                  <a:lnTo>
                    <a:pt x="2554" y="1409"/>
                  </a:lnTo>
                  <a:lnTo>
                    <a:pt x="2543" y="1416"/>
                  </a:lnTo>
                  <a:lnTo>
                    <a:pt x="2530" y="1420"/>
                  </a:lnTo>
                  <a:lnTo>
                    <a:pt x="2516" y="1428"/>
                  </a:lnTo>
                  <a:lnTo>
                    <a:pt x="2501" y="1433"/>
                  </a:lnTo>
                  <a:lnTo>
                    <a:pt x="2488" y="1441"/>
                  </a:lnTo>
                  <a:lnTo>
                    <a:pt x="2473" y="1447"/>
                  </a:lnTo>
                  <a:lnTo>
                    <a:pt x="2457" y="1453"/>
                  </a:lnTo>
                  <a:lnTo>
                    <a:pt x="2442" y="1456"/>
                  </a:lnTo>
                  <a:lnTo>
                    <a:pt x="2427" y="1464"/>
                  </a:lnTo>
                  <a:lnTo>
                    <a:pt x="2408" y="1470"/>
                  </a:lnTo>
                  <a:lnTo>
                    <a:pt x="2393" y="1475"/>
                  </a:lnTo>
                  <a:lnTo>
                    <a:pt x="2376" y="1479"/>
                  </a:lnTo>
                  <a:lnTo>
                    <a:pt x="2359" y="1487"/>
                  </a:lnTo>
                  <a:lnTo>
                    <a:pt x="2340" y="1491"/>
                  </a:lnTo>
                  <a:lnTo>
                    <a:pt x="2322" y="1496"/>
                  </a:lnTo>
                  <a:lnTo>
                    <a:pt x="2303" y="1500"/>
                  </a:lnTo>
                  <a:lnTo>
                    <a:pt x="2286" y="1506"/>
                  </a:lnTo>
                  <a:lnTo>
                    <a:pt x="2267" y="1511"/>
                  </a:lnTo>
                  <a:lnTo>
                    <a:pt x="2248" y="1515"/>
                  </a:lnTo>
                  <a:lnTo>
                    <a:pt x="2229" y="1521"/>
                  </a:lnTo>
                  <a:lnTo>
                    <a:pt x="2210" y="1527"/>
                  </a:lnTo>
                  <a:lnTo>
                    <a:pt x="2189" y="1529"/>
                  </a:lnTo>
                  <a:lnTo>
                    <a:pt x="2169" y="1534"/>
                  </a:lnTo>
                  <a:lnTo>
                    <a:pt x="2148" y="1536"/>
                  </a:lnTo>
                  <a:lnTo>
                    <a:pt x="2127" y="1542"/>
                  </a:lnTo>
                  <a:lnTo>
                    <a:pt x="2106" y="1544"/>
                  </a:lnTo>
                  <a:lnTo>
                    <a:pt x="2083" y="1548"/>
                  </a:lnTo>
                  <a:lnTo>
                    <a:pt x="2062" y="1549"/>
                  </a:lnTo>
                  <a:lnTo>
                    <a:pt x="2041" y="1553"/>
                  </a:lnTo>
                  <a:lnTo>
                    <a:pt x="2018" y="1555"/>
                  </a:lnTo>
                  <a:lnTo>
                    <a:pt x="1996" y="1557"/>
                  </a:lnTo>
                  <a:lnTo>
                    <a:pt x="1971" y="1557"/>
                  </a:lnTo>
                  <a:lnTo>
                    <a:pt x="1950" y="1559"/>
                  </a:lnTo>
                  <a:lnTo>
                    <a:pt x="1925" y="1559"/>
                  </a:lnTo>
                  <a:lnTo>
                    <a:pt x="1902" y="1561"/>
                  </a:lnTo>
                  <a:lnTo>
                    <a:pt x="1880" y="1561"/>
                  </a:lnTo>
                  <a:lnTo>
                    <a:pt x="1857" y="1563"/>
                  </a:lnTo>
                  <a:lnTo>
                    <a:pt x="1840" y="1561"/>
                  </a:lnTo>
                  <a:lnTo>
                    <a:pt x="1826" y="1559"/>
                  </a:lnTo>
                  <a:lnTo>
                    <a:pt x="1811" y="1559"/>
                  </a:lnTo>
                  <a:lnTo>
                    <a:pt x="1796" y="1559"/>
                  </a:lnTo>
                  <a:lnTo>
                    <a:pt x="1781" y="1557"/>
                  </a:lnTo>
                  <a:lnTo>
                    <a:pt x="1768" y="1557"/>
                  </a:lnTo>
                  <a:lnTo>
                    <a:pt x="1752" y="1555"/>
                  </a:lnTo>
                  <a:lnTo>
                    <a:pt x="1737" y="1555"/>
                  </a:lnTo>
                  <a:lnTo>
                    <a:pt x="1722" y="1553"/>
                  </a:lnTo>
                  <a:lnTo>
                    <a:pt x="1707" y="1551"/>
                  </a:lnTo>
                  <a:lnTo>
                    <a:pt x="1691" y="1549"/>
                  </a:lnTo>
                  <a:lnTo>
                    <a:pt x="1678" y="1548"/>
                  </a:lnTo>
                  <a:lnTo>
                    <a:pt x="1661" y="1544"/>
                  </a:lnTo>
                  <a:lnTo>
                    <a:pt x="1648" y="1544"/>
                  </a:lnTo>
                  <a:lnTo>
                    <a:pt x="1631" y="1540"/>
                  </a:lnTo>
                  <a:lnTo>
                    <a:pt x="1617" y="1540"/>
                  </a:lnTo>
                  <a:lnTo>
                    <a:pt x="1600" y="1536"/>
                  </a:lnTo>
                  <a:lnTo>
                    <a:pt x="1585" y="1532"/>
                  </a:lnTo>
                  <a:lnTo>
                    <a:pt x="1570" y="1529"/>
                  </a:lnTo>
                  <a:lnTo>
                    <a:pt x="1555" y="1527"/>
                  </a:lnTo>
                  <a:lnTo>
                    <a:pt x="1538" y="1521"/>
                  </a:lnTo>
                  <a:lnTo>
                    <a:pt x="1522" y="1519"/>
                  </a:lnTo>
                  <a:lnTo>
                    <a:pt x="1507" y="1515"/>
                  </a:lnTo>
                  <a:lnTo>
                    <a:pt x="1492" y="1511"/>
                  </a:lnTo>
                  <a:lnTo>
                    <a:pt x="1475" y="1506"/>
                  </a:lnTo>
                  <a:lnTo>
                    <a:pt x="1460" y="1502"/>
                  </a:lnTo>
                  <a:lnTo>
                    <a:pt x="1443" y="1496"/>
                  </a:lnTo>
                  <a:lnTo>
                    <a:pt x="1427" y="1492"/>
                  </a:lnTo>
                  <a:lnTo>
                    <a:pt x="1412" y="1487"/>
                  </a:lnTo>
                  <a:lnTo>
                    <a:pt x="1395" y="1481"/>
                  </a:lnTo>
                  <a:lnTo>
                    <a:pt x="1380" y="1475"/>
                  </a:lnTo>
                  <a:lnTo>
                    <a:pt x="1365" y="1472"/>
                  </a:lnTo>
                  <a:lnTo>
                    <a:pt x="1347" y="1464"/>
                  </a:lnTo>
                  <a:lnTo>
                    <a:pt x="1330" y="1458"/>
                  </a:lnTo>
                  <a:lnTo>
                    <a:pt x="1313" y="1453"/>
                  </a:lnTo>
                  <a:lnTo>
                    <a:pt x="1298" y="1445"/>
                  </a:lnTo>
                  <a:lnTo>
                    <a:pt x="1281" y="1437"/>
                  </a:lnTo>
                  <a:lnTo>
                    <a:pt x="1264" y="1432"/>
                  </a:lnTo>
                  <a:lnTo>
                    <a:pt x="1249" y="1422"/>
                  </a:lnTo>
                  <a:lnTo>
                    <a:pt x="1232" y="1416"/>
                  </a:lnTo>
                  <a:lnTo>
                    <a:pt x="1214" y="1409"/>
                  </a:lnTo>
                  <a:lnTo>
                    <a:pt x="1197" y="1399"/>
                  </a:lnTo>
                  <a:lnTo>
                    <a:pt x="1182" y="1392"/>
                  </a:lnTo>
                  <a:lnTo>
                    <a:pt x="1165" y="1384"/>
                  </a:lnTo>
                  <a:lnTo>
                    <a:pt x="1148" y="1375"/>
                  </a:lnTo>
                  <a:lnTo>
                    <a:pt x="1131" y="1365"/>
                  </a:lnTo>
                  <a:lnTo>
                    <a:pt x="1116" y="1356"/>
                  </a:lnTo>
                  <a:lnTo>
                    <a:pt x="1099" y="1348"/>
                  </a:lnTo>
                  <a:lnTo>
                    <a:pt x="1081" y="1337"/>
                  </a:lnTo>
                  <a:lnTo>
                    <a:pt x="1064" y="1327"/>
                  </a:lnTo>
                  <a:lnTo>
                    <a:pt x="1047" y="1316"/>
                  </a:lnTo>
                  <a:lnTo>
                    <a:pt x="1030" y="1306"/>
                  </a:lnTo>
                  <a:lnTo>
                    <a:pt x="1013" y="1295"/>
                  </a:lnTo>
                  <a:lnTo>
                    <a:pt x="996" y="1283"/>
                  </a:lnTo>
                  <a:lnTo>
                    <a:pt x="979" y="1274"/>
                  </a:lnTo>
                  <a:lnTo>
                    <a:pt x="964" y="1262"/>
                  </a:lnTo>
                  <a:lnTo>
                    <a:pt x="946" y="1251"/>
                  </a:lnTo>
                  <a:lnTo>
                    <a:pt x="927" y="1238"/>
                  </a:lnTo>
                  <a:lnTo>
                    <a:pt x="912" y="1224"/>
                  </a:lnTo>
                  <a:lnTo>
                    <a:pt x="895" y="1213"/>
                  </a:lnTo>
                  <a:lnTo>
                    <a:pt x="878" y="1200"/>
                  </a:lnTo>
                  <a:lnTo>
                    <a:pt x="861" y="1186"/>
                  </a:lnTo>
                  <a:lnTo>
                    <a:pt x="844" y="1173"/>
                  </a:lnTo>
                  <a:lnTo>
                    <a:pt x="829" y="1160"/>
                  </a:lnTo>
                  <a:lnTo>
                    <a:pt x="825" y="1164"/>
                  </a:lnTo>
                  <a:lnTo>
                    <a:pt x="819" y="1171"/>
                  </a:lnTo>
                  <a:lnTo>
                    <a:pt x="813" y="1177"/>
                  </a:lnTo>
                  <a:lnTo>
                    <a:pt x="808" y="1183"/>
                  </a:lnTo>
                  <a:lnTo>
                    <a:pt x="800" y="1192"/>
                  </a:lnTo>
                  <a:lnTo>
                    <a:pt x="794" y="1202"/>
                  </a:lnTo>
                  <a:lnTo>
                    <a:pt x="785" y="1211"/>
                  </a:lnTo>
                  <a:lnTo>
                    <a:pt x="777" y="1222"/>
                  </a:lnTo>
                  <a:lnTo>
                    <a:pt x="772" y="1228"/>
                  </a:lnTo>
                  <a:lnTo>
                    <a:pt x="766" y="1236"/>
                  </a:lnTo>
                  <a:lnTo>
                    <a:pt x="760" y="1241"/>
                  </a:lnTo>
                  <a:lnTo>
                    <a:pt x="756" y="1247"/>
                  </a:lnTo>
                  <a:lnTo>
                    <a:pt x="749" y="1255"/>
                  </a:lnTo>
                  <a:lnTo>
                    <a:pt x="743" y="1260"/>
                  </a:lnTo>
                  <a:lnTo>
                    <a:pt x="737" y="1268"/>
                  </a:lnTo>
                  <a:lnTo>
                    <a:pt x="734" y="1276"/>
                  </a:lnTo>
                  <a:lnTo>
                    <a:pt x="726" y="1283"/>
                  </a:lnTo>
                  <a:lnTo>
                    <a:pt x="720" y="1291"/>
                  </a:lnTo>
                  <a:lnTo>
                    <a:pt x="713" y="1299"/>
                  </a:lnTo>
                  <a:lnTo>
                    <a:pt x="707" y="1308"/>
                  </a:lnTo>
                  <a:lnTo>
                    <a:pt x="699" y="1316"/>
                  </a:lnTo>
                  <a:lnTo>
                    <a:pt x="692" y="1323"/>
                  </a:lnTo>
                  <a:lnTo>
                    <a:pt x="684" y="1331"/>
                  </a:lnTo>
                  <a:lnTo>
                    <a:pt x="679" y="1340"/>
                  </a:lnTo>
                  <a:lnTo>
                    <a:pt x="671" y="1348"/>
                  </a:lnTo>
                  <a:lnTo>
                    <a:pt x="663" y="1356"/>
                  </a:lnTo>
                  <a:lnTo>
                    <a:pt x="656" y="1363"/>
                  </a:lnTo>
                  <a:lnTo>
                    <a:pt x="648" y="1375"/>
                  </a:lnTo>
                  <a:lnTo>
                    <a:pt x="640" y="1382"/>
                  </a:lnTo>
                  <a:lnTo>
                    <a:pt x="633" y="1390"/>
                  </a:lnTo>
                  <a:lnTo>
                    <a:pt x="623" y="1399"/>
                  </a:lnTo>
                  <a:lnTo>
                    <a:pt x="616" y="1409"/>
                  </a:lnTo>
                  <a:lnTo>
                    <a:pt x="606" y="1418"/>
                  </a:lnTo>
                  <a:lnTo>
                    <a:pt x="599" y="1426"/>
                  </a:lnTo>
                  <a:lnTo>
                    <a:pt x="591" y="1435"/>
                  </a:lnTo>
                  <a:lnTo>
                    <a:pt x="583" y="1445"/>
                  </a:lnTo>
                  <a:lnTo>
                    <a:pt x="574" y="1453"/>
                  </a:lnTo>
                  <a:lnTo>
                    <a:pt x="566" y="1462"/>
                  </a:lnTo>
                  <a:lnTo>
                    <a:pt x="557" y="1470"/>
                  </a:lnTo>
                  <a:lnTo>
                    <a:pt x="549" y="1479"/>
                  </a:lnTo>
                  <a:lnTo>
                    <a:pt x="540" y="1489"/>
                  </a:lnTo>
                  <a:lnTo>
                    <a:pt x="532" y="1498"/>
                  </a:lnTo>
                  <a:lnTo>
                    <a:pt x="523" y="1506"/>
                  </a:lnTo>
                  <a:lnTo>
                    <a:pt x="515" y="1515"/>
                  </a:lnTo>
                  <a:lnTo>
                    <a:pt x="506" y="1523"/>
                  </a:lnTo>
                  <a:lnTo>
                    <a:pt x="496" y="1532"/>
                  </a:lnTo>
                  <a:lnTo>
                    <a:pt x="488" y="1540"/>
                  </a:lnTo>
                  <a:lnTo>
                    <a:pt x="479" y="1549"/>
                  </a:lnTo>
                  <a:lnTo>
                    <a:pt x="469" y="1557"/>
                  </a:lnTo>
                  <a:lnTo>
                    <a:pt x="462" y="1565"/>
                  </a:lnTo>
                  <a:lnTo>
                    <a:pt x="452" y="1574"/>
                  </a:lnTo>
                  <a:lnTo>
                    <a:pt x="445" y="1584"/>
                  </a:lnTo>
                  <a:lnTo>
                    <a:pt x="437" y="1587"/>
                  </a:lnTo>
                  <a:lnTo>
                    <a:pt x="430" y="1593"/>
                  </a:lnTo>
                  <a:lnTo>
                    <a:pt x="422" y="1599"/>
                  </a:lnTo>
                  <a:lnTo>
                    <a:pt x="416" y="1605"/>
                  </a:lnTo>
                  <a:lnTo>
                    <a:pt x="409" y="1610"/>
                  </a:lnTo>
                  <a:lnTo>
                    <a:pt x="401" y="1616"/>
                  </a:lnTo>
                  <a:lnTo>
                    <a:pt x="395" y="1622"/>
                  </a:lnTo>
                  <a:lnTo>
                    <a:pt x="388" y="1627"/>
                  </a:lnTo>
                  <a:lnTo>
                    <a:pt x="380" y="1631"/>
                  </a:lnTo>
                  <a:lnTo>
                    <a:pt x="374" y="1637"/>
                  </a:lnTo>
                  <a:lnTo>
                    <a:pt x="367" y="1643"/>
                  </a:lnTo>
                  <a:lnTo>
                    <a:pt x="359" y="1648"/>
                  </a:lnTo>
                  <a:lnTo>
                    <a:pt x="354" y="1652"/>
                  </a:lnTo>
                  <a:lnTo>
                    <a:pt x="348" y="1658"/>
                  </a:lnTo>
                  <a:lnTo>
                    <a:pt x="340" y="1664"/>
                  </a:lnTo>
                  <a:lnTo>
                    <a:pt x="335" y="1667"/>
                  </a:lnTo>
                  <a:lnTo>
                    <a:pt x="327" y="1671"/>
                  </a:lnTo>
                  <a:lnTo>
                    <a:pt x="319" y="1675"/>
                  </a:lnTo>
                  <a:lnTo>
                    <a:pt x="314" y="1681"/>
                  </a:lnTo>
                  <a:lnTo>
                    <a:pt x="306" y="1684"/>
                  </a:lnTo>
                  <a:lnTo>
                    <a:pt x="300" y="1688"/>
                  </a:lnTo>
                  <a:lnTo>
                    <a:pt x="293" y="1692"/>
                  </a:lnTo>
                  <a:lnTo>
                    <a:pt x="287" y="1696"/>
                  </a:lnTo>
                  <a:lnTo>
                    <a:pt x="281" y="1700"/>
                  </a:lnTo>
                  <a:lnTo>
                    <a:pt x="276" y="1702"/>
                  </a:lnTo>
                  <a:lnTo>
                    <a:pt x="268" y="1705"/>
                  </a:lnTo>
                  <a:lnTo>
                    <a:pt x="262" y="1709"/>
                  </a:lnTo>
                  <a:lnTo>
                    <a:pt x="255" y="1711"/>
                  </a:lnTo>
                  <a:lnTo>
                    <a:pt x="243" y="1717"/>
                  </a:lnTo>
                  <a:lnTo>
                    <a:pt x="232" y="1722"/>
                  </a:lnTo>
                  <a:lnTo>
                    <a:pt x="226" y="1722"/>
                  </a:lnTo>
                  <a:lnTo>
                    <a:pt x="219" y="1724"/>
                  </a:lnTo>
                  <a:lnTo>
                    <a:pt x="213" y="1726"/>
                  </a:lnTo>
                  <a:lnTo>
                    <a:pt x="207" y="1728"/>
                  </a:lnTo>
                  <a:lnTo>
                    <a:pt x="196" y="1730"/>
                  </a:lnTo>
                  <a:lnTo>
                    <a:pt x="186" y="1732"/>
                  </a:lnTo>
                  <a:lnTo>
                    <a:pt x="175" y="1732"/>
                  </a:lnTo>
                  <a:lnTo>
                    <a:pt x="163" y="1732"/>
                  </a:lnTo>
                  <a:lnTo>
                    <a:pt x="154" y="1730"/>
                  </a:lnTo>
                  <a:lnTo>
                    <a:pt x="144" y="1728"/>
                  </a:lnTo>
                  <a:lnTo>
                    <a:pt x="135" y="1724"/>
                  </a:lnTo>
                  <a:lnTo>
                    <a:pt x="125" y="1721"/>
                  </a:lnTo>
                  <a:lnTo>
                    <a:pt x="116" y="1715"/>
                  </a:lnTo>
                  <a:lnTo>
                    <a:pt x="110" y="1709"/>
                  </a:lnTo>
                  <a:lnTo>
                    <a:pt x="101" y="1702"/>
                  </a:lnTo>
                  <a:lnTo>
                    <a:pt x="95" y="1692"/>
                  </a:lnTo>
                  <a:lnTo>
                    <a:pt x="87" y="1683"/>
                  </a:lnTo>
                  <a:lnTo>
                    <a:pt x="82" y="1673"/>
                  </a:lnTo>
                  <a:lnTo>
                    <a:pt x="78" y="1664"/>
                  </a:lnTo>
                  <a:lnTo>
                    <a:pt x="72" y="1654"/>
                  </a:lnTo>
                  <a:lnTo>
                    <a:pt x="70" y="1645"/>
                  </a:lnTo>
                  <a:lnTo>
                    <a:pt x="67" y="1635"/>
                  </a:lnTo>
                  <a:lnTo>
                    <a:pt x="63" y="1624"/>
                  </a:lnTo>
                  <a:lnTo>
                    <a:pt x="59" y="1614"/>
                  </a:lnTo>
                  <a:lnTo>
                    <a:pt x="57" y="1605"/>
                  </a:lnTo>
                  <a:lnTo>
                    <a:pt x="57" y="1595"/>
                  </a:lnTo>
                  <a:lnTo>
                    <a:pt x="53" y="1586"/>
                  </a:lnTo>
                  <a:lnTo>
                    <a:pt x="53" y="1574"/>
                  </a:lnTo>
                  <a:lnTo>
                    <a:pt x="51" y="1563"/>
                  </a:lnTo>
                  <a:lnTo>
                    <a:pt x="51" y="1553"/>
                  </a:lnTo>
                  <a:lnTo>
                    <a:pt x="51" y="1542"/>
                  </a:lnTo>
                  <a:lnTo>
                    <a:pt x="51" y="1532"/>
                  </a:lnTo>
                  <a:lnTo>
                    <a:pt x="51" y="1521"/>
                  </a:lnTo>
                  <a:lnTo>
                    <a:pt x="53" y="1511"/>
                  </a:lnTo>
                  <a:lnTo>
                    <a:pt x="53" y="1500"/>
                  </a:lnTo>
                  <a:lnTo>
                    <a:pt x="53" y="1489"/>
                  </a:lnTo>
                  <a:lnTo>
                    <a:pt x="55" y="1477"/>
                  </a:lnTo>
                  <a:lnTo>
                    <a:pt x="57" y="1468"/>
                  </a:lnTo>
                  <a:lnTo>
                    <a:pt x="59" y="1454"/>
                  </a:lnTo>
                  <a:lnTo>
                    <a:pt x="61" y="1445"/>
                  </a:lnTo>
                  <a:lnTo>
                    <a:pt x="65" y="1433"/>
                  </a:lnTo>
                  <a:lnTo>
                    <a:pt x="67" y="1422"/>
                  </a:lnTo>
                  <a:lnTo>
                    <a:pt x="70" y="1411"/>
                  </a:lnTo>
                  <a:lnTo>
                    <a:pt x="72" y="1399"/>
                  </a:lnTo>
                  <a:lnTo>
                    <a:pt x="76" y="1390"/>
                  </a:lnTo>
                  <a:lnTo>
                    <a:pt x="80" y="1378"/>
                  </a:lnTo>
                  <a:lnTo>
                    <a:pt x="84" y="1367"/>
                  </a:lnTo>
                  <a:lnTo>
                    <a:pt x="87" y="1356"/>
                  </a:lnTo>
                  <a:lnTo>
                    <a:pt x="93" y="1344"/>
                  </a:lnTo>
                  <a:lnTo>
                    <a:pt x="97" y="1335"/>
                  </a:lnTo>
                  <a:lnTo>
                    <a:pt x="101" y="1323"/>
                  </a:lnTo>
                  <a:lnTo>
                    <a:pt x="106" y="1312"/>
                  </a:lnTo>
                  <a:lnTo>
                    <a:pt x="110" y="1302"/>
                  </a:lnTo>
                  <a:lnTo>
                    <a:pt x="114" y="1291"/>
                  </a:lnTo>
                  <a:lnTo>
                    <a:pt x="118" y="1281"/>
                  </a:lnTo>
                  <a:lnTo>
                    <a:pt x="124" y="1272"/>
                  </a:lnTo>
                  <a:lnTo>
                    <a:pt x="129" y="1260"/>
                  </a:lnTo>
                  <a:lnTo>
                    <a:pt x="133" y="1251"/>
                  </a:lnTo>
                  <a:lnTo>
                    <a:pt x="139" y="1240"/>
                  </a:lnTo>
                  <a:lnTo>
                    <a:pt x="144" y="1230"/>
                  </a:lnTo>
                  <a:lnTo>
                    <a:pt x="148" y="1221"/>
                  </a:lnTo>
                  <a:lnTo>
                    <a:pt x="154" y="1211"/>
                  </a:lnTo>
                  <a:lnTo>
                    <a:pt x="160" y="1202"/>
                  </a:lnTo>
                  <a:lnTo>
                    <a:pt x="165" y="1192"/>
                  </a:lnTo>
                  <a:lnTo>
                    <a:pt x="169" y="1181"/>
                  </a:lnTo>
                  <a:lnTo>
                    <a:pt x="177" y="1173"/>
                  </a:lnTo>
                  <a:lnTo>
                    <a:pt x="181" y="1164"/>
                  </a:lnTo>
                  <a:lnTo>
                    <a:pt x="186" y="1152"/>
                  </a:lnTo>
                  <a:lnTo>
                    <a:pt x="192" y="1143"/>
                  </a:lnTo>
                  <a:lnTo>
                    <a:pt x="198" y="1135"/>
                  </a:lnTo>
                  <a:lnTo>
                    <a:pt x="203" y="1124"/>
                  </a:lnTo>
                  <a:lnTo>
                    <a:pt x="209" y="1116"/>
                  </a:lnTo>
                  <a:lnTo>
                    <a:pt x="215" y="1106"/>
                  </a:lnTo>
                  <a:lnTo>
                    <a:pt x="220" y="1099"/>
                  </a:lnTo>
                  <a:lnTo>
                    <a:pt x="226" y="1087"/>
                  </a:lnTo>
                  <a:lnTo>
                    <a:pt x="232" y="1080"/>
                  </a:lnTo>
                  <a:lnTo>
                    <a:pt x="238" y="1072"/>
                  </a:lnTo>
                  <a:lnTo>
                    <a:pt x="243" y="1065"/>
                  </a:lnTo>
                  <a:lnTo>
                    <a:pt x="249" y="1055"/>
                  </a:lnTo>
                  <a:lnTo>
                    <a:pt x="255" y="1048"/>
                  </a:lnTo>
                  <a:lnTo>
                    <a:pt x="260" y="1040"/>
                  </a:lnTo>
                  <a:lnTo>
                    <a:pt x="266" y="1034"/>
                  </a:lnTo>
                  <a:lnTo>
                    <a:pt x="270" y="1025"/>
                  </a:lnTo>
                  <a:lnTo>
                    <a:pt x="276" y="1017"/>
                  </a:lnTo>
                  <a:lnTo>
                    <a:pt x="281" y="1010"/>
                  </a:lnTo>
                  <a:lnTo>
                    <a:pt x="285" y="1004"/>
                  </a:lnTo>
                  <a:lnTo>
                    <a:pt x="291" y="996"/>
                  </a:lnTo>
                  <a:lnTo>
                    <a:pt x="296" y="991"/>
                  </a:lnTo>
                  <a:lnTo>
                    <a:pt x="300" y="985"/>
                  </a:lnTo>
                  <a:lnTo>
                    <a:pt x="306" y="979"/>
                  </a:lnTo>
                  <a:lnTo>
                    <a:pt x="308" y="972"/>
                  </a:lnTo>
                  <a:lnTo>
                    <a:pt x="314" y="966"/>
                  </a:lnTo>
                  <a:lnTo>
                    <a:pt x="317" y="960"/>
                  </a:lnTo>
                  <a:lnTo>
                    <a:pt x="321" y="956"/>
                  </a:lnTo>
                  <a:lnTo>
                    <a:pt x="329" y="945"/>
                  </a:lnTo>
                  <a:lnTo>
                    <a:pt x="338" y="937"/>
                  </a:lnTo>
                  <a:lnTo>
                    <a:pt x="344" y="928"/>
                  </a:lnTo>
                  <a:lnTo>
                    <a:pt x="350" y="920"/>
                  </a:lnTo>
                  <a:lnTo>
                    <a:pt x="355" y="914"/>
                  </a:lnTo>
                  <a:lnTo>
                    <a:pt x="359" y="911"/>
                  </a:lnTo>
                  <a:lnTo>
                    <a:pt x="365" y="903"/>
                  </a:lnTo>
                  <a:lnTo>
                    <a:pt x="369" y="901"/>
                  </a:lnTo>
                  <a:lnTo>
                    <a:pt x="367" y="897"/>
                  </a:lnTo>
                  <a:lnTo>
                    <a:pt x="361" y="890"/>
                  </a:lnTo>
                  <a:lnTo>
                    <a:pt x="357" y="884"/>
                  </a:lnTo>
                  <a:lnTo>
                    <a:pt x="352" y="878"/>
                  </a:lnTo>
                  <a:lnTo>
                    <a:pt x="348" y="871"/>
                  </a:lnTo>
                  <a:lnTo>
                    <a:pt x="342" y="863"/>
                  </a:lnTo>
                  <a:lnTo>
                    <a:pt x="335" y="854"/>
                  </a:lnTo>
                  <a:lnTo>
                    <a:pt x="329" y="844"/>
                  </a:lnTo>
                  <a:lnTo>
                    <a:pt x="321" y="833"/>
                  </a:lnTo>
                  <a:lnTo>
                    <a:pt x="314" y="823"/>
                  </a:lnTo>
                  <a:lnTo>
                    <a:pt x="308" y="816"/>
                  </a:lnTo>
                  <a:lnTo>
                    <a:pt x="304" y="810"/>
                  </a:lnTo>
                  <a:lnTo>
                    <a:pt x="300" y="802"/>
                  </a:lnTo>
                  <a:lnTo>
                    <a:pt x="296" y="797"/>
                  </a:lnTo>
                  <a:lnTo>
                    <a:pt x="291" y="789"/>
                  </a:lnTo>
                  <a:lnTo>
                    <a:pt x="287" y="781"/>
                  </a:lnTo>
                  <a:lnTo>
                    <a:pt x="283" y="776"/>
                  </a:lnTo>
                  <a:lnTo>
                    <a:pt x="277" y="768"/>
                  </a:lnTo>
                  <a:lnTo>
                    <a:pt x="272" y="760"/>
                  </a:lnTo>
                  <a:lnTo>
                    <a:pt x="268" y="753"/>
                  </a:lnTo>
                  <a:lnTo>
                    <a:pt x="262" y="745"/>
                  </a:lnTo>
                  <a:lnTo>
                    <a:pt x="257" y="738"/>
                  </a:lnTo>
                  <a:lnTo>
                    <a:pt x="253" y="728"/>
                  </a:lnTo>
                  <a:lnTo>
                    <a:pt x="247" y="721"/>
                  </a:lnTo>
                  <a:lnTo>
                    <a:pt x="241" y="713"/>
                  </a:lnTo>
                  <a:lnTo>
                    <a:pt x="238" y="705"/>
                  </a:lnTo>
                  <a:lnTo>
                    <a:pt x="230" y="696"/>
                  </a:lnTo>
                  <a:lnTo>
                    <a:pt x="224" y="688"/>
                  </a:lnTo>
                  <a:lnTo>
                    <a:pt x="219" y="677"/>
                  </a:lnTo>
                  <a:lnTo>
                    <a:pt x="215" y="671"/>
                  </a:lnTo>
                  <a:lnTo>
                    <a:pt x="209" y="660"/>
                  </a:lnTo>
                  <a:lnTo>
                    <a:pt x="203" y="652"/>
                  </a:lnTo>
                  <a:lnTo>
                    <a:pt x="198" y="643"/>
                  </a:lnTo>
                  <a:lnTo>
                    <a:pt x="192" y="635"/>
                  </a:lnTo>
                  <a:lnTo>
                    <a:pt x="186" y="626"/>
                  </a:lnTo>
                  <a:lnTo>
                    <a:pt x="181" y="616"/>
                  </a:lnTo>
                  <a:lnTo>
                    <a:pt x="175" y="606"/>
                  </a:lnTo>
                  <a:lnTo>
                    <a:pt x="169" y="597"/>
                  </a:lnTo>
                  <a:lnTo>
                    <a:pt x="163" y="587"/>
                  </a:lnTo>
                  <a:lnTo>
                    <a:pt x="160" y="578"/>
                  </a:lnTo>
                  <a:lnTo>
                    <a:pt x="152" y="568"/>
                  </a:lnTo>
                  <a:lnTo>
                    <a:pt x="148" y="559"/>
                  </a:lnTo>
                  <a:lnTo>
                    <a:pt x="143" y="549"/>
                  </a:lnTo>
                  <a:lnTo>
                    <a:pt x="137" y="540"/>
                  </a:lnTo>
                  <a:lnTo>
                    <a:pt x="131" y="530"/>
                  </a:lnTo>
                  <a:lnTo>
                    <a:pt x="125" y="521"/>
                  </a:lnTo>
                  <a:lnTo>
                    <a:pt x="122" y="511"/>
                  </a:lnTo>
                  <a:lnTo>
                    <a:pt x="116" y="502"/>
                  </a:lnTo>
                  <a:lnTo>
                    <a:pt x="110" y="492"/>
                  </a:lnTo>
                  <a:lnTo>
                    <a:pt x="106" y="483"/>
                  </a:lnTo>
                  <a:lnTo>
                    <a:pt x="101" y="473"/>
                  </a:lnTo>
                  <a:lnTo>
                    <a:pt x="97" y="464"/>
                  </a:lnTo>
                  <a:lnTo>
                    <a:pt x="91" y="456"/>
                  </a:lnTo>
                  <a:lnTo>
                    <a:pt x="87" y="447"/>
                  </a:lnTo>
                  <a:lnTo>
                    <a:pt x="82" y="437"/>
                  </a:lnTo>
                  <a:lnTo>
                    <a:pt x="78" y="430"/>
                  </a:lnTo>
                  <a:lnTo>
                    <a:pt x="74" y="420"/>
                  </a:lnTo>
                  <a:lnTo>
                    <a:pt x="70" y="413"/>
                  </a:lnTo>
                  <a:lnTo>
                    <a:pt x="67" y="401"/>
                  </a:lnTo>
                  <a:lnTo>
                    <a:pt x="63" y="394"/>
                  </a:lnTo>
                  <a:lnTo>
                    <a:pt x="59" y="384"/>
                  </a:lnTo>
                  <a:lnTo>
                    <a:pt x="55" y="376"/>
                  </a:lnTo>
                  <a:lnTo>
                    <a:pt x="51" y="369"/>
                  </a:lnTo>
                  <a:lnTo>
                    <a:pt x="49" y="361"/>
                  </a:lnTo>
                  <a:lnTo>
                    <a:pt x="46" y="352"/>
                  </a:lnTo>
                  <a:lnTo>
                    <a:pt x="42" y="344"/>
                  </a:lnTo>
                  <a:lnTo>
                    <a:pt x="38" y="335"/>
                  </a:lnTo>
                  <a:lnTo>
                    <a:pt x="36" y="327"/>
                  </a:lnTo>
                  <a:lnTo>
                    <a:pt x="32" y="319"/>
                  </a:lnTo>
                  <a:lnTo>
                    <a:pt x="29" y="312"/>
                  </a:lnTo>
                  <a:lnTo>
                    <a:pt x="27" y="302"/>
                  </a:lnTo>
                  <a:lnTo>
                    <a:pt x="23" y="295"/>
                  </a:lnTo>
                  <a:lnTo>
                    <a:pt x="21" y="285"/>
                  </a:lnTo>
                  <a:lnTo>
                    <a:pt x="19" y="279"/>
                  </a:lnTo>
                  <a:lnTo>
                    <a:pt x="15" y="272"/>
                  </a:lnTo>
                  <a:lnTo>
                    <a:pt x="13" y="264"/>
                  </a:lnTo>
                  <a:lnTo>
                    <a:pt x="11" y="257"/>
                  </a:lnTo>
                  <a:lnTo>
                    <a:pt x="11" y="251"/>
                  </a:lnTo>
                  <a:lnTo>
                    <a:pt x="8" y="241"/>
                  </a:lnTo>
                  <a:lnTo>
                    <a:pt x="8" y="236"/>
                  </a:lnTo>
                  <a:lnTo>
                    <a:pt x="6" y="230"/>
                  </a:lnTo>
                  <a:lnTo>
                    <a:pt x="6" y="222"/>
                  </a:lnTo>
                  <a:lnTo>
                    <a:pt x="2" y="215"/>
                  </a:lnTo>
                  <a:lnTo>
                    <a:pt x="2" y="209"/>
                  </a:lnTo>
                  <a:lnTo>
                    <a:pt x="0" y="202"/>
                  </a:lnTo>
                  <a:lnTo>
                    <a:pt x="0" y="196"/>
                  </a:lnTo>
                  <a:lnTo>
                    <a:pt x="0" y="188"/>
                  </a:lnTo>
                  <a:lnTo>
                    <a:pt x="0" y="183"/>
                  </a:lnTo>
                  <a:lnTo>
                    <a:pt x="0" y="177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2" y="148"/>
                  </a:lnTo>
                  <a:lnTo>
                    <a:pt x="4" y="139"/>
                  </a:lnTo>
                  <a:lnTo>
                    <a:pt x="8" y="129"/>
                  </a:lnTo>
                  <a:lnTo>
                    <a:pt x="11" y="120"/>
                  </a:lnTo>
                  <a:lnTo>
                    <a:pt x="15" y="112"/>
                  </a:lnTo>
                  <a:lnTo>
                    <a:pt x="21" y="105"/>
                  </a:lnTo>
                  <a:lnTo>
                    <a:pt x="27" y="99"/>
                  </a:lnTo>
                  <a:lnTo>
                    <a:pt x="34" y="93"/>
                  </a:lnTo>
                  <a:lnTo>
                    <a:pt x="44" y="87"/>
                  </a:lnTo>
                  <a:lnTo>
                    <a:pt x="51" y="84"/>
                  </a:lnTo>
                  <a:lnTo>
                    <a:pt x="65" y="82"/>
                  </a:lnTo>
                  <a:lnTo>
                    <a:pt x="74" y="78"/>
                  </a:lnTo>
                  <a:lnTo>
                    <a:pt x="86" y="76"/>
                  </a:lnTo>
                  <a:lnTo>
                    <a:pt x="91" y="74"/>
                  </a:lnTo>
                  <a:lnTo>
                    <a:pt x="97" y="74"/>
                  </a:lnTo>
                  <a:lnTo>
                    <a:pt x="103" y="74"/>
                  </a:lnTo>
                  <a:lnTo>
                    <a:pt x="110" y="74"/>
                  </a:lnTo>
                  <a:lnTo>
                    <a:pt x="116" y="74"/>
                  </a:lnTo>
                  <a:lnTo>
                    <a:pt x="122" y="74"/>
                  </a:lnTo>
                  <a:lnTo>
                    <a:pt x="127" y="74"/>
                  </a:lnTo>
                  <a:lnTo>
                    <a:pt x="133" y="74"/>
                  </a:lnTo>
                  <a:lnTo>
                    <a:pt x="141" y="74"/>
                  </a:lnTo>
                  <a:lnTo>
                    <a:pt x="146" y="74"/>
                  </a:lnTo>
                  <a:lnTo>
                    <a:pt x="154" y="76"/>
                  </a:lnTo>
                  <a:lnTo>
                    <a:pt x="160" y="78"/>
                  </a:lnTo>
                  <a:lnTo>
                    <a:pt x="165" y="78"/>
                  </a:lnTo>
                  <a:lnTo>
                    <a:pt x="173" y="78"/>
                  </a:lnTo>
                  <a:lnTo>
                    <a:pt x="179" y="80"/>
                  </a:lnTo>
                  <a:lnTo>
                    <a:pt x="186" y="80"/>
                  </a:lnTo>
                  <a:lnTo>
                    <a:pt x="192" y="82"/>
                  </a:lnTo>
                  <a:lnTo>
                    <a:pt x="198" y="84"/>
                  </a:lnTo>
                  <a:lnTo>
                    <a:pt x="205" y="86"/>
                  </a:lnTo>
                  <a:lnTo>
                    <a:pt x="213" y="87"/>
                  </a:lnTo>
                  <a:lnTo>
                    <a:pt x="219" y="87"/>
                  </a:lnTo>
                  <a:lnTo>
                    <a:pt x="226" y="89"/>
                  </a:lnTo>
                  <a:lnTo>
                    <a:pt x="232" y="91"/>
                  </a:lnTo>
                  <a:lnTo>
                    <a:pt x="239" y="95"/>
                  </a:lnTo>
                  <a:lnTo>
                    <a:pt x="247" y="97"/>
                  </a:lnTo>
                  <a:lnTo>
                    <a:pt x="255" y="99"/>
                  </a:lnTo>
                  <a:lnTo>
                    <a:pt x="260" y="101"/>
                  </a:lnTo>
                  <a:lnTo>
                    <a:pt x="268" y="105"/>
                  </a:lnTo>
                  <a:lnTo>
                    <a:pt x="276" y="106"/>
                  </a:lnTo>
                  <a:lnTo>
                    <a:pt x="281" y="108"/>
                  </a:lnTo>
                  <a:lnTo>
                    <a:pt x="289" y="110"/>
                  </a:lnTo>
                  <a:lnTo>
                    <a:pt x="296" y="114"/>
                  </a:lnTo>
                  <a:lnTo>
                    <a:pt x="302" y="116"/>
                  </a:lnTo>
                  <a:lnTo>
                    <a:pt x="310" y="120"/>
                  </a:lnTo>
                  <a:lnTo>
                    <a:pt x="317" y="124"/>
                  </a:lnTo>
                  <a:lnTo>
                    <a:pt x="323" y="125"/>
                  </a:lnTo>
                  <a:lnTo>
                    <a:pt x="331" y="129"/>
                  </a:lnTo>
                  <a:lnTo>
                    <a:pt x="338" y="133"/>
                  </a:lnTo>
                  <a:lnTo>
                    <a:pt x="346" y="137"/>
                  </a:lnTo>
                  <a:lnTo>
                    <a:pt x="354" y="139"/>
                  </a:lnTo>
                  <a:lnTo>
                    <a:pt x="359" y="143"/>
                  </a:lnTo>
                  <a:lnTo>
                    <a:pt x="367" y="146"/>
                  </a:lnTo>
                  <a:lnTo>
                    <a:pt x="376" y="150"/>
                  </a:lnTo>
                  <a:lnTo>
                    <a:pt x="384" y="154"/>
                  </a:lnTo>
                  <a:lnTo>
                    <a:pt x="390" y="158"/>
                  </a:lnTo>
                  <a:lnTo>
                    <a:pt x="395" y="162"/>
                  </a:lnTo>
                  <a:lnTo>
                    <a:pt x="403" y="165"/>
                  </a:lnTo>
                  <a:lnTo>
                    <a:pt x="412" y="169"/>
                  </a:lnTo>
                  <a:lnTo>
                    <a:pt x="418" y="173"/>
                  </a:lnTo>
                  <a:lnTo>
                    <a:pt x="424" y="177"/>
                  </a:lnTo>
                  <a:lnTo>
                    <a:pt x="431" y="181"/>
                  </a:lnTo>
                  <a:lnTo>
                    <a:pt x="439" y="186"/>
                  </a:lnTo>
                  <a:lnTo>
                    <a:pt x="447" y="190"/>
                  </a:lnTo>
                  <a:lnTo>
                    <a:pt x="454" y="194"/>
                  </a:lnTo>
                  <a:lnTo>
                    <a:pt x="460" y="198"/>
                  </a:lnTo>
                  <a:lnTo>
                    <a:pt x="468" y="203"/>
                  </a:lnTo>
                  <a:lnTo>
                    <a:pt x="475" y="207"/>
                  </a:lnTo>
                  <a:lnTo>
                    <a:pt x="483" y="213"/>
                  </a:lnTo>
                  <a:lnTo>
                    <a:pt x="490" y="217"/>
                  </a:lnTo>
                  <a:lnTo>
                    <a:pt x="498" y="222"/>
                  </a:lnTo>
                  <a:lnTo>
                    <a:pt x="504" y="226"/>
                  </a:lnTo>
                  <a:lnTo>
                    <a:pt x="511" y="232"/>
                  </a:lnTo>
                  <a:lnTo>
                    <a:pt x="519" y="238"/>
                  </a:lnTo>
                  <a:lnTo>
                    <a:pt x="526" y="241"/>
                  </a:lnTo>
                  <a:lnTo>
                    <a:pt x="534" y="247"/>
                  </a:lnTo>
                  <a:lnTo>
                    <a:pt x="542" y="253"/>
                  </a:lnTo>
                  <a:lnTo>
                    <a:pt x="549" y="257"/>
                  </a:lnTo>
                  <a:lnTo>
                    <a:pt x="557" y="262"/>
                  </a:lnTo>
                  <a:lnTo>
                    <a:pt x="563" y="268"/>
                  </a:lnTo>
                  <a:lnTo>
                    <a:pt x="570" y="274"/>
                  </a:lnTo>
                  <a:lnTo>
                    <a:pt x="578" y="278"/>
                  </a:lnTo>
                  <a:lnTo>
                    <a:pt x="585" y="283"/>
                  </a:lnTo>
                  <a:lnTo>
                    <a:pt x="591" y="289"/>
                  </a:lnTo>
                  <a:lnTo>
                    <a:pt x="599" y="295"/>
                  </a:lnTo>
                  <a:lnTo>
                    <a:pt x="606" y="300"/>
                  </a:lnTo>
                  <a:lnTo>
                    <a:pt x="614" y="306"/>
                  </a:lnTo>
                  <a:lnTo>
                    <a:pt x="620" y="312"/>
                  </a:lnTo>
                  <a:lnTo>
                    <a:pt x="627" y="318"/>
                  </a:lnTo>
                  <a:lnTo>
                    <a:pt x="633" y="321"/>
                  </a:lnTo>
                  <a:lnTo>
                    <a:pt x="640" y="329"/>
                  </a:lnTo>
                  <a:lnTo>
                    <a:pt x="646" y="333"/>
                  </a:lnTo>
                  <a:lnTo>
                    <a:pt x="654" y="338"/>
                  </a:lnTo>
                  <a:lnTo>
                    <a:pt x="659" y="344"/>
                  </a:lnTo>
                  <a:lnTo>
                    <a:pt x="665" y="350"/>
                  </a:lnTo>
                  <a:lnTo>
                    <a:pt x="671" y="356"/>
                  </a:lnTo>
                  <a:lnTo>
                    <a:pt x="679" y="361"/>
                  </a:lnTo>
                  <a:lnTo>
                    <a:pt x="684" y="365"/>
                  </a:lnTo>
                  <a:lnTo>
                    <a:pt x="692" y="373"/>
                  </a:lnTo>
                  <a:lnTo>
                    <a:pt x="698" y="378"/>
                  </a:lnTo>
                  <a:lnTo>
                    <a:pt x="703" y="384"/>
                  </a:lnTo>
                  <a:lnTo>
                    <a:pt x="709" y="390"/>
                  </a:lnTo>
                  <a:lnTo>
                    <a:pt x="715" y="395"/>
                  </a:lnTo>
                  <a:lnTo>
                    <a:pt x="724" y="405"/>
                  </a:lnTo>
                  <a:lnTo>
                    <a:pt x="736" y="416"/>
                  </a:lnTo>
                  <a:lnTo>
                    <a:pt x="745" y="426"/>
                  </a:lnTo>
                  <a:lnTo>
                    <a:pt x="756" y="437"/>
                  </a:lnTo>
                  <a:lnTo>
                    <a:pt x="766" y="447"/>
                  </a:lnTo>
                  <a:lnTo>
                    <a:pt x="774" y="456"/>
                  </a:lnTo>
                  <a:lnTo>
                    <a:pt x="783" y="466"/>
                  </a:lnTo>
                  <a:lnTo>
                    <a:pt x="793" y="477"/>
                  </a:lnTo>
                  <a:lnTo>
                    <a:pt x="798" y="487"/>
                  </a:lnTo>
                  <a:lnTo>
                    <a:pt x="806" y="496"/>
                  </a:lnTo>
                  <a:lnTo>
                    <a:pt x="813" y="506"/>
                  </a:lnTo>
                  <a:lnTo>
                    <a:pt x="821" y="515"/>
                  </a:lnTo>
                  <a:lnTo>
                    <a:pt x="825" y="523"/>
                  </a:lnTo>
                  <a:lnTo>
                    <a:pt x="831" y="530"/>
                  </a:lnTo>
                  <a:lnTo>
                    <a:pt x="834" y="538"/>
                  </a:lnTo>
                  <a:lnTo>
                    <a:pt x="840" y="548"/>
                  </a:lnTo>
                  <a:close/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Freeform 6"/>
            <p:cNvSpPr>
              <a:spLocks/>
            </p:cNvSpPr>
            <p:nvPr/>
          </p:nvSpPr>
          <p:spPr bwMode="auto">
            <a:xfrm>
              <a:off x="3841" y="3722"/>
              <a:ext cx="206" cy="173"/>
            </a:xfrm>
            <a:custGeom>
              <a:avLst/>
              <a:gdLst>
                <a:gd name="T0" fmla="*/ 0 w 413"/>
                <a:gd name="T1" fmla="*/ 11 h 346"/>
                <a:gd name="T2" fmla="*/ 11 w 413"/>
                <a:gd name="T3" fmla="*/ 11 h 346"/>
                <a:gd name="T4" fmla="*/ 22 w 413"/>
                <a:gd name="T5" fmla="*/ 19 h 346"/>
                <a:gd name="T6" fmla="*/ 33 w 413"/>
                <a:gd name="T7" fmla="*/ 7 h 346"/>
                <a:gd name="T8" fmla="*/ 51 w 413"/>
                <a:gd name="T9" fmla="*/ 0 h 346"/>
                <a:gd name="T10" fmla="*/ 46 w 413"/>
                <a:gd name="T11" fmla="*/ 11 h 346"/>
                <a:gd name="T12" fmla="*/ 31 w 413"/>
                <a:gd name="T13" fmla="*/ 24 h 346"/>
                <a:gd name="T14" fmla="*/ 43 w 413"/>
                <a:gd name="T15" fmla="*/ 43 h 346"/>
                <a:gd name="T16" fmla="*/ 38 w 413"/>
                <a:gd name="T17" fmla="*/ 43 h 346"/>
                <a:gd name="T18" fmla="*/ 22 w 413"/>
                <a:gd name="T19" fmla="*/ 27 h 346"/>
                <a:gd name="T20" fmla="*/ 16 w 413"/>
                <a:gd name="T21" fmla="*/ 35 h 346"/>
                <a:gd name="T22" fmla="*/ 5 w 413"/>
                <a:gd name="T23" fmla="*/ 39 h 346"/>
                <a:gd name="T24" fmla="*/ 1 w 413"/>
                <a:gd name="T25" fmla="*/ 39 h 346"/>
                <a:gd name="T26" fmla="*/ 3 w 413"/>
                <a:gd name="T27" fmla="*/ 23 h 346"/>
                <a:gd name="T28" fmla="*/ 0 w 413"/>
                <a:gd name="T29" fmla="*/ 11 h 346"/>
                <a:gd name="T30" fmla="*/ 0 w 413"/>
                <a:gd name="T31" fmla="*/ 11 h 3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3"/>
                <a:gd name="T49" fmla="*/ 0 h 346"/>
                <a:gd name="T50" fmla="*/ 413 w 413"/>
                <a:gd name="T51" fmla="*/ 346 h 3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3" h="346">
                  <a:moveTo>
                    <a:pt x="0" y="82"/>
                  </a:moveTo>
                  <a:lnTo>
                    <a:pt x="90" y="82"/>
                  </a:lnTo>
                  <a:lnTo>
                    <a:pt x="183" y="149"/>
                  </a:lnTo>
                  <a:lnTo>
                    <a:pt x="266" y="61"/>
                  </a:lnTo>
                  <a:lnTo>
                    <a:pt x="413" y="0"/>
                  </a:lnTo>
                  <a:lnTo>
                    <a:pt x="373" y="86"/>
                  </a:lnTo>
                  <a:lnTo>
                    <a:pt x="253" y="192"/>
                  </a:lnTo>
                  <a:lnTo>
                    <a:pt x="344" y="339"/>
                  </a:lnTo>
                  <a:lnTo>
                    <a:pt x="310" y="346"/>
                  </a:lnTo>
                  <a:lnTo>
                    <a:pt x="183" y="219"/>
                  </a:lnTo>
                  <a:lnTo>
                    <a:pt x="128" y="276"/>
                  </a:lnTo>
                  <a:lnTo>
                    <a:pt x="40" y="306"/>
                  </a:lnTo>
                  <a:lnTo>
                    <a:pt x="8" y="306"/>
                  </a:lnTo>
                  <a:lnTo>
                    <a:pt x="31" y="185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5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3" name="Freeform 7"/>
            <p:cNvSpPr>
              <a:spLocks/>
            </p:cNvSpPr>
            <p:nvPr/>
          </p:nvSpPr>
          <p:spPr bwMode="auto">
            <a:xfrm>
              <a:off x="3751" y="3763"/>
              <a:ext cx="105" cy="112"/>
            </a:xfrm>
            <a:custGeom>
              <a:avLst/>
              <a:gdLst>
                <a:gd name="T0" fmla="*/ 24 w 209"/>
                <a:gd name="T1" fmla="*/ 0 h 224"/>
                <a:gd name="T2" fmla="*/ 27 w 209"/>
                <a:gd name="T3" fmla="*/ 14 h 224"/>
                <a:gd name="T4" fmla="*/ 23 w 209"/>
                <a:gd name="T5" fmla="*/ 28 h 224"/>
                <a:gd name="T6" fmla="*/ 9 w 209"/>
                <a:gd name="T7" fmla="*/ 22 h 224"/>
                <a:gd name="T8" fmla="*/ 0 w 209"/>
                <a:gd name="T9" fmla="*/ 10 h 224"/>
                <a:gd name="T10" fmla="*/ 24 w 209"/>
                <a:gd name="T11" fmla="*/ 0 h 224"/>
                <a:gd name="T12" fmla="*/ 24 w 209"/>
                <a:gd name="T13" fmla="*/ 0 h 2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9"/>
                <a:gd name="T22" fmla="*/ 0 h 224"/>
                <a:gd name="T23" fmla="*/ 209 w 209"/>
                <a:gd name="T24" fmla="*/ 224 h 2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9" h="224">
                  <a:moveTo>
                    <a:pt x="186" y="0"/>
                  </a:moveTo>
                  <a:lnTo>
                    <a:pt x="209" y="107"/>
                  </a:lnTo>
                  <a:lnTo>
                    <a:pt x="178" y="224"/>
                  </a:lnTo>
                  <a:lnTo>
                    <a:pt x="70" y="173"/>
                  </a:lnTo>
                  <a:lnTo>
                    <a:pt x="0" y="8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BF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4" name="Freeform 8"/>
            <p:cNvSpPr>
              <a:spLocks/>
            </p:cNvSpPr>
            <p:nvPr/>
          </p:nvSpPr>
          <p:spPr bwMode="auto">
            <a:xfrm>
              <a:off x="3612" y="3822"/>
              <a:ext cx="194" cy="95"/>
            </a:xfrm>
            <a:custGeom>
              <a:avLst/>
              <a:gdLst>
                <a:gd name="T0" fmla="*/ 0 w 390"/>
                <a:gd name="T1" fmla="*/ 11 h 190"/>
                <a:gd name="T2" fmla="*/ 7 w 390"/>
                <a:gd name="T3" fmla="*/ 0 h 190"/>
                <a:gd name="T4" fmla="*/ 11 w 390"/>
                <a:gd name="T5" fmla="*/ 12 h 190"/>
                <a:gd name="T6" fmla="*/ 20 w 390"/>
                <a:gd name="T7" fmla="*/ 13 h 190"/>
                <a:gd name="T8" fmla="*/ 25 w 390"/>
                <a:gd name="T9" fmla="*/ 3 h 190"/>
                <a:gd name="T10" fmla="*/ 29 w 390"/>
                <a:gd name="T11" fmla="*/ 15 h 190"/>
                <a:gd name="T12" fmla="*/ 38 w 390"/>
                <a:gd name="T13" fmla="*/ 19 h 190"/>
                <a:gd name="T14" fmla="*/ 44 w 390"/>
                <a:gd name="T15" fmla="*/ 10 h 190"/>
                <a:gd name="T16" fmla="*/ 48 w 390"/>
                <a:gd name="T17" fmla="*/ 24 h 190"/>
                <a:gd name="T18" fmla="*/ 0 w 390"/>
                <a:gd name="T19" fmla="*/ 11 h 190"/>
                <a:gd name="T20" fmla="*/ 0 w 390"/>
                <a:gd name="T21" fmla="*/ 11 h 1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0"/>
                <a:gd name="T34" fmla="*/ 0 h 190"/>
                <a:gd name="T35" fmla="*/ 390 w 390"/>
                <a:gd name="T36" fmla="*/ 190 h 1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0" h="190">
                  <a:moveTo>
                    <a:pt x="0" y="84"/>
                  </a:moveTo>
                  <a:lnTo>
                    <a:pt x="59" y="0"/>
                  </a:lnTo>
                  <a:lnTo>
                    <a:pt x="93" y="95"/>
                  </a:lnTo>
                  <a:lnTo>
                    <a:pt x="160" y="110"/>
                  </a:lnTo>
                  <a:lnTo>
                    <a:pt x="204" y="23"/>
                  </a:lnTo>
                  <a:lnTo>
                    <a:pt x="234" y="127"/>
                  </a:lnTo>
                  <a:lnTo>
                    <a:pt x="306" y="150"/>
                  </a:lnTo>
                  <a:lnTo>
                    <a:pt x="358" y="80"/>
                  </a:lnTo>
                  <a:lnTo>
                    <a:pt x="390" y="19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E69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5" name="Freeform 9"/>
            <p:cNvSpPr>
              <a:spLocks/>
            </p:cNvSpPr>
            <p:nvPr/>
          </p:nvSpPr>
          <p:spPr bwMode="auto">
            <a:xfrm>
              <a:off x="3558" y="3645"/>
              <a:ext cx="347" cy="165"/>
            </a:xfrm>
            <a:custGeom>
              <a:avLst/>
              <a:gdLst>
                <a:gd name="T0" fmla="*/ 0 w 693"/>
                <a:gd name="T1" fmla="*/ 34 h 331"/>
                <a:gd name="T2" fmla="*/ 8 w 693"/>
                <a:gd name="T3" fmla="*/ 41 h 331"/>
                <a:gd name="T4" fmla="*/ 10 w 693"/>
                <a:gd name="T5" fmla="*/ 31 h 331"/>
                <a:gd name="T6" fmla="*/ 20 w 693"/>
                <a:gd name="T7" fmla="*/ 27 h 331"/>
                <a:gd name="T8" fmla="*/ 29 w 693"/>
                <a:gd name="T9" fmla="*/ 34 h 331"/>
                <a:gd name="T10" fmla="*/ 31 w 693"/>
                <a:gd name="T11" fmla="*/ 23 h 331"/>
                <a:gd name="T12" fmla="*/ 42 w 693"/>
                <a:gd name="T13" fmla="*/ 19 h 331"/>
                <a:gd name="T14" fmla="*/ 49 w 693"/>
                <a:gd name="T15" fmla="*/ 26 h 331"/>
                <a:gd name="T16" fmla="*/ 52 w 693"/>
                <a:gd name="T17" fmla="*/ 16 h 331"/>
                <a:gd name="T18" fmla="*/ 63 w 693"/>
                <a:gd name="T19" fmla="*/ 11 h 331"/>
                <a:gd name="T20" fmla="*/ 68 w 693"/>
                <a:gd name="T21" fmla="*/ 20 h 331"/>
                <a:gd name="T22" fmla="*/ 71 w 693"/>
                <a:gd name="T23" fmla="*/ 8 h 331"/>
                <a:gd name="T24" fmla="*/ 77 w 693"/>
                <a:gd name="T25" fmla="*/ 6 h 331"/>
                <a:gd name="T26" fmla="*/ 82 w 693"/>
                <a:gd name="T27" fmla="*/ 15 h 331"/>
                <a:gd name="T28" fmla="*/ 87 w 693"/>
                <a:gd name="T29" fmla="*/ 0 h 331"/>
                <a:gd name="T30" fmla="*/ 1 w 693"/>
                <a:gd name="T31" fmla="*/ 32 h 331"/>
                <a:gd name="T32" fmla="*/ 0 w 693"/>
                <a:gd name="T33" fmla="*/ 34 h 331"/>
                <a:gd name="T34" fmla="*/ 0 w 693"/>
                <a:gd name="T35" fmla="*/ 34 h 3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93"/>
                <a:gd name="T55" fmla="*/ 0 h 331"/>
                <a:gd name="T56" fmla="*/ 693 w 693"/>
                <a:gd name="T57" fmla="*/ 331 h 3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93" h="331">
                  <a:moveTo>
                    <a:pt x="0" y="274"/>
                  </a:moveTo>
                  <a:lnTo>
                    <a:pt x="57" y="331"/>
                  </a:lnTo>
                  <a:lnTo>
                    <a:pt x="78" y="248"/>
                  </a:lnTo>
                  <a:lnTo>
                    <a:pt x="158" y="219"/>
                  </a:lnTo>
                  <a:lnTo>
                    <a:pt x="226" y="278"/>
                  </a:lnTo>
                  <a:lnTo>
                    <a:pt x="245" y="187"/>
                  </a:lnTo>
                  <a:lnTo>
                    <a:pt x="336" y="154"/>
                  </a:lnTo>
                  <a:lnTo>
                    <a:pt x="388" y="215"/>
                  </a:lnTo>
                  <a:lnTo>
                    <a:pt x="412" y="132"/>
                  </a:lnTo>
                  <a:lnTo>
                    <a:pt x="502" y="95"/>
                  </a:lnTo>
                  <a:lnTo>
                    <a:pt x="540" y="164"/>
                  </a:lnTo>
                  <a:lnTo>
                    <a:pt x="564" y="71"/>
                  </a:lnTo>
                  <a:lnTo>
                    <a:pt x="616" y="54"/>
                  </a:lnTo>
                  <a:lnTo>
                    <a:pt x="654" y="124"/>
                  </a:lnTo>
                  <a:lnTo>
                    <a:pt x="693" y="0"/>
                  </a:lnTo>
                  <a:lnTo>
                    <a:pt x="4" y="257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7C7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Freeform 10"/>
            <p:cNvSpPr>
              <a:spLocks/>
            </p:cNvSpPr>
            <p:nvPr/>
          </p:nvSpPr>
          <p:spPr bwMode="auto">
            <a:xfrm>
              <a:off x="2830" y="3402"/>
              <a:ext cx="702" cy="652"/>
            </a:xfrm>
            <a:custGeom>
              <a:avLst/>
              <a:gdLst>
                <a:gd name="T0" fmla="*/ 23 w 1403"/>
                <a:gd name="T1" fmla="*/ 70 h 1304"/>
                <a:gd name="T2" fmla="*/ 140 w 1403"/>
                <a:gd name="T3" fmla="*/ 5 h 1304"/>
                <a:gd name="T4" fmla="*/ 135 w 1403"/>
                <a:gd name="T5" fmla="*/ 56 h 1304"/>
                <a:gd name="T6" fmla="*/ 137 w 1403"/>
                <a:gd name="T7" fmla="*/ 112 h 1304"/>
                <a:gd name="T8" fmla="*/ 176 w 1403"/>
                <a:gd name="T9" fmla="*/ 163 h 1304"/>
                <a:gd name="T10" fmla="*/ 82 w 1403"/>
                <a:gd name="T11" fmla="*/ 146 h 1304"/>
                <a:gd name="T12" fmla="*/ 11 w 1403"/>
                <a:gd name="T13" fmla="*/ 124 h 1304"/>
                <a:gd name="T14" fmla="*/ 10 w 1403"/>
                <a:gd name="T15" fmla="*/ 123 h 1304"/>
                <a:gd name="T16" fmla="*/ 9 w 1403"/>
                <a:gd name="T17" fmla="*/ 121 h 1304"/>
                <a:gd name="T18" fmla="*/ 9 w 1403"/>
                <a:gd name="T19" fmla="*/ 120 h 1304"/>
                <a:gd name="T20" fmla="*/ 7 w 1403"/>
                <a:gd name="T21" fmla="*/ 117 h 1304"/>
                <a:gd name="T22" fmla="*/ 6 w 1403"/>
                <a:gd name="T23" fmla="*/ 114 h 1304"/>
                <a:gd name="T24" fmla="*/ 5 w 1403"/>
                <a:gd name="T25" fmla="*/ 113 h 1304"/>
                <a:gd name="T26" fmla="*/ 5 w 1403"/>
                <a:gd name="T27" fmla="*/ 111 h 1304"/>
                <a:gd name="T28" fmla="*/ 4 w 1403"/>
                <a:gd name="T29" fmla="*/ 109 h 1304"/>
                <a:gd name="T30" fmla="*/ 4 w 1403"/>
                <a:gd name="T31" fmla="*/ 107 h 1304"/>
                <a:gd name="T32" fmla="*/ 3 w 1403"/>
                <a:gd name="T33" fmla="*/ 105 h 1304"/>
                <a:gd name="T34" fmla="*/ 3 w 1403"/>
                <a:gd name="T35" fmla="*/ 103 h 1304"/>
                <a:gd name="T36" fmla="*/ 2 w 1403"/>
                <a:gd name="T37" fmla="*/ 101 h 1304"/>
                <a:gd name="T38" fmla="*/ 2 w 1403"/>
                <a:gd name="T39" fmla="*/ 99 h 1304"/>
                <a:gd name="T40" fmla="*/ 2 w 1403"/>
                <a:gd name="T41" fmla="*/ 96 h 1304"/>
                <a:gd name="T42" fmla="*/ 1 w 1403"/>
                <a:gd name="T43" fmla="*/ 94 h 1304"/>
                <a:gd name="T44" fmla="*/ 1 w 1403"/>
                <a:gd name="T45" fmla="*/ 91 h 1304"/>
                <a:gd name="T46" fmla="*/ 1 w 1403"/>
                <a:gd name="T47" fmla="*/ 88 h 1304"/>
                <a:gd name="T48" fmla="*/ 0 w 1403"/>
                <a:gd name="T49" fmla="*/ 86 h 1304"/>
                <a:gd name="T50" fmla="*/ 0 w 1403"/>
                <a:gd name="T51" fmla="*/ 82 h 1304"/>
                <a:gd name="T52" fmla="*/ 0 w 1403"/>
                <a:gd name="T53" fmla="*/ 80 h 1304"/>
                <a:gd name="T54" fmla="*/ 1 w 1403"/>
                <a:gd name="T55" fmla="*/ 77 h 1304"/>
                <a:gd name="T56" fmla="*/ 1 w 1403"/>
                <a:gd name="T57" fmla="*/ 74 h 1304"/>
                <a:gd name="T58" fmla="*/ 1 w 1403"/>
                <a:gd name="T59" fmla="*/ 71 h 1304"/>
                <a:gd name="T60" fmla="*/ 2 w 1403"/>
                <a:gd name="T61" fmla="*/ 67 h 1304"/>
                <a:gd name="T62" fmla="*/ 3 w 1403"/>
                <a:gd name="T63" fmla="*/ 63 h 1304"/>
                <a:gd name="T64" fmla="*/ 10 w 1403"/>
                <a:gd name="T65" fmla="*/ 49 h 13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03"/>
                <a:gd name="T100" fmla="*/ 0 h 1304"/>
                <a:gd name="T101" fmla="*/ 1403 w 1403"/>
                <a:gd name="T102" fmla="*/ 1304 h 13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03" h="1304">
                  <a:moveTo>
                    <a:pt x="74" y="395"/>
                  </a:moveTo>
                  <a:lnTo>
                    <a:pt x="179" y="559"/>
                  </a:lnTo>
                  <a:lnTo>
                    <a:pt x="696" y="222"/>
                  </a:lnTo>
                  <a:lnTo>
                    <a:pt x="1119" y="40"/>
                  </a:lnTo>
                  <a:lnTo>
                    <a:pt x="1315" y="0"/>
                  </a:lnTo>
                  <a:lnTo>
                    <a:pt x="1074" y="452"/>
                  </a:lnTo>
                  <a:lnTo>
                    <a:pt x="1051" y="678"/>
                  </a:lnTo>
                  <a:lnTo>
                    <a:pt x="1089" y="897"/>
                  </a:lnTo>
                  <a:lnTo>
                    <a:pt x="1230" y="1121"/>
                  </a:lnTo>
                  <a:lnTo>
                    <a:pt x="1403" y="1304"/>
                  </a:lnTo>
                  <a:lnTo>
                    <a:pt x="1002" y="1275"/>
                  </a:lnTo>
                  <a:lnTo>
                    <a:pt x="656" y="1167"/>
                  </a:lnTo>
                  <a:lnTo>
                    <a:pt x="194" y="878"/>
                  </a:lnTo>
                  <a:lnTo>
                    <a:pt x="84" y="994"/>
                  </a:lnTo>
                  <a:lnTo>
                    <a:pt x="82" y="992"/>
                  </a:lnTo>
                  <a:lnTo>
                    <a:pt x="78" y="984"/>
                  </a:lnTo>
                  <a:lnTo>
                    <a:pt x="74" y="979"/>
                  </a:lnTo>
                  <a:lnTo>
                    <a:pt x="70" y="973"/>
                  </a:lnTo>
                  <a:lnTo>
                    <a:pt x="68" y="965"/>
                  </a:lnTo>
                  <a:lnTo>
                    <a:pt x="65" y="960"/>
                  </a:lnTo>
                  <a:lnTo>
                    <a:pt x="59" y="950"/>
                  </a:lnTo>
                  <a:lnTo>
                    <a:pt x="55" y="941"/>
                  </a:lnTo>
                  <a:lnTo>
                    <a:pt x="51" y="929"/>
                  </a:lnTo>
                  <a:lnTo>
                    <a:pt x="46" y="918"/>
                  </a:lnTo>
                  <a:lnTo>
                    <a:pt x="42" y="912"/>
                  </a:lnTo>
                  <a:lnTo>
                    <a:pt x="40" y="905"/>
                  </a:lnTo>
                  <a:lnTo>
                    <a:pt x="38" y="899"/>
                  </a:lnTo>
                  <a:lnTo>
                    <a:pt x="38" y="891"/>
                  </a:lnTo>
                  <a:lnTo>
                    <a:pt x="34" y="884"/>
                  </a:lnTo>
                  <a:lnTo>
                    <a:pt x="32" y="878"/>
                  </a:lnTo>
                  <a:lnTo>
                    <a:pt x="30" y="870"/>
                  </a:lnTo>
                  <a:lnTo>
                    <a:pt x="28" y="863"/>
                  </a:lnTo>
                  <a:lnTo>
                    <a:pt x="25" y="855"/>
                  </a:lnTo>
                  <a:lnTo>
                    <a:pt x="23" y="846"/>
                  </a:lnTo>
                  <a:lnTo>
                    <a:pt x="21" y="836"/>
                  </a:lnTo>
                  <a:lnTo>
                    <a:pt x="19" y="829"/>
                  </a:lnTo>
                  <a:lnTo>
                    <a:pt x="17" y="819"/>
                  </a:lnTo>
                  <a:lnTo>
                    <a:pt x="15" y="811"/>
                  </a:lnTo>
                  <a:lnTo>
                    <a:pt x="13" y="802"/>
                  </a:lnTo>
                  <a:lnTo>
                    <a:pt x="11" y="792"/>
                  </a:lnTo>
                  <a:lnTo>
                    <a:pt x="9" y="783"/>
                  </a:lnTo>
                  <a:lnTo>
                    <a:pt x="9" y="771"/>
                  </a:lnTo>
                  <a:lnTo>
                    <a:pt x="8" y="762"/>
                  </a:lnTo>
                  <a:lnTo>
                    <a:pt x="6" y="752"/>
                  </a:lnTo>
                  <a:lnTo>
                    <a:pt x="4" y="741"/>
                  </a:lnTo>
                  <a:lnTo>
                    <a:pt x="4" y="732"/>
                  </a:lnTo>
                  <a:lnTo>
                    <a:pt x="2" y="720"/>
                  </a:lnTo>
                  <a:lnTo>
                    <a:pt x="2" y="711"/>
                  </a:lnTo>
                  <a:lnTo>
                    <a:pt x="2" y="697"/>
                  </a:lnTo>
                  <a:lnTo>
                    <a:pt x="0" y="688"/>
                  </a:lnTo>
                  <a:lnTo>
                    <a:pt x="0" y="675"/>
                  </a:lnTo>
                  <a:lnTo>
                    <a:pt x="0" y="663"/>
                  </a:lnTo>
                  <a:lnTo>
                    <a:pt x="0" y="652"/>
                  </a:lnTo>
                  <a:lnTo>
                    <a:pt x="0" y="638"/>
                  </a:lnTo>
                  <a:lnTo>
                    <a:pt x="2" y="627"/>
                  </a:lnTo>
                  <a:lnTo>
                    <a:pt x="2" y="616"/>
                  </a:lnTo>
                  <a:lnTo>
                    <a:pt x="2" y="602"/>
                  </a:lnTo>
                  <a:lnTo>
                    <a:pt x="4" y="589"/>
                  </a:lnTo>
                  <a:lnTo>
                    <a:pt x="4" y="576"/>
                  </a:lnTo>
                  <a:lnTo>
                    <a:pt x="8" y="562"/>
                  </a:lnTo>
                  <a:lnTo>
                    <a:pt x="8" y="547"/>
                  </a:lnTo>
                  <a:lnTo>
                    <a:pt x="9" y="534"/>
                  </a:lnTo>
                  <a:lnTo>
                    <a:pt x="13" y="522"/>
                  </a:lnTo>
                  <a:lnTo>
                    <a:pt x="17" y="509"/>
                  </a:lnTo>
                  <a:lnTo>
                    <a:pt x="74" y="395"/>
                  </a:lnTo>
                  <a:close/>
                </a:path>
              </a:pathLst>
            </a:custGeom>
            <a:solidFill>
              <a:srgbClr val="F2F2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7" name="Freeform 11"/>
            <p:cNvSpPr>
              <a:spLocks/>
            </p:cNvSpPr>
            <p:nvPr/>
          </p:nvSpPr>
          <p:spPr bwMode="auto">
            <a:xfrm>
              <a:off x="2573" y="3430"/>
              <a:ext cx="309" cy="701"/>
            </a:xfrm>
            <a:custGeom>
              <a:avLst/>
              <a:gdLst>
                <a:gd name="T0" fmla="*/ 77 w 618"/>
                <a:gd name="T1" fmla="*/ 46 h 1403"/>
                <a:gd name="T2" fmla="*/ 77 w 618"/>
                <a:gd name="T3" fmla="*/ 47 h 1403"/>
                <a:gd name="T4" fmla="*/ 76 w 618"/>
                <a:gd name="T5" fmla="*/ 48 h 1403"/>
                <a:gd name="T6" fmla="*/ 76 w 618"/>
                <a:gd name="T7" fmla="*/ 48 h 1403"/>
                <a:gd name="T8" fmla="*/ 76 w 618"/>
                <a:gd name="T9" fmla="*/ 49 h 1403"/>
                <a:gd name="T10" fmla="*/ 75 w 618"/>
                <a:gd name="T11" fmla="*/ 50 h 1403"/>
                <a:gd name="T12" fmla="*/ 75 w 618"/>
                <a:gd name="T13" fmla="*/ 51 h 1403"/>
                <a:gd name="T14" fmla="*/ 74 w 618"/>
                <a:gd name="T15" fmla="*/ 52 h 1403"/>
                <a:gd name="T16" fmla="*/ 73 w 618"/>
                <a:gd name="T17" fmla="*/ 54 h 1403"/>
                <a:gd name="T18" fmla="*/ 73 w 618"/>
                <a:gd name="T19" fmla="*/ 54 h 1403"/>
                <a:gd name="T20" fmla="*/ 73 w 618"/>
                <a:gd name="T21" fmla="*/ 55 h 1403"/>
                <a:gd name="T22" fmla="*/ 72 w 618"/>
                <a:gd name="T23" fmla="*/ 56 h 1403"/>
                <a:gd name="T24" fmla="*/ 72 w 618"/>
                <a:gd name="T25" fmla="*/ 57 h 1403"/>
                <a:gd name="T26" fmla="*/ 72 w 618"/>
                <a:gd name="T27" fmla="*/ 58 h 1403"/>
                <a:gd name="T28" fmla="*/ 72 w 618"/>
                <a:gd name="T29" fmla="*/ 59 h 1403"/>
                <a:gd name="T30" fmla="*/ 71 w 618"/>
                <a:gd name="T31" fmla="*/ 60 h 1403"/>
                <a:gd name="T32" fmla="*/ 71 w 618"/>
                <a:gd name="T33" fmla="*/ 61 h 1403"/>
                <a:gd name="T34" fmla="*/ 71 w 618"/>
                <a:gd name="T35" fmla="*/ 62 h 1403"/>
                <a:gd name="T36" fmla="*/ 71 w 618"/>
                <a:gd name="T37" fmla="*/ 63 h 1403"/>
                <a:gd name="T38" fmla="*/ 71 w 618"/>
                <a:gd name="T39" fmla="*/ 64 h 1403"/>
                <a:gd name="T40" fmla="*/ 71 w 618"/>
                <a:gd name="T41" fmla="*/ 65 h 1403"/>
                <a:gd name="T42" fmla="*/ 70 w 618"/>
                <a:gd name="T43" fmla="*/ 66 h 1403"/>
                <a:gd name="T44" fmla="*/ 70 w 618"/>
                <a:gd name="T45" fmla="*/ 67 h 1403"/>
                <a:gd name="T46" fmla="*/ 70 w 618"/>
                <a:gd name="T47" fmla="*/ 69 h 1403"/>
                <a:gd name="T48" fmla="*/ 70 w 618"/>
                <a:gd name="T49" fmla="*/ 70 h 1403"/>
                <a:gd name="T50" fmla="*/ 70 w 618"/>
                <a:gd name="T51" fmla="*/ 71 h 1403"/>
                <a:gd name="T52" fmla="*/ 69 w 618"/>
                <a:gd name="T53" fmla="*/ 72 h 1403"/>
                <a:gd name="T54" fmla="*/ 69 w 618"/>
                <a:gd name="T55" fmla="*/ 74 h 1403"/>
                <a:gd name="T56" fmla="*/ 69 w 618"/>
                <a:gd name="T57" fmla="*/ 75 h 1403"/>
                <a:gd name="T58" fmla="*/ 69 w 618"/>
                <a:gd name="T59" fmla="*/ 76 h 1403"/>
                <a:gd name="T60" fmla="*/ 69 w 618"/>
                <a:gd name="T61" fmla="*/ 78 h 1403"/>
                <a:gd name="T62" fmla="*/ 69 w 618"/>
                <a:gd name="T63" fmla="*/ 79 h 1403"/>
                <a:gd name="T64" fmla="*/ 69 w 618"/>
                <a:gd name="T65" fmla="*/ 81 h 1403"/>
                <a:gd name="T66" fmla="*/ 69 w 618"/>
                <a:gd name="T67" fmla="*/ 82 h 1403"/>
                <a:gd name="T68" fmla="*/ 69 w 618"/>
                <a:gd name="T69" fmla="*/ 84 h 1403"/>
                <a:gd name="T70" fmla="*/ 70 w 618"/>
                <a:gd name="T71" fmla="*/ 85 h 1403"/>
                <a:gd name="T72" fmla="*/ 70 w 618"/>
                <a:gd name="T73" fmla="*/ 87 h 1403"/>
                <a:gd name="T74" fmla="*/ 70 w 618"/>
                <a:gd name="T75" fmla="*/ 88 h 1403"/>
                <a:gd name="T76" fmla="*/ 70 w 618"/>
                <a:gd name="T77" fmla="*/ 90 h 1403"/>
                <a:gd name="T78" fmla="*/ 70 w 618"/>
                <a:gd name="T79" fmla="*/ 91 h 1403"/>
                <a:gd name="T80" fmla="*/ 71 w 618"/>
                <a:gd name="T81" fmla="*/ 93 h 1403"/>
                <a:gd name="T82" fmla="*/ 71 w 618"/>
                <a:gd name="T83" fmla="*/ 95 h 1403"/>
                <a:gd name="T84" fmla="*/ 71 w 618"/>
                <a:gd name="T85" fmla="*/ 97 h 1403"/>
                <a:gd name="T86" fmla="*/ 72 w 618"/>
                <a:gd name="T87" fmla="*/ 98 h 1403"/>
                <a:gd name="T88" fmla="*/ 72 w 618"/>
                <a:gd name="T89" fmla="*/ 100 h 1403"/>
                <a:gd name="T90" fmla="*/ 73 w 618"/>
                <a:gd name="T91" fmla="*/ 102 h 1403"/>
                <a:gd name="T92" fmla="*/ 73 w 618"/>
                <a:gd name="T93" fmla="*/ 104 h 1403"/>
                <a:gd name="T94" fmla="*/ 74 w 618"/>
                <a:gd name="T95" fmla="*/ 106 h 1403"/>
                <a:gd name="T96" fmla="*/ 75 w 618"/>
                <a:gd name="T97" fmla="*/ 107 h 1403"/>
                <a:gd name="T98" fmla="*/ 75 w 618"/>
                <a:gd name="T99" fmla="*/ 109 h 1403"/>
                <a:gd name="T100" fmla="*/ 76 w 618"/>
                <a:gd name="T101" fmla="*/ 111 h 1403"/>
                <a:gd name="T102" fmla="*/ 77 w 618"/>
                <a:gd name="T103" fmla="*/ 113 h 1403"/>
                <a:gd name="T104" fmla="*/ 77 w 618"/>
                <a:gd name="T105" fmla="*/ 115 h 1403"/>
                <a:gd name="T106" fmla="*/ 47 w 618"/>
                <a:gd name="T107" fmla="*/ 147 h 1403"/>
                <a:gd name="T108" fmla="*/ 23 w 618"/>
                <a:gd name="T109" fmla="*/ 168 h 1403"/>
                <a:gd name="T110" fmla="*/ 5 w 618"/>
                <a:gd name="T111" fmla="*/ 175 h 1403"/>
                <a:gd name="T112" fmla="*/ 49 w 618"/>
                <a:gd name="T113" fmla="*/ 82 h 1403"/>
                <a:gd name="T114" fmla="*/ 0 w 618"/>
                <a:gd name="T115" fmla="*/ 0 h 1403"/>
                <a:gd name="T116" fmla="*/ 31 w 618"/>
                <a:gd name="T117" fmla="*/ 7 h 1403"/>
                <a:gd name="T118" fmla="*/ 56 w 618"/>
                <a:gd name="T119" fmla="*/ 24 h 1403"/>
                <a:gd name="T120" fmla="*/ 77 w 618"/>
                <a:gd name="T121" fmla="*/ 46 h 1403"/>
                <a:gd name="T122" fmla="*/ 77 w 618"/>
                <a:gd name="T123" fmla="*/ 46 h 14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18"/>
                <a:gd name="T187" fmla="*/ 0 h 1403"/>
                <a:gd name="T188" fmla="*/ 618 w 618"/>
                <a:gd name="T189" fmla="*/ 1403 h 14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18" h="1403">
                  <a:moveTo>
                    <a:pt x="614" y="374"/>
                  </a:moveTo>
                  <a:lnTo>
                    <a:pt x="612" y="376"/>
                  </a:lnTo>
                  <a:lnTo>
                    <a:pt x="608" y="384"/>
                  </a:lnTo>
                  <a:lnTo>
                    <a:pt x="604" y="388"/>
                  </a:lnTo>
                  <a:lnTo>
                    <a:pt x="601" y="395"/>
                  </a:lnTo>
                  <a:lnTo>
                    <a:pt x="597" y="403"/>
                  </a:lnTo>
                  <a:lnTo>
                    <a:pt x="593" y="412"/>
                  </a:lnTo>
                  <a:lnTo>
                    <a:pt x="589" y="422"/>
                  </a:lnTo>
                  <a:lnTo>
                    <a:pt x="583" y="433"/>
                  </a:lnTo>
                  <a:lnTo>
                    <a:pt x="582" y="439"/>
                  </a:lnTo>
                  <a:lnTo>
                    <a:pt x="578" y="447"/>
                  </a:lnTo>
                  <a:lnTo>
                    <a:pt x="576" y="452"/>
                  </a:lnTo>
                  <a:lnTo>
                    <a:pt x="576" y="460"/>
                  </a:lnTo>
                  <a:lnTo>
                    <a:pt x="572" y="467"/>
                  </a:lnTo>
                  <a:lnTo>
                    <a:pt x="570" y="473"/>
                  </a:lnTo>
                  <a:lnTo>
                    <a:pt x="568" y="481"/>
                  </a:lnTo>
                  <a:lnTo>
                    <a:pt x="566" y="490"/>
                  </a:lnTo>
                  <a:lnTo>
                    <a:pt x="564" y="498"/>
                  </a:lnTo>
                  <a:lnTo>
                    <a:pt x="563" y="505"/>
                  </a:lnTo>
                  <a:lnTo>
                    <a:pt x="561" y="515"/>
                  </a:lnTo>
                  <a:lnTo>
                    <a:pt x="561" y="524"/>
                  </a:lnTo>
                  <a:lnTo>
                    <a:pt x="557" y="534"/>
                  </a:lnTo>
                  <a:lnTo>
                    <a:pt x="557" y="542"/>
                  </a:lnTo>
                  <a:lnTo>
                    <a:pt x="555" y="553"/>
                  </a:lnTo>
                  <a:lnTo>
                    <a:pt x="553" y="562"/>
                  </a:lnTo>
                  <a:lnTo>
                    <a:pt x="553" y="572"/>
                  </a:lnTo>
                  <a:lnTo>
                    <a:pt x="551" y="581"/>
                  </a:lnTo>
                  <a:lnTo>
                    <a:pt x="549" y="593"/>
                  </a:lnTo>
                  <a:lnTo>
                    <a:pt x="549" y="604"/>
                  </a:lnTo>
                  <a:lnTo>
                    <a:pt x="549" y="614"/>
                  </a:lnTo>
                  <a:lnTo>
                    <a:pt x="549" y="625"/>
                  </a:lnTo>
                  <a:lnTo>
                    <a:pt x="549" y="637"/>
                  </a:lnTo>
                  <a:lnTo>
                    <a:pt x="549" y="650"/>
                  </a:lnTo>
                  <a:lnTo>
                    <a:pt x="549" y="661"/>
                  </a:lnTo>
                  <a:lnTo>
                    <a:pt x="551" y="673"/>
                  </a:lnTo>
                  <a:lnTo>
                    <a:pt x="553" y="686"/>
                  </a:lnTo>
                  <a:lnTo>
                    <a:pt x="555" y="699"/>
                  </a:lnTo>
                  <a:lnTo>
                    <a:pt x="555" y="711"/>
                  </a:lnTo>
                  <a:lnTo>
                    <a:pt x="557" y="722"/>
                  </a:lnTo>
                  <a:lnTo>
                    <a:pt x="557" y="735"/>
                  </a:lnTo>
                  <a:lnTo>
                    <a:pt x="561" y="751"/>
                  </a:lnTo>
                  <a:lnTo>
                    <a:pt x="563" y="764"/>
                  </a:lnTo>
                  <a:lnTo>
                    <a:pt x="566" y="777"/>
                  </a:lnTo>
                  <a:lnTo>
                    <a:pt x="570" y="791"/>
                  </a:lnTo>
                  <a:lnTo>
                    <a:pt x="574" y="806"/>
                  </a:lnTo>
                  <a:lnTo>
                    <a:pt x="578" y="817"/>
                  </a:lnTo>
                  <a:lnTo>
                    <a:pt x="582" y="832"/>
                  </a:lnTo>
                  <a:lnTo>
                    <a:pt x="585" y="848"/>
                  </a:lnTo>
                  <a:lnTo>
                    <a:pt x="593" y="863"/>
                  </a:lnTo>
                  <a:lnTo>
                    <a:pt x="599" y="878"/>
                  </a:lnTo>
                  <a:lnTo>
                    <a:pt x="604" y="893"/>
                  </a:lnTo>
                  <a:lnTo>
                    <a:pt x="610" y="908"/>
                  </a:lnTo>
                  <a:lnTo>
                    <a:pt x="618" y="926"/>
                  </a:lnTo>
                  <a:lnTo>
                    <a:pt x="378" y="1182"/>
                  </a:lnTo>
                  <a:lnTo>
                    <a:pt x="190" y="1351"/>
                  </a:lnTo>
                  <a:lnTo>
                    <a:pt x="34" y="1403"/>
                  </a:lnTo>
                  <a:lnTo>
                    <a:pt x="395" y="659"/>
                  </a:lnTo>
                  <a:lnTo>
                    <a:pt x="0" y="0"/>
                  </a:lnTo>
                  <a:lnTo>
                    <a:pt x="253" y="61"/>
                  </a:lnTo>
                  <a:lnTo>
                    <a:pt x="452" y="194"/>
                  </a:lnTo>
                  <a:lnTo>
                    <a:pt x="614" y="374"/>
                  </a:lnTo>
                  <a:close/>
                </a:path>
              </a:pathLst>
            </a:custGeom>
            <a:solidFill>
              <a:srgbClr val="C4B8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8" name="Freeform 12"/>
            <p:cNvSpPr>
              <a:spLocks/>
            </p:cNvSpPr>
            <p:nvPr/>
          </p:nvSpPr>
          <p:spPr bwMode="auto">
            <a:xfrm>
              <a:off x="3353" y="3385"/>
              <a:ext cx="585" cy="673"/>
            </a:xfrm>
            <a:custGeom>
              <a:avLst/>
              <a:gdLst>
                <a:gd name="T0" fmla="*/ 30 w 1169"/>
                <a:gd name="T1" fmla="*/ 5 h 1346"/>
                <a:gd name="T2" fmla="*/ 29 w 1169"/>
                <a:gd name="T3" fmla="*/ 5 h 1346"/>
                <a:gd name="T4" fmla="*/ 28 w 1169"/>
                <a:gd name="T5" fmla="*/ 7 h 1346"/>
                <a:gd name="T6" fmla="*/ 27 w 1169"/>
                <a:gd name="T7" fmla="*/ 10 h 1346"/>
                <a:gd name="T8" fmla="*/ 26 w 1169"/>
                <a:gd name="T9" fmla="*/ 11 h 1346"/>
                <a:gd name="T10" fmla="*/ 25 w 1169"/>
                <a:gd name="T11" fmla="*/ 13 h 1346"/>
                <a:gd name="T12" fmla="*/ 24 w 1169"/>
                <a:gd name="T13" fmla="*/ 15 h 1346"/>
                <a:gd name="T14" fmla="*/ 22 w 1169"/>
                <a:gd name="T15" fmla="*/ 18 h 1346"/>
                <a:gd name="T16" fmla="*/ 21 w 1169"/>
                <a:gd name="T17" fmla="*/ 21 h 1346"/>
                <a:gd name="T18" fmla="*/ 20 w 1169"/>
                <a:gd name="T19" fmla="*/ 22 h 1346"/>
                <a:gd name="T20" fmla="*/ 19 w 1169"/>
                <a:gd name="T21" fmla="*/ 25 h 1346"/>
                <a:gd name="T22" fmla="*/ 17 w 1169"/>
                <a:gd name="T23" fmla="*/ 28 h 1346"/>
                <a:gd name="T24" fmla="*/ 16 w 1169"/>
                <a:gd name="T25" fmla="*/ 31 h 1346"/>
                <a:gd name="T26" fmla="*/ 14 w 1169"/>
                <a:gd name="T27" fmla="*/ 35 h 1346"/>
                <a:gd name="T28" fmla="*/ 13 w 1169"/>
                <a:gd name="T29" fmla="*/ 39 h 1346"/>
                <a:gd name="T30" fmla="*/ 12 w 1169"/>
                <a:gd name="T31" fmla="*/ 42 h 1346"/>
                <a:gd name="T32" fmla="*/ 10 w 1169"/>
                <a:gd name="T33" fmla="*/ 45 h 1346"/>
                <a:gd name="T34" fmla="*/ 9 w 1169"/>
                <a:gd name="T35" fmla="*/ 48 h 1346"/>
                <a:gd name="T36" fmla="*/ 8 w 1169"/>
                <a:gd name="T37" fmla="*/ 52 h 1346"/>
                <a:gd name="T38" fmla="*/ 7 w 1169"/>
                <a:gd name="T39" fmla="*/ 56 h 1346"/>
                <a:gd name="T40" fmla="*/ 5 w 1169"/>
                <a:gd name="T41" fmla="*/ 59 h 1346"/>
                <a:gd name="T42" fmla="*/ 5 w 1169"/>
                <a:gd name="T43" fmla="*/ 63 h 1346"/>
                <a:gd name="T44" fmla="*/ 4 w 1169"/>
                <a:gd name="T45" fmla="*/ 68 h 1346"/>
                <a:gd name="T46" fmla="*/ 3 w 1169"/>
                <a:gd name="T47" fmla="*/ 72 h 1346"/>
                <a:gd name="T48" fmla="*/ 2 w 1169"/>
                <a:gd name="T49" fmla="*/ 76 h 1346"/>
                <a:gd name="T50" fmla="*/ 1 w 1169"/>
                <a:gd name="T51" fmla="*/ 80 h 1346"/>
                <a:gd name="T52" fmla="*/ 1 w 1169"/>
                <a:gd name="T53" fmla="*/ 84 h 1346"/>
                <a:gd name="T54" fmla="*/ 1 w 1169"/>
                <a:gd name="T55" fmla="*/ 87 h 1346"/>
                <a:gd name="T56" fmla="*/ 0 w 1169"/>
                <a:gd name="T57" fmla="*/ 91 h 1346"/>
                <a:gd name="T58" fmla="*/ 1 w 1169"/>
                <a:gd name="T59" fmla="*/ 95 h 1346"/>
                <a:gd name="T60" fmla="*/ 1 w 1169"/>
                <a:gd name="T61" fmla="*/ 98 h 1346"/>
                <a:gd name="T62" fmla="*/ 1 w 1169"/>
                <a:gd name="T63" fmla="*/ 102 h 1346"/>
                <a:gd name="T64" fmla="*/ 2 w 1169"/>
                <a:gd name="T65" fmla="*/ 106 h 1346"/>
                <a:gd name="T66" fmla="*/ 3 w 1169"/>
                <a:gd name="T67" fmla="*/ 109 h 1346"/>
                <a:gd name="T68" fmla="*/ 4 w 1169"/>
                <a:gd name="T69" fmla="*/ 113 h 1346"/>
                <a:gd name="T70" fmla="*/ 5 w 1169"/>
                <a:gd name="T71" fmla="*/ 116 h 1346"/>
                <a:gd name="T72" fmla="*/ 7 w 1169"/>
                <a:gd name="T73" fmla="*/ 120 h 1346"/>
                <a:gd name="T74" fmla="*/ 8 w 1169"/>
                <a:gd name="T75" fmla="*/ 123 h 1346"/>
                <a:gd name="T76" fmla="*/ 10 w 1169"/>
                <a:gd name="T77" fmla="*/ 127 h 1346"/>
                <a:gd name="T78" fmla="*/ 12 w 1169"/>
                <a:gd name="T79" fmla="*/ 130 h 1346"/>
                <a:gd name="T80" fmla="*/ 13 w 1169"/>
                <a:gd name="T81" fmla="*/ 134 h 1346"/>
                <a:gd name="T82" fmla="*/ 15 w 1169"/>
                <a:gd name="T83" fmla="*/ 137 h 1346"/>
                <a:gd name="T84" fmla="*/ 17 w 1169"/>
                <a:gd name="T85" fmla="*/ 140 h 1346"/>
                <a:gd name="T86" fmla="*/ 19 w 1169"/>
                <a:gd name="T87" fmla="*/ 142 h 1346"/>
                <a:gd name="T88" fmla="*/ 21 w 1169"/>
                <a:gd name="T89" fmla="*/ 145 h 1346"/>
                <a:gd name="T90" fmla="*/ 24 w 1169"/>
                <a:gd name="T91" fmla="*/ 148 h 1346"/>
                <a:gd name="T92" fmla="*/ 25 w 1169"/>
                <a:gd name="T93" fmla="*/ 150 h 1346"/>
                <a:gd name="T94" fmla="*/ 27 w 1169"/>
                <a:gd name="T95" fmla="*/ 152 h 1346"/>
                <a:gd name="T96" fmla="*/ 29 w 1169"/>
                <a:gd name="T97" fmla="*/ 154 h 1346"/>
                <a:gd name="T98" fmla="*/ 31 w 1169"/>
                <a:gd name="T99" fmla="*/ 156 h 1346"/>
                <a:gd name="T100" fmla="*/ 33 w 1169"/>
                <a:gd name="T101" fmla="*/ 159 h 1346"/>
                <a:gd name="T102" fmla="*/ 35 w 1169"/>
                <a:gd name="T103" fmla="*/ 160 h 1346"/>
                <a:gd name="T104" fmla="*/ 36 w 1169"/>
                <a:gd name="T105" fmla="*/ 162 h 1346"/>
                <a:gd name="T106" fmla="*/ 39 w 1169"/>
                <a:gd name="T107" fmla="*/ 164 h 1346"/>
                <a:gd name="T108" fmla="*/ 41 w 1169"/>
                <a:gd name="T109" fmla="*/ 166 h 1346"/>
                <a:gd name="T110" fmla="*/ 43 w 1169"/>
                <a:gd name="T111" fmla="*/ 168 h 1346"/>
                <a:gd name="T112" fmla="*/ 44 w 1169"/>
                <a:gd name="T113" fmla="*/ 168 h 1346"/>
                <a:gd name="T114" fmla="*/ 99 w 1169"/>
                <a:gd name="T115" fmla="*/ 154 h 1346"/>
                <a:gd name="T116" fmla="*/ 30 w 1169"/>
                <a:gd name="T117" fmla="*/ 107 h 1346"/>
                <a:gd name="T118" fmla="*/ 132 w 1169"/>
                <a:gd name="T119" fmla="*/ 34 h 1346"/>
                <a:gd name="T120" fmla="*/ 64 w 1169"/>
                <a:gd name="T121" fmla="*/ 0 h 1346"/>
                <a:gd name="T122" fmla="*/ 30 w 1169"/>
                <a:gd name="T123" fmla="*/ 5 h 13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69"/>
                <a:gd name="T187" fmla="*/ 0 h 1346"/>
                <a:gd name="T188" fmla="*/ 1169 w 1169"/>
                <a:gd name="T189" fmla="*/ 1346 h 13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69" h="1346">
                  <a:moveTo>
                    <a:pt x="238" y="35"/>
                  </a:moveTo>
                  <a:lnTo>
                    <a:pt x="236" y="35"/>
                  </a:lnTo>
                  <a:lnTo>
                    <a:pt x="234" y="38"/>
                  </a:lnTo>
                  <a:lnTo>
                    <a:pt x="230" y="44"/>
                  </a:lnTo>
                  <a:lnTo>
                    <a:pt x="226" y="52"/>
                  </a:lnTo>
                  <a:lnTo>
                    <a:pt x="221" y="59"/>
                  </a:lnTo>
                  <a:lnTo>
                    <a:pt x="215" y="71"/>
                  </a:lnTo>
                  <a:lnTo>
                    <a:pt x="211" y="76"/>
                  </a:lnTo>
                  <a:lnTo>
                    <a:pt x="207" y="84"/>
                  </a:lnTo>
                  <a:lnTo>
                    <a:pt x="204" y="90"/>
                  </a:lnTo>
                  <a:lnTo>
                    <a:pt x="200" y="99"/>
                  </a:lnTo>
                  <a:lnTo>
                    <a:pt x="194" y="107"/>
                  </a:lnTo>
                  <a:lnTo>
                    <a:pt x="190" y="114"/>
                  </a:lnTo>
                  <a:lnTo>
                    <a:pt x="185" y="122"/>
                  </a:lnTo>
                  <a:lnTo>
                    <a:pt x="181" y="132"/>
                  </a:lnTo>
                  <a:lnTo>
                    <a:pt x="175" y="143"/>
                  </a:lnTo>
                  <a:lnTo>
                    <a:pt x="171" y="152"/>
                  </a:lnTo>
                  <a:lnTo>
                    <a:pt x="166" y="162"/>
                  </a:lnTo>
                  <a:lnTo>
                    <a:pt x="162" y="173"/>
                  </a:lnTo>
                  <a:lnTo>
                    <a:pt x="154" y="183"/>
                  </a:lnTo>
                  <a:lnTo>
                    <a:pt x="149" y="194"/>
                  </a:lnTo>
                  <a:lnTo>
                    <a:pt x="145" y="204"/>
                  </a:lnTo>
                  <a:lnTo>
                    <a:pt x="139" y="217"/>
                  </a:lnTo>
                  <a:lnTo>
                    <a:pt x="133" y="229"/>
                  </a:lnTo>
                  <a:lnTo>
                    <a:pt x="128" y="242"/>
                  </a:lnTo>
                  <a:lnTo>
                    <a:pt x="122" y="255"/>
                  </a:lnTo>
                  <a:lnTo>
                    <a:pt x="118" y="268"/>
                  </a:lnTo>
                  <a:lnTo>
                    <a:pt x="111" y="280"/>
                  </a:lnTo>
                  <a:lnTo>
                    <a:pt x="105" y="293"/>
                  </a:lnTo>
                  <a:lnTo>
                    <a:pt x="101" y="306"/>
                  </a:lnTo>
                  <a:lnTo>
                    <a:pt x="95" y="320"/>
                  </a:lnTo>
                  <a:lnTo>
                    <a:pt x="90" y="333"/>
                  </a:lnTo>
                  <a:lnTo>
                    <a:pt x="84" y="346"/>
                  </a:lnTo>
                  <a:lnTo>
                    <a:pt x="78" y="362"/>
                  </a:lnTo>
                  <a:lnTo>
                    <a:pt x="74" y="377"/>
                  </a:lnTo>
                  <a:lnTo>
                    <a:pt x="67" y="390"/>
                  </a:lnTo>
                  <a:lnTo>
                    <a:pt x="63" y="405"/>
                  </a:lnTo>
                  <a:lnTo>
                    <a:pt x="57" y="419"/>
                  </a:lnTo>
                  <a:lnTo>
                    <a:pt x="53" y="434"/>
                  </a:lnTo>
                  <a:lnTo>
                    <a:pt x="50" y="449"/>
                  </a:lnTo>
                  <a:lnTo>
                    <a:pt x="44" y="464"/>
                  </a:lnTo>
                  <a:lnTo>
                    <a:pt x="40" y="479"/>
                  </a:lnTo>
                  <a:lnTo>
                    <a:pt x="36" y="497"/>
                  </a:lnTo>
                  <a:lnTo>
                    <a:pt x="33" y="510"/>
                  </a:lnTo>
                  <a:lnTo>
                    <a:pt x="29" y="525"/>
                  </a:lnTo>
                  <a:lnTo>
                    <a:pt x="25" y="542"/>
                  </a:lnTo>
                  <a:lnTo>
                    <a:pt x="21" y="557"/>
                  </a:lnTo>
                  <a:lnTo>
                    <a:pt x="17" y="573"/>
                  </a:lnTo>
                  <a:lnTo>
                    <a:pt x="15" y="588"/>
                  </a:lnTo>
                  <a:lnTo>
                    <a:pt x="12" y="605"/>
                  </a:lnTo>
                  <a:lnTo>
                    <a:pt x="10" y="622"/>
                  </a:lnTo>
                  <a:lnTo>
                    <a:pt x="8" y="637"/>
                  </a:lnTo>
                  <a:lnTo>
                    <a:pt x="6" y="652"/>
                  </a:lnTo>
                  <a:lnTo>
                    <a:pt x="2" y="668"/>
                  </a:lnTo>
                  <a:lnTo>
                    <a:pt x="2" y="683"/>
                  </a:lnTo>
                  <a:lnTo>
                    <a:pt x="2" y="698"/>
                  </a:lnTo>
                  <a:lnTo>
                    <a:pt x="0" y="715"/>
                  </a:lnTo>
                  <a:lnTo>
                    <a:pt x="0" y="730"/>
                  </a:lnTo>
                  <a:lnTo>
                    <a:pt x="2" y="746"/>
                  </a:lnTo>
                  <a:lnTo>
                    <a:pt x="2" y="761"/>
                  </a:lnTo>
                  <a:lnTo>
                    <a:pt x="2" y="776"/>
                  </a:lnTo>
                  <a:lnTo>
                    <a:pt x="2" y="789"/>
                  </a:lnTo>
                  <a:lnTo>
                    <a:pt x="6" y="805"/>
                  </a:lnTo>
                  <a:lnTo>
                    <a:pt x="6" y="820"/>
                  </a:lnTo>
                  <a:lnTo>
                    <a:pt x="10" y="835"/>
                  </a:lnTo>
                  <a:lnTo>
                    <a:pt x="14" y="848"/>
                  </a:lnTo>
                  <a:lnTo>
                    <a:pt x="15" y="864"/>
                  </a:lnTo>
                  <a:lnTo>
                    <a:pt x="19" y="879"/>
                  </a:lnTo>
                  <a:lnTo>
                    <a:pt x="23" y="892"/>
                  </a:lnTo>
                  <a:lnTo>
                    <a:pt x="29" y="907"/>
                  </a:lnTo>
                  <a:lnTo>
                    <a:pt x="34" y="921"/>
                  </a:lnTo>
                  <a:lnTo>
                    <a:pt x="38" y="934"/>
                  </a:lnTo>
                  <a:lnTo>
                    <a:pt x="44" y="949"/>
                  </a:lnTo>
                  <a:lnTo>
                    <a:pt x="50" y="962"/>
                  </a:lnTo>
                  <a:lnTo>
                    <a:pt x="57" y="978"/>
                  </a:lnTo>
                  <a:lnTo>
                    <a:pt x="61" y="989"/>
                  </a:lnTo>
                  <a:lnTo>
                    <a:pt x="69" y="1002"/>
                  </a:lnTo>
                  <a:lnTo>
                    <a:pt x="74" y="1016"/>
                  </a:lnTo>
                  <a:lnTo>
                    <a:pt x="82" y="1029"/>
                  </a:lnTo>
                  <a:lnTo>
                    <a:pt x="90" y="1040"/>
                  </a:lnTo>
                  <a:lnTo>
                    <a:pt x="95" y="1054"/>
                  </a:lnTo>
                  <a:lnTo>
                    <a:pt x="103" y="1065"/>
                  </a:lnTo>
                  <a:lnTo>
                    <a:pt x="112" y="1078"/>
                  </a:lnTo>
                  <a:lnTo>
                    <a:pt x="118" y="1090"/>
                  </a:lnTo>
                  <a:lnTo>
                    <a:pt x="128" y="1101"/>
                  </a:lnTo>
                  <a:lnTo>
                    <a:pt x="135" y="1113"/>
                  </a:lnTo>
                  <a:lnTo>
                    <a:pt x="145" y="1124"/>
                  </a:lnTo>
                  <a:lnTo>
                    <a:pt x="152" y="1135"/>
                  </a:lnTo>
                  <a:lnTo>
                    <a:pt x="160" y="1147"/>
                  </a:lnTo>
                  <a:lnTo>
                    <a:pt x="168" y="1158"/>
                  </a:lnTo>
                  <a:lnTo>
                    <a:pt x="177" y="1168"/>
                  </a:lnTo>
                  <a:lnTo>
                    <a:pt x="185" y="1177"/>
                  </a:lnTo>
                  <a:lnTo>
                    <a:pt x="192" y="1187"/>
                  </a:lnTo>
                  <a:lnTo>
                    <a:pt x="200" y="1196"/>
                  </a:lnTo>
                  <a:lnTo>
                    <a:pt x="209" y="1206"/>
                  </a:lnTo>
                  <a:lnTo>
                    <a:pt x="215" y="1215"/>
                  </a:lnTo>
                  <a:lnTo>
                    <a:pt x="225" y="1223"/>
                  </a:lnTo>
                  <a:lnTo>
                    <a:pt x="232" y="1232"/>
                  </a:lnTo>
                  <a:lnTo>
                    <a:pt x="240" y="1240"/>
                  </a:lnTo>
                  <a:lnTo>
                    <a:pt x="247" y="1248"/>
                  </a:lnTo>
                  <a:lnTo>
                    <a:pt x="255" y="1255"/>
                  </a:lnTo>
                  <a:lnTo>
                    <a:pt x="261" y="1265"/>
                  </a:lnTo>
                  <a:lnTo>
                    <a:pt x="268" y="1270"/>
                  </a:lnTo>
                  <a:lnTo>
                    <a:pt x="276" y="1278"/>
                  </a:lnTo>
                  <a:lnTo>
                    <a:pt x="282" y="1284"/>
                  </a:lnTo>
                  <a:lnTo>
                    <a:pt x="287" y="1291"/>
                  </a:lnTo>
                  <a:lnTo>
                    <a:pt x="295" y="1297"/>
                  </a:lnTo>
                  <a:lnTo>
                    <a:pt x="306" y="1308"/>
                  </a:lnTo>
                  <a:lnTo>
                    <a:pt x="318" y="1318"/>
                  </a:lnTo>
                  <a:lnTo>
                    <a:pt x="327" y="1325"/>
                  </a:lnTo>
                  <a:lnTo>
                    <a:pt x="335" y="1333"/>
                  </a:lnTo>
                  <a:lnTo>
                    <a:pt x="340" y="1339"/>
                  </a:lnTo>
                  <a:lnTo>
                    <a:pt x="346" y="1343"/>
                  </a:lnTo>
                  <a:lnTo>
                    <a:pt x="348" y="1345"/>
                  </a:lnTo>
                  <a:lnTo>
                    <a:pt x="350" y="1346"/>
                  </a:lnTo>
                  <a:lnTo>
                    <a:pt x="789" y="1227"/>
                  </a:lnTo>
                  <a:lnTo>
                    <a:pt x="992" y="1080"/>
                  </a:lnTo>
                  <a:lnTo>
                    <a:pt x="234" y="862"/>
                  </a:lnTo>
                  <a:lnTo>
                    <a:pt x="1169" y="510"/>
                  </a:lnTo>
                  <a:lnTo>
                    <a:pt x="1051" y="268"/>
                  </a:lnTo>
                  <a:lnTo>
                    <a:pt x="779" y="67"/>
                  </a:lnTo>
                  <a:lnTo>
                    <a:pt x="506" y="0"/>
                  </a:lnTo>
                  <a:lnTo>
                    <a:pt x="238" y="35"/>
                  </a:lnTo>
                  <a:close/>
                </a:path>
              </a:pathLst>
            </a:custGeom>
            <a:solidFill>
              <a:srgbClr val="C2E0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9" name="Freeform 13"/>
            <p:cNvSpPr>
              <a:spLocks/>
            </p:cNvSpPr>
            <p:nvPr/>
          </p:nvSpPr>
          <p:spPr bwMode="auto">
            <a:xfrm>
              <a:off x="3721" y="3506"/>
              <a:ext cx="60" cy="66"/>
            </a:xfrm>
            <a:custGeom>
              <a:avLst/>
              <a:gdLst>
                <a:gd name="T0" fmla="*/ 10 w 120"/>
                <a:gd name="T1" fmla="*/ 17 h 131"/>
                <a:gd name="T2" fmla="*/ 15 w 120"/>
                <a:gd name="T3" fmla="*/ 8 h 131"/>
                <a:gd name="T4" fmla="*/ 8 w 120"/>
                <a:gd name="T5" fmla="*/ 0 h 131"/>
                <a:gd name="T6" fmla="*/ 0 w 120"/>
                <a:gd name="T7" fmla="*/ 6 h 131"/>
                <a:gd name="T8" fmla="*/ 2 w 120"/>
                <a:gd name="T9" fmla="*/ 16 h 131"/>
                <a:gd name="T10" fmla="*/ 10 w 120"/>
                <a:gd name="T11" fmla="*/ 17 h 131"/>
                <a:gd name="T12" fmla="*/ 10 w 120"/>
                <a:gd name="T13" fmla="*/ 17 h 1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"/>
                <a:gd name="T22" fmla="*/ 0 h 131"/>
                <a:gd name="T23" fmla="*/ 120 w 120"/>
                <a:gd name="T24" fmla="*/ 131 h 1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" h="131">
                  <a:moveTo>
                    <a:pt x="76" y="131"/>
                  </a:moveTo>
                  <a:lnTo>
                    <a:pt x="120" y="59"/>
                  </a:lnTo>
                  <a:lnTo>
                    <a:pt x="63" y="0"/>
                  </a:lnTo>
                  <a:lnTo>
                    <a:pt x="0" y="44"/>
                  </a:lnTo>
                  <a:lnTo>
                    <a:pt x="11" y="127"/>
                  </a:lnTo>
                  <a:lnTo>
                    <a:pt x="76" y="13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0" name="Freeform 14"/>
            <p:cNvSpPr>
              <a:spLocks/>
            </p:cNvSpPr>
            <p:nvPr/>
          </p:nvSpPr>
          <p:spPr bwMode="auto">
            <a:xfrm>
              <a:off x="3544" y="3591"/>
              <a:ext cx="56" cy="52"/>
            </a:xfrm>
            <a:custGeom>
              <a:avLst/>
              <a:gdLst>
                <a:gd name="T0" fmla="*/ 12 w 112"/>
                <a:gd name="T1" fmla="*/ 13 h 103"/>
                <a:gd name="T2" fmla="*/ 2 w 112"/>
                <a:gd name="T3" fmla="*/ 13 h 103"/>
                <a:gd name="T4" fmla="*/ 0 w 112"/>
                <a:gd name="T5" fmla="*/ 6 h 103"/>
                <a:gd name="T6" fmla="*/ 7 w 112"/>
                <a:gd name="T7" fmla="*/ 0 h 103"/>
                <a:gd name="T8" fmla="*/ 14 w 112"/>
                <a:gd name="T9" fmla="*/ 4 h 103"/>
                <a:gd name="T10" fmla="*/ 12 w 112"/>
                <a:gd name="T11" fmla="*/ 13 h 103"/>
                <a:gd name="T12" fmla="*/ 12 w 112"/>
                <a:gd name="T13" fmla="*/ 13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3"/>
                <a:gd name="T23" fmla="*/ 112 w 112"/>
                <a:gd name="T24" fmla="*/ 103 h 1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3">
                  <a:moveTo>
                    <a:pt x="95" y="101"/>
                  </a:moveTo>
                  <a:lnTo>
                    <a:pt x="12" y="103"/>
                  </a:lnTo>
                  <a:lnTo>
                    <a:pt x="0" y="42"/>
                  </a:lnTo>
                  <a:lnTo>
                    <a:pt x="59" y="0"/>
                  </a:lnTo>
                  <a:lnTo>
                    <a:pt x="112" y="32"/>
                  </a:lnTo>
                  <a:lnTo>
                    <a:pt x="95" y="10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1" name="Freeform 15"/>
            <p:cNvSpPr>
              <a:spLocks/>
            </p:cNvSpPr>
            <p:nvPr/>
          </p:nvSpPr>
          <p:spPr bwMode="auto">
            <a:xfrm>
              <a:off x="2605" y="3463"/>
              <a:ext cx="272" cy="219"/>
            </a:xfrm>
            <a:custGeom>
              <a:avLst/>
              <a:gdLst>
                <a:gd name="T0" fmla="*/ 1 w 543"/>
                <a:gd name="T1" fmla="*/ 1 h 438"/>
                <a:gd name="T2" fmla="*/ 2 w 543"/>
                <a:gd name="T3" fmla="*/ 2 h 438"/>
                <a:gd name="T4" fmla="*/ 4 w 543"/>
                <a:gd name="T5" fmla="*/ 3 h 438"/>
                <a:gd name="T6" fmla="*/ 6 w 543"/>
                <a:gd name="T7" fmla="*/ 3 h 438"/>
                <a:gd name="T8" fmla="*/ 8 w 543"/>
                <a:gd name="T9" fmla="*/ 5 h 438"/>
                <a:gd name="T10" fmla="*/ 9 w 543"/>
                <a:gd name="T11" fmla="*/ 5 h 438"/>
                <a:gd name="T12" fmla="*/ 11 w 543"/>
                <a:gd name="T13" fmla="*/ 6 h 438"/>
                <a:gd name="T14" fmla="*/ 13 w 543"/>
                <a:gd name="T15" fmla="*/ 7 h 438"/>
                <a:gd name="T16" fmla="*/ 15 w 543"/>
                <a:gd name="T17" fmla="*/ 9 h 438"/>
                <a:gd name="T18" fmla="*/ 18 w 543"/>
                <a:gd name="T19" fmla="*/ 10 h 438"/>
                <a:gd name="T20" fmla="*/ 20 w 543"/>
                <a:gd name="T21" fmla="*/ 12 h 438"/>
                <a:gd name="T22" fmla="*/ 22 w 543"/>
                <a:gd name="T23" fmla="*/ 13 h 438"/>
                <a:gd name="T24" fmla="*/ 25 w 543"/>
                <a:gd name="T25" fmla="*/ 14 h 438"/>
                <a:gd name="T26" fmla="*/ 28 w 543"/>
                <a:gd name="T27" fmla="*/ 17 h 438"/>
                <a:gd name="T28" fmla="*/ 31 w 543"/>
                <a:gd name="T29" fmla="*/ 19 h 438"/>
                <a:gd name="T30" fmla="*/ 33 w 543"/>
                <a:gd name="T31" fmla="*/ 20 h 438"/>
                <a:gd name="T32" fmla="*/ 36 w 543"/>
                <a:gd name="T33" fmla="*/ 22 h 438"/>
                <a:gd name="T34" fmla="*/ 39 w 543"/>
                <a:gd name="T35" fmla="*/ 24 h 438"/>
                <a:gd name="T36" fmla="*/ 42 w 543"/>
                <a:gd name="T37" fmla="*/ 26 h 438"/>
                <a:gd name="T38" fmla="*/ 45 w 543"/>
                <a:gd name="T39" fmla="*/ 28 h 438"/>
                <a:gd name="T40" fmla="*/ 47 w 543"/>
                <a:gd name="T41" fmla="*/ 30 h 438"/>
                <a:gd name="T42" fmla="*/ 50 w 543"/>
                <a:gd name="T43" fmla="*/ 33 h 438"/>
                <a:gd name="T44" fmla="*/ 53 w 543"/>
                <a:gd name="T45" fmla="*/ 35 h 438"/>
                <a:gd name="T46" fmla="*/ 56 w 543"/>
                <a:gd name="T47" fmla="*/ 38 h 438"/>
                <a:gd name="T48" fmla="*/ 59 w 543"/>
                <a:gd name="T49" fmla="*/ 40 h 438"/>
                <a:gd name="T50" fmla="*/ 61 w 543"/>
                <a:gd name="T51" fmla="*/ 42 h 438"/>
                <a:gd name="T52" fmla="*/ 64 w 543"/>
                <a:gd name="T53" fmla="*/ 45 h 438"/>
                <a:gd name="T54" fmla="*/ 66 w 543"/>
                <a:gd name="T55" fmla="*/ 47 h 438"/>
                <a:gd name="T56" fmla="*/ 68 w 543"/>
                <a:gd name="T57" fmla="*/ 50 h 438"/>
                <a:gd name="T58" fmla="*/ 67 w 543"/>
                <a:gd name="T59" fmla="*/ 55 h 438"/>
                <a:gd name="T60" fmla="*/ 66 w 543"/>
                <a:gd name="T61" fmla="*/ 54 h 438"/>
                <a:gd name="T62" fmla="*/ 64 w 543"/>
                <a:gd name="T63" fmla="*/ 53 h 438"/>
                <a:gd name="T64" fmla="*/ 62 w 543"/>
                <a:gd name="T65" fmla="*/ 51 h 438"/>
                <a:gd name="T66" fmla="*/ 60 w 543"/>
                <a:gd name="T67" fmla="*/ 49 h 438"/>
                <a:gd name="T68" fmla="*/ 59 w 543"/>
                <a:gd name="T69" fmla="*/ 48 h 438"/>
                <a:gd name="T70" fmla="*/ 57 w 543"/>
                <a:gd name="T71" fmla="*/ 46 h 438"/>
                <a:gd name="T72" fmla="*/ 55 w 543"/>
                <a:gd name="T73" fmla="*/ 45 h 438"/>
                <a:gd name="T74" fmla="*/ 53 w 543"/>
                <a:gd name="T75" fmla="*/ 43 h 438"/>
                <a:gd name="T76" fmla="*/ 51 w 543"/>
                <a:gd name="T77" fmla="*/ 42 h 438"/>
                <a:gd name="T78" fmla="*/ 49 w 543"/>
                <a:gd name="T79" fmla="*/ 40 h 438"/>
                <a:gd name="T80" fmla="*/ 47 w 543"/>
                <a:gd name="T81" fmla="*/ 38 h 438"/>
                <a:gd name="T82" fmla="*/ 45 w 543"/>
                <a:gd name="T83" fmla="*/ 36 h 438"/>
                <a:gd name="T84" fmla="*/ 43 w 543"/>
                <a:gd name="T85" fmla="*/ 34 h 438"/>
                <a:gd name="T86" fmla="*/ 40 w 543"/>
                <a:gd name="T87" fmla="*/ 33 h 438"/>
                <a:gd name="T88" fmla="*/ 38 w 543"/>
                <a:gd name="T89" fmla="*/ 30 h 438"/>
                <a:gd name="T90" fmla="*/ 35 w 543"/>
                <a:gd name="T91" fmla="*/ 28 h 438"/>
                <a:gd name="T92" fmla="*/ 33 w 543"/>
                <a:gd name="T93" fmla="*/ 27 h 438"/>
                <a:gd name="T94" fmla="*/ 30 w 543"/>
                <a:gd name="T95" fmla="*/ 25 h 438"/>
                <a:gd name="T96" fmla="*/ 28 w 543"/>
                <a:gd name="T97" fmla="*/ 23 h 438"/>
                <a:gd name="T98" fmla="*/ 25 w 543"/>
                <a:gd name="T99" fmla="*/ 22 h 438"/>
                <a:gd name="T100" fmla="*/ 22 w 543"/>
                <a:gd name="T101" fmla="*/ 20 h 438"/>
                <a:gd name="T102" fmla="*/ 20 w 543"/>
                <a:gd name="T103" fmla="*/ 18 h 438"/>
                <a:gd name="T104" fmla="*/ 17 w 543"/>
                <a:gd name="T105" fmla="*/ 16 h 438"/>
                <a:gd name="T106" fmla="*/ 15 w 543"/>
                <a:gd name="T107" fmla="*/ 14 h 438"/>
                <a:gd name="T108" fmla="*/ 12 w 543"/>
                <a:gd name="T109" fmla="*/ 13 h 438"/>
                <a:gd name="T110" fmla="*/ 9 w 543"/>
                <a:gd name="T111" fmla="*/ 12 h 438"/>
                <a:gd name="T112" fmla="*/ 7 w 543"/>
                <a:gd name="T113" fmla="*/ 11 h 438"/>
                <a:gd name="T114" fmla="*/ 0 w 543"/>
                <a:gd name="T115" fmla="*/ 0 h 4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43"/>
                <a:gd name="T175" fmla="*/ 0 h 438"/>
                <a:gd name="T176" fmla="*/ 543 w 543"/>
                <a:gd name="T177" fmla="*/ 438 h 43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43" h="438">
                  <a:moveTo>
                    <a:pt x="0" y="0"/>
                  </a:moveTo>
                  <a:lnTo>
                    <a:pt x="1" y="2"/>
                  </a:lnTo>
                  <a:lnTo>
                    <a:pt x="7" y="4"/>
                  </a:lnTo>
                  <a:lnTo>
                    <a:pt x="15" y="10"/>
                  </a:lnTo>
                  <a:lnTo>
                    <a:pt x="22" y="12"/>
                  </a:lnTo>
                  <a:lnTo>
                    <a:pt x="32" y="19"/>
                  </a:lnTo>
                  <a:lnTo>
                    <a:pt x="38" y="21"/>
                  </a:lnTo>
                  <a:lnTo>
                    <a:pt x="43" y="25"/>
                  </a:lnTo>
                  <a:lnTo>
                    <a:pt x="49" y="27"/>
                  </a:lnTo>
                  <a:lnTo>
                    <a:pt x="57" y="33"/>
                  </a:lnTo>
                  <a:lnTo>
                    <a:pt x="64" y="35"/>
                  </a:lnTo>
                  <a:lnTo>
                    <a:pt x="70" y="38"/>
                  </a:lnTo>
                  <a:lnTo>
                    <a:pt x="77" y="42"/>
                  </a:lnTo>
                  <a:lnTo>
                    <a:pt x="85" y="48"/>
                  </a:lnTo>
                  <a:lnTo>
                    <a:pt x="93" y="52"/>
                  </a:lnTo>
                  <a:lnTo>
                    <a:pt x="102" y="57"/>
                  </a:lnTo>
                  <a:lnTo>
                    <a:pt x="110" y="61"/>
                  </a:lnTo>
                  <a:lnTo>
                    <a:pt x="119" y="69"/>
                  </a:lnTo>
                  <a:lnTo>
                    <a:pt x="129" y="73"/>
                  </a:lnTo>
                  <a:lnTo>
                    <a:pt x="138" y="78"/>
                  </a:lnTo>
                  <a:lnTo>
                    <a:pt x="148" y="84"/>
                  </a:lnTo>
                  <a:lnTo>
                    <a:pt x="157" y="92"/>
                  </a:lnTo>
                  <a:lnTo>
                    <a:pt x="167" y="97"/>
                  </a:lnTo>
                  <a:lnTo>
                    <a:pt x="176" y="103"/>
                  </a:lnTo>
                  <a:lnTo>
                    <a:pt x="188" y="111"/>
                  </a:lnTo>
                  <a:lnTo>
                    <a:pt x="199" y="118"/>
                  </a:lnTo>
                  <a:lnTo>
                    <a:pt x="209" y="124"/>
                  </a:lnTo>
                  <a:lnTo>
                    <a:pt x="218" y="130"/>
                  </a:lnTo>
                  <a:lnTo>
                    <a:pt x="230" y="137"/>
                  </a:lnTo>
                  <a:lnTo>
                    <a:pt x="241" y="145"/>
                  </a:lnTo>
                  <a:lnTo>
                    <a:pt x="250" y="150"/>
                  </a:lnTo>
                  <a:lnTo>
                    <a:pt x="264" y="158"/>
                  </a:lnTo>
                  <a:lnTo>
                    <a:pt x="273" y="166"/>
                  </a:lnTo>
                  <a:lnTo>
                    <a:pt x="287" y="175"/>
                  </a:lnTo>
                  <a:lnTo>
                    <a:pt x="296" y="183"/>
                  </a:lnTo>
                  <a:lnTo>
                    <a:pt x="307" y="192"/>
                  </a:lnTo>
                  <a:lnTo>
                    <a:pt x="319" y="200"/>
                  </a:lnTo>
                  <a:lnTo>
                    <a:pt x="330" y="208"/>
                  </a:lnTo>
                  <a:lnTo>
                    <a:pt x="342" y="215"/>
                  </a:lnTo>
                  <a:lnTo>
                    <a:pt x="353" y="225"/>
                  </a:lnTo>
                  <a:lnTo>
                    <a:pt x="364" y="234"/>
                  </a:lnTo>
                  <a:lnTo>
                    <a:pt x="376" y="244"/>
                  </a:lnTo>
                  <a:lnTo>
                    <a:pt x="387" y="251"/>
                  </a:lnTo>
                  <a:lnTo>
                    <a:pt x="399" y="259"/>
                  </a:lnTo>
                  <a:lnTo>
                    <a:pt x="408" y="268"/>
                  </a:lnTo>
                  <a:lnTo>
                    <a:pt x="421" y="278"/>
                  </a:lnTo>
                  <a:lnTo>
                    <a:pt x="431" y="287"/>
                  </a:lnTo>
                  <a:lnTo>
                    <a:pt x="442" y="297"/>
                  </a:lnTo>
                  <a:lnTo>
                    <a:pt x="452" y="306"/>
                  </a:lnTo>
                  <a:lnTo>
                    <a:pt x="465" y="316"/>
                  </a:lnTo>
                  <a:lnTo>
                    <a:pt x="475" y="325"/>
                  </a:lnTo>
                  <a:lnTo>
                    <a:pt x="484" y="335"/>
                  </a:lnTo>
                  <a:lnTo>
                    <a:pt x="494" y="344"/>
                  </a:lnTo>
                  <a:lnTo>
                    <a:pt x="505" y="354"/>
                  </a:lnTo>
                  <a:lnTo>
                    <a:pt x="513" y="365"/>
                  </a:lnTo>
                  <a:lnTo>
                    <a:pt x="524" y="375"/>
                  </a:lnTo>
                  <a:lnTo>
                    <a:pt x="534" y="386"/>
                  </a:lnTo>
                  <a:lnTo>
                    <a:pt x="543" y="396"/>
                  </a:lnTo>
                  <a:lnTo>
                    <a:pt x="532" y="438"/>
                  </a:lnTo>
                  <a:lnTo>
                    <a:pt x="530" y="436"/>
                  </a:lnTo>
                  <a:lnTo>
                    <a:pt x="528" y="434"/>
                  </a:lnTo>
                  <a:lnTo>
                    <a:pt x="524" y="430"/>
                  </a:lnTo>
                  <a:lnTo>
                    <a:pt x="518" y="424"/>
                  </a:lnTo>
                  <a:lnTo>
                    <a:pt x="511" y="417"/>
                  </a:lnTo>
                  <a:lnTo>
                    <a:pt x="503" y="411"/>
                  </a:lnTo>
                  <a:lnTo>
                    <a:pt x="492" y="403"/>
                  </a:lnTo>
                  <a:lnTo>
                    <a:pt x="484" y="394"/>
                  </a:lnTo>
                  <a:lnTo>
                    <a:pt x="477" y="388"/>
                  </a:lnTo>
                  <a:lnTo>
                    <a:pt x="473" y="382"/>
                  </a:lnTo>
                  <a:lnTo>
                    <a:pt x="465" y="379"/>
                  </a:lnTo>
                  <a:lnTo>
                    <a:pt x="459" y="373"/>
                  </a:lnTo>
                  <a:lnTo>
                    <a:pt x="452" y="365"/>
                  </a:lnTo>
                  <a:lnTo>
                    <a:pt x="446" y="360"/>
                  </a:lnTo>
                  <a:lnTo>
                    <a:pt x="439" y="354"/>
                  </a:lnTo>
                  <a:lnTo>
                    <a:pt x="431" y="350"/>
                  </a:lnTo>
                  <a:lnTo>
                    <a:pt x="423" y="342"/>
                  </a:lnTo>
                  <a:lnTo>
                    <a:pt x="416" y="337"/>
                  </a:lnTo>
                  <a:lnTo>
                    <a:pt x="408" y="329"/>
                  </a:lnTo>
                  <a:lnTo>
                    <a:pt x="401" y="323"/>
                  </a:lnTo>
                  <a:lnTo>
                    <a:pt x="391" y="316"/>
                  </a:lnTo>
                  <a:lnTo>
                    <a:pt x="383" y="308"/>
                  </a:lnTo>
                  <a:lnTo>
                    <a:pt x="374" y="303"/>
                  </a:lnTo>
                  <a:lnTo>
                    <a:pt x="366" y="295"/>
                  </a:lnTo>
                  <a:lnTo>
                    <a:pt x="357" y="287"/>
                  </a:lnTo>
                  <a:lnTo>
                    <a:pt x="347" y="280"/>
                  </a:lnTo>
                  <a:lnTo>
                    <a:pt x="338" y="272"/>
                  </a:lnTo>
                  <a:lnTo>
                    <a:pt x="328" y="265"/>
                  </a:lnTo>
                  <a:lnTo>
                    <a:pt x="319" y="257"/>
                  </a:lnTo>
                  <a:lnTo>
                    <a:pt x="309" y="249"/>
                  </a:lnTo>
                  <a:lnTo>
                    <a:pt x="300" y="242"/>
                  </a:lnTo>
                  <a:lnTo>
                    <a:pt x="290" y="236"/>
                  </a:lnTo>
                  <a:lnTo>
                    <a:pt x="279" y="228"/>
                  </a:lnTo>
                  <a:lnTo>
                    <a:pt x="269" y="221"/>
                  </a:lnTo>
                  <a:lnTo>
                    <a:pt x="258" y="213"/>
                  </a:lnTo>
                  <a:lnTo>
                    <a:pt x="249" y="206"/>
                  </a:lnTo>
                  <a:lnTo>
                    <a:pt x="239" y="198"/>
                  </a:lnTo>
                  <a:lnTo>
                    <a:pt x="228" y="190"/>
                  </a:lnTo>
                  <a:lnTo>
                    <a:pt x="218" y="183"/>
                  </a:lnTo>
                  <a:lnTo>
                    <a:pt x="209" y="177"/>
                  </a:lnTo>
                  <a:lnTo>
                    <a:pt x="197" y="169"/>
                  </a:lnTo>
                  <a:lnTo>
                    <a:pt x="186" y="162"/>
                  </a:lnTo>
                  <a:lnTo>
                    <a:pt x="176" y="154"/>
                  </a:lnTo>
                  <a:lnTo>
                    <a:pt x="167" y="147"/>
                  </a:lnTo>
                  <a:lnTo>
                    <a:pt x="155" y="141"/>
                  </a:lnTo>
                  <a:lnTo>
                    <a:pt x="144" y="133"/>
                  </a:lnTo>
                  <a:lnTo>
                    <a:pt x="134" y="128"/>
                  </a:lnTo>
                  <a:lnTo>
                    <a:pt x="125" y="122"/>
                  </a:lnTo>
                  <a:lnTo>
                    <a:pt x="114" y="114"/>
                  </a:lnTo>
                  <a:lnTo>
                    <a:pt x="102" y="109"/>
                  </a:lnTo>
                  <a:lnTo>
                    <a:pt x="91" y="103"/>
                  </a:lnTo>
                  <a:lnTo>
                    <a:pt x="81" y="97"/>
                  </a:lnTo>
                  <a:lnTo>
                    <a:pt x="72" y="92"/>
                  </a:lnTo>
                  <a:lnTo>
                    <a:pt x="62" y="86"/>
                  </a:lnTo>
                  <a:lnTo>
                    <a:pt x="53" y="82"/>
                  </a:lnTo>
                  <a:lnTo>
                    <a:pt x="43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2" name="Freeform 16"/>
            <p:cNvSpPr>
              <a:spLocks/>
            </p:cNvSpPr>
            <p:nvPr/>
          </p:nvSpPr>
          <p:spPr bwMode="auto">
            <a:xfrm>
              <a:off x="2703" y="3631"/>
              <a:ext cx="161" cy="92"/>
            </a:xfrm>
            <a:custGeom>
              <a:avLst/>
              <a:gdLst>
                <a:gd name="T0" fmla="*/ 0 w 322"/>
                <a:gd name="T1" fmla="*/ 0 h 182"/>
                <a:gd name="T2" fmla="*/ 1 w 322"/>
                <a:gd name="T3" fmla="*/ 0 h 182"/>
                <a:gd name="T4" fmla="*/ 1 w 322"/>
                <a:gd name="T5" fmla="*/ 1 h 182"/>
                <a:gd name="T6" fmla="*/ 3 w 322"/>
                <a:gd name="T7" fmla="*/ 1 h 182"/>
                <a:gd name="T8" fmla="*/ 3 w 322"/>
                <a:gd name="T9" fmla="*/ 2 h 182"/>
                <a:gd name="T10" fmla="*/ 5 w 322"/>
                <a:gd name="T11" fmla="*/ 2 h 182"/>
                <a:gd name="T12" fmla="*/ 5 w 322"/>
                <a:gd name="T13" fmla="*/ 3 h 182"/>
                <a:gd name="T14" fmla="*/ 6 w 322"/>
                <a:gd name="T15" fmla="*/ 3 h 182"/>
                <a:gd name="T16" fmla="*/ 9 w 322"/>
                <a:gd name="T17" fmla="*/ 4 h 182"/>
                <a:gd name="T18" fmla="*/ 10 w 322"/>
                <a:gd name="T19" fmla="*/ 4 h 182"/>
                <a:gd name="T20" fmla="*/ 10 w 322"/>
                <a:gd name="T21" fmla="*/ 5 h 182"/>
                <a:gd name="T22" fmla="*/ 11 w 322"/>
                <a:gd name="T23" fmla="*/ 5 h 182"/>
                <a:gd name="T24" fmla="*/ 11 w 322"/>
                <a:gd name="T25" fmla="*/ 6 h 182"/>
                <a:gd name="T26" fmla="*/ 12 w 322"/>
                <a:gd name="T27" fmla="*/ 6 h 182"/>
                <a:gd name="T28" fmla="*/ 13 w 322"/>
                <a:gd name="T29" fmla="*/ 6 h 182"/>
                <a:gd name="T30" fmla="*/ 14 w 322"/>
                <a:gd name="T31" fmla="*/ 7 h 182"/>
                <a:gd name="T32" fmla="*/ 15 w 322"/>
                <a:gd name="T33" fmla="*/ 7 h 182"/>
                <a:gd name="T34" fmla="*/ 17 w 322"/>
                <a:gd name="T35" fmla="*/ 8 h 182"/>
                <a:gd name="T36" fmla="*/ 18 w 322"/>
                <a:gd name="T37" fmla="*/ 8 h 182"/>
                <a:gd name="T38" fmla="*/ 19 w 322"/>
                <a:gd name="T39" fmla="*/ 8 h 182"/>
                <a:gd name="T40" fmla="*/ 19 w 322"/>
                <a:gd name="T41" fmla="*/ 9 h 182"/>
                <a:gd name="T42" fmla="*/ 20 w 322"/>
                <a:gd name="T43" fmla="*/ 9 h 182"/>
                <a:gd name="T44" fmla="*/ 20 w 322"/>
                <a:gd name="T45" fmla="*/ 9 h 182"/>
                <a:gd name="T46" fmla="*/ 21 w 322"/>
                <a:gd name="T47" fmla="*/ 10 h 182"/>
                <a:gd name="T48" fmla="*/ 22 w 322"/>
                <a:gd name="T49" fmla="*/ 10 h 182"/>
                <a:gd name="T50" fmla="*/ 23 w 322"/>
                <a:gd name="T51" fmla="*/ 11 h 182"/>
                <a:gd name="T52" fmla="*/ 24 w 322"/>
                <a:gd name="T53" fmla="*/ 11 h 182"/>
                <a:gd name="T54" fmla="*/ 25 w 322"/>
                <a:gd name="T55" fmla="*/ 12 h 182"/>
                <a:gd name="T56" fmla="*/ 26 w 322"/>
                <a:gd name="T57" fmla="*/ 12 h 182"/>
                <a:gd name="T58" fmla="*/ 26 w 322"/>
                <a:gd name="T59" fmla="*/ 12 h 182"/>
                <a:gd name="T60" fmla="*/ 27 w 322"/>
                <a:gd name="T61" fmla="*/ 13 h 182"/>
                <a:gd name="T62" fmla="*/ 28 w 322"/>
                <a:gd name="T63" fmla="*/ 13 h 182"/>
                <a:gd name="T64" fmla="*/ 29 w 322"/>
                <a:gd name="T65" fmla="*/ 14 h 182"/>
                <a:gd name="T66" fmla="*/ 30 w 322"/>
                <a:gd name="T67" fmla="*/ 14 h 182"/>
                <a:gd name="T68" fmla="*/ 31 w 322"/>
                <a:gd name="T69" fmla="*/ 14 h 182"/>
                <a:gd name="T70" fmla="*/ 31 w 322"/>
                <a:gd name="T71" fmla="*/ 15 h 182"/>
                <a:gd name="T72" fmla="*/ 33 w 322"/>
                <a:gd name="T73" fmla="*/ 15 h 182"/>
                <a:gd name="T74" fmla="*/ 34 w 322"/>
                <a:gd name="T75" fmla="*/ 16 h 182"/>
                <a:gd name="T76" fmla="*/ 36 w 322"/>
                <a:gd name="T77" fmla="*/ 16 h 182"/>
                <a:gd name="T78" fmla="*/ 37 w 322"/>
                <a:gd name="T79" fmla="*/ 17 h 182"/>
                <a:gd name="T80" fmla="*/ 38 w 322"/>
                <a:gd name="T81" fmla="*/ 18 h 182"/>
                <a:gd name="T82" fmla="*/ 39 w 322"/>
                <a:gd name="T83" fmla="*/ 18 h 182"/>
                <a:gd name="T84" fmla="*/ 40 w 322"/>
                <a:gd name="T85" fmla="*/ 19 h 182"/>
                <a:gd name="T86" fmla="*/ 40 w 322"/>
                <a:gd name="T87" fmla="*/ 19 h 182"/>
                <a:gd name="T88" fmla="*/ 40 w 322"/>
                <a:gd name="T89" fmla="*/ 19 h 182"/>
                <a:gd name="T90" fmla="*/ 39 w 322"/>
                <a:gd name="T91" fmla="*/ 24 h 182"/>
                <a:gd name="T92" fmla="*/ 1 w 322"/>
                <a:gd name="T93" fmla="*/ 6 h 182"/>
                <a:gd name="T94" fmla="*/ 0 w 322"/>
                <a:gd name="T95" fmla="*/ 0 h 182"/>
                <a:gd name="T96" fmla="*/ 0 w 322"/>
                <a:gd name="T97" fmla="*/ 0 h 1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2"/>
                <a:gd name="T148" fmla="*/ 0 h 182"/>
                <a:gd name="T149" fmla="*/ 322 w 322"/>
                <a:gd name="T150" fmla="*/ 182 h 1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2" h="182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9" y="7"/>
                  </a:lnTo>
                  <a:lnTo>
                    <a:pt x="27" y="11"/>
                  </a:lnTo>
                  <a:lnTo>
                    <a:pt x="36" y="15"/>
                  </a:lnTo>
                  <a:lnTo>
                    <a:pt x="46" y="21"/>
                  </a:lnTo>
                  <a:lnTo>
                    <a:pt x="55" y="23"/>
                  </a:lnTo>
                  <a:lnTo>
                    <a:pt x="69" y="28"/>
                  </a:lnTo>
                  <a:lnTo>
                    <a:pt x="74" y="30"/>
                  </a:lnTo>
                  <a:lnTo>
                    <a:pt x="82" y="34"/>
                  </a:lnTo>
                  <a:lnTo>
                    <a:pt x="88" y="38"/>
                  </a:lnTo>
                  <a:lnTo>
                    <a:pt x="95" y="42"/>
                  </a:lnTo>
                  <a:lnTo>
                    <a:pt x="101" y="44"/>
                  </a:lnTo>
                  <a:lnTo>
                    <a:pt x="107" y="47"/>
                  </a:lnTo>
                  <a:lnTo>
                    <a:pt x="114" y="51"/>
                  </a:lnTo>
                  <a:lnTo>
                    <a:pt x="122" y="53"/>
                  </a:lnTo>
                  <a:lnTo>
                    <a:pt x="130" y="57"/>
                  </a:lnTo>
                  <a:lnTo>
                    <a:pt x="137" y="61"/>
                  </a:lnTo>
                  <a:lnTo>
                    <a:pt x="145" y="64"/>
                  </a:lnTo>
                  <a:lnTo>
                    <a:pt x="152" y="66"/>
                  </a:lnTo>
                  <a:lnTo>
                    <a:pt x="158" y="70"/>
                  </a:lnTo>
                  <a:lnTo>
                    <a:pt x="166" y="72"/>
                  </a:lnTo>
                  <a:lnTo>
                    <a:pt x="173" y="76"/>
                  </a:lnTo>
                  <a:lnTo>
                    <a:pt x="181" y="80"/>
                  </a:lnTo>
                  <a:lnTo>
                    <a:pt x="187" y="82"/>
                  </a:lnTo>
                  <a:lnTo>
                    <a:pt x="194" y="85"/>
                  </a:lnTo>
                  <a:lnTo>
                    <a:pt x="202" y="89"/>
                  </a:lnTo>
                  <a:lnTo>
                    <a:pt x="209" y="93"/>
                  </a:lnTo>
                  <a:lnTo>
                    <a:pt x="215" y="95"/>
                  </a:lnTo>
                  <a:lnTo>
                    <a:pt x="223" y="97"/>
                  </a:lnTo>
                  <a:lnTo>
                    <a:pt x="228" y="101"/>
                  </a:lnTo>
                  <a:lnTo>
                    <a:pt x="236" y="104"/>
                  </a:lnTo>
                  <a:lnTo>
                    <a:pt x="242" y="108"/>
                  </a:lnTo>
                  <a:lnTo>
                    <a:pt x="249" y="110"/>
                  </a:lnTo>
                  <a:lnTo>
                    <a:pt x="255" y="114"/>
                  </a:lnTo>
                  <a:lnTo>
                    <a:pt x="263" y="118"/>
                  </a:lnTo>
                  <a:lnTo>
                    <a:pt x="272" y="121"/>
                  </a:lnTo>
                  <a:lnTo>
                    <a:pt x="282" y="127"/>
                  </a:lnTo>
                  <a:lnTo>
                    <a:pt x="291" y="131"/>
                  </a:lnTo>
                  <a:lnTo>
                    <a:pt x="301" y="137"/>
                  </a:lnTo>
                  <a:lnTo>
                    <a:pt x="306" y="140"/>
                  </a:lnTo>
                  <a:lnTo>
                    <a:pt x="314" y="144"/>
                  </a:lnTo>
                  <a:lnTo>
                    <a:pt x="318" y="146"/>
                  </a:lnTo>
                  <a:lnTo>
                    <a:pt x="322" y="150"/>
                  </a:lnTo>
                  <a:lnTo>
                    <a:pt x="308" y="182"/>
                  </a:lnTo>
                  <a:lnTo>
                    <a:pt x="1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Freeform 17"/>
            <p:cNvSpPr>
              <a:spLocks/>
            </p:cNvSpPr>
            <p:nvPr/>
          </p:nvSpPr>
          <p:spPr bwMode="auto">
            <a:xfrm>
              <a:off x="2764" y="3738"/>
              <a:ext cx="102" cy="20"/>
            </a:xfrm>
            <a:custGeom>
              <a:avLst/>
              <a:gdLst>
                <a:gd name="T0" fmla="*/ 0 w 203"/>
                <a:gd name="T1" fmla="*/ 0 h 40"/>
                <a:gd name="T2" fmla="*/ 26 w 203"/>
                <a:gd name="T3" fmla="*/ 1 h 40"/>
                <a:gd name="T4" fmla="*/ 24 w 203"/>
                <a:gd name="T5" fmla="*/ 5 h 40"/>
                <a:gd name="T6" fmla="*/ 2 w 203"/>
                <a:gd name="T7" fmla="*/ 5 h 40"/>
                <a:gd name="T8" fmla="*/ 0 w 203"/>
                <a:gd name="T9" fmla="*/ 0 h 40"/>
                <a:gd name="T10" fmla="*/ 0 w 203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3"/>
                <a:gd name="T19" fmla="*/ 0 h 40"/>
                <a:gd name="T20" fmla="*/ 203 w 203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3" h="40">
                  <a:moveTo>
                    <a:pt x="0" y="0"/>
                  </a:moveTo>
                  <a:lnTo>
                    <a:pt x="203" y="7"/>
                  </a:lnTo>
                  <a:lnTo>
                    <a:pt x="188" y="40"/>
                  </a:lnTo>
                  <a:lnTo>
                    <a:pt x="11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4" name="Freeform 18"/>
            <p:cNvSpPr>
              <a:spLocks/>
            </p:cNvSpPr>
            <p:nvPr/>
          </p:nvSpPr>
          <p:spPr bwMode="auto">
            <a:xfrm>
              <a:off x="2765" y="3773"/>
              <a:ext cx="101" cy="41"/>
            </a:xfrm>
            <a:custGeom>
              <a:avLst/>
              <a:gdLst>
                <a:gd name="T0" fmla="*/ 2 w 201"/>
                <a:gd name="T1" fmla="*/ 5 h 82"/>
                <a:gd name="T2" fmla="*/ 24 w 201"/>
                <a:gd name="T3" fmla="*/ 0 h 82"/>
                <a:gd name="T4" fmla="*/ 26 w 201"/>
                <a:gd name="T5" fmla="*/ 3 h 82"/>
                <a:gd name="T6" fmla="*/ 0 w 201"/>
                <a:gd name="T7" fmla="*/ 10 h 82"/>
                <a:gd name="T8" fmla="*/ 2 w 201"/>
                <a:gd name="T9" fmla="*/ 5 h 82"/>
                <a:gd name="T10" fmla="*/ 2 w 201"/>
                <a:gd name="T11" fmla="*/ 5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1"/>
                <a:gd name="T19" fmla="*/ 0 h 82"/>
                <a:gd name="T20" fmla="*/ 201 w 201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1" h="82">
                  <a:moveTo>
                    <a:pt x="11" y="44"/>
                  </a:moveTo>
                  <a:lnTo>
                    <a:pt x="192" y="0"/>
                  </a:lnTo>
                  <a:lnTo>
                    <a:pt x="201" y="30"/>
                  </a:lnTo>
                  <a:lnTo>
                    <a:pt x="0" y="82"/>
                  </a:lnTo>
                  <a:lnTo>
                    <a:pt x="11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Freeform 19"/>
            <p:cNvSpPr>
              <a:spLocks/>
            </p:cNvSpPr>
            <p:nvPr/>
          </p:nvSpPr>
          <p:spPr bwMode="auto">
            <a:xfrm>
              <a:off x="2718" y="3802"/>
              <a:ext cx="166" cy="99"/>
            </a:xfrm>
            <a:custGeom>
              <a:avLst/>
              <a:gdLst>
                <a:gd name="T0" fmla="*/ 4 w 330"/>
                <a:gd name="T1" fmla="*/ 18 h 198"/>
                <a:gd name="T2" fmla="*/ 39 w 330"/>
                <a:gd name="T3" fmla="*/ 0 h 198"/>
                <a:gd name="T4" fmla="*/ 42 w 330"/>
                <a:gd name="T5" fmla="*/ 3 h 198"/>
                <a:gd name="T6" fmla="*/ 0 w 330"/>
                <a:gd name="T7" fmla="*/ 25 h 198"/>
                <a:gd name="T8" fmla="*/ 4 w 330"/>
                <a:gd name="T9" fmla="*/ 18 h 198"/>
                <a:gd name="T10" fmla="*/ 4 w 330"/>
                <a:gd name="T11" fmla="*/ 18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198"/>
                <a:gd name="T20" fmla="*/ 330 w 330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198">
                  <a:moveTo>
                    <a:pt x="28" y="141"/>
                  </a:moveTo>
                  <a:lnTo>
                    <a:pt x="306" y="0"/>
                  </a:lnTo>
                  <a:lnTo>
                    <a:pt x="330" y="27"/>
                  </a:lnTo>
                  <a:lnTo>
                    <a:pt x="0" y="198"/>
                  </a:lnTo>
                  <a:lnTo>
                    <a:pt x="28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6" name="Freeform 20"/>
            <p:cNvSpPr>
              <a:spLocks/>
            </p:cNvSpPr>
            <p:nvPr/>
          </p:nvSpPr>
          <p:spPr bwMode="auto">
            <a:xfrm>
              <a:off x="2643" y="3841"/>
              <a:ext cx="231" cy="199"/>
            </a:xfrm>
            <a:custGeom>
              <a:avLst/>
              <a:gdLst>
                <a:gd name="T0" fmla="*/ 4 w 461"/>
                <a:gd name="T1" fmla="*/ 43 h 397"/>
                <a:gd name="T2" fmla="*/ 4 w 461"/>
                <a:gd name="T3" fmla="*/ 42 h 397"/>
                <a:gd name="T4" fmla="*/ 5 w 461"/>
                <a:gd name="T5" fmla="*/ 41 h 397"/>
                <a:gd name="T6" fmla="*/ 6 w 461"/>
                <a:gd name="T7" fmla="*/ 40 h 397"/>
                <a:gd name="T8" fmla="*/ 7 w 461"/>
                <a:gd name="T9" fmla="*/ 39 h 397"/>
                <a:gd name="T10" fmla="*/ 8 w 461"/>
                <a:gd name="T11" fmla="*/ 38 h 397"/>
                <a:gd name="T12" fmla="*/ 9 w 461"/>
                <a:gd name="T13" fmla="*/ 38 h 397"/>
                <a:gd name="T14" fmla="*/ 9 w 461"/>
                <a:gd name="T15" fmla="*/ 37 h 397"/>
                <a:gd name="T16" fmla="*/ 10 w 461"/>
                <a:gd name="T17" fmla="*/ 36 h 397"/>
                <a:gd name="T18" fmla="*/ 11 w 461"/>
                <a:gd name="T19" fmla="*/ 36 h 397"/>
                <a:gd name="T20" fmla="*/ 12 w 461"/>
                <a:gd name="T21" fmla="*/ 35 h 397"/>
                <a:gd name="T22" fmla="*/ 13 w 461"/>
                <a:gd name="T23" fmla="*/ 34 h 397"/>
                <a:gd name="T24" fmla="*/ 14 w 461"/>
                <a:gd name="T25" fmla="*/ 33 h 397"/>
                <a:gd name="T26" fmla="*/ 15 w 461"/>
                <a:gd name="T27" fmla="*/ 32 h 397"/>
                <a:gd name="T28" fmla="*/ 16 w 461"/>
                <a:gd name="T29" fmla="*/ 32 h 397"/>
                <a:gd name="T30" fmla="*/ 17 w 461"/>
                <a:gd name="T31" fmla="*/ 31 h 397"/>
                <a:gd name="T32" fmla="*/ 18 w 461"/>
                <a:gd name="T33" fmla="*/ 30 h 397"/>
                <a:gd name="T34" fmla="*/ 19 w 461"/>
                <a:gd name="T35" fmla="*/ 29 h 397"/>
                <a:gd name="T36" fmla="*/ 20 w 461"/>
                <a:gd name="T37" fmla="*/ 28 h 397"/>
                <a:gd name="T38" fmla="*/ 21 w 461"/>
                <a:gd name="T39" fmla="*/ 27 h 397"/>
                <a:gd name="T40" fmla="*/ 22 w 461"/>
                <a:gd name="T41" fmla="*/ 26 h 397"/>
                <a:gd name="T42" fmla="*/ 24 w 461"/>
                <a:gd name="T43" fmla="*/ 25 h 397"/>
                <a:gd name="T44" fmla="*/ 25 w 461"/>
                <a:gd name="T45" fmla="*/ 24 h 397"/>
                <a:gd name="T46" fmla="*/ 26 w 461"/>
                <a:gd name="T47" fmla="*/ 23 h 397"/>
                <a:gd name="T48" fmla="*/ 27 w 461"/>
                <a:gd name="T49" fmla="*/ 23 h 397"/>
                <a:gd name="T50" fmla="*/ 28 w 461"/>
                <a:gd name="T51" fmla="*/ 22 h 397"/>
                <a:gd name="T52" fmla="*/ 29 w 461"/>
                <a:gd name="T53" fmla="*/ 21 h 397"/>
                <a:gd name="T54" fmla="*/ 31 w 461"/>
                <a:gd name="T55" fmla="*/ 20 h 397"/>
                <a:gd name="T56" fmla="*/ 32 w 461"/>
                <a:gd name="T57" fmla="*/ 19 h 397"/>
                <a:gd name="T58" fmla="*/ 33 w 461"/>
                <a:gd name="T59" fmla="*/ 18 h 397"/>
                <a:gd name="T60" fmla="*/ 34 w 461"/>
                <a:gd name="T61" fmla="*/ 17 h 397"/>
                <a:gd name="T62" fmla="*/ 35 w 461"/>
                <a:gd name="T63" fmla="*/ 16 h 397"/>
                <a:gd name="T64" fmla="*/ 36 w 461"/>
                <a:gd name="T65" fmla="*/ 15 h 397"/>
                <a:gd name="T66" fmla="*/ 37 w 461"/>
                <a:gd name="T67" fmla="*/ 14 h 397"/>
                <a:gd name="T68" fmla="*/ 39 w 461"/>
                <a:gd name="T69" fmla="*/ 14 h 397"/>
                <a:gd name="T70" fmla="*/ 40 w 461"/>
                <a:gd name="T71" fmla="*/ 13 h 397"/>
                <a:gd name="T72" fmla="*/ 41 w 461"/>
                <a:gd name="T73" fmla="*/ 12 h 397"/>
                <a:gd name="T74" fmla="*/ 42 w 461"/>
                <a:gd name="T75" fmla="*/ 11 h 397"/>
                <a:gd name="T76" fmla="*/ 43 w 461"/>
                <a:gd name="T77" fmla="*/ 10 h 397"/>
                <a:gd name="T78" fmla="*/ 44 w 461"/>
                <a:gd name="T79" fmla="*/ 9 h 397"/>
                <a:gd name="T80" fmla="*/ 45 w 461"/>
                <a:gd name="T81" fmla="*/ 9 h 397"/>
                <a:gd name="T82" fmla="*/ 46 w 461"/>
                <a:gd name="T83" fmla="*/ 8 h 397"/>
                <a:gd name="T84" fmla="*/ 47 w 461"/>
                <a:gd name="T85" fmla="*/ 7 h 397"/>
                <a:gd name="T86" fmla="*/ 48 w 461"/>
                <a:gd name="T87" fmla="*/ 7 h 397"/>
                <a:gd name="T88" fmla="*/ 49 w 461"/>
                <a:gd name="T89" fmla="*/ 6 h 397"/>
                <a:gd name="T90" fmla="*/ 49 w 461"/>
                <a:gd name="T91" fmla="*/ 5 h 397"/>
                <a:gd name="T92" fmla="*/ 50 w 461"/>
                <a:gd name="T93" fmla="*/ 5 h 397"/>
                <a:gd name="T94" fmla="*/ 51 w 461"/>
                <a:gd name="T95" fmla="*/ 4 h 397"/>
                <a:gd name="T96" fmla="*/ 52 w 461"/>
                <a:gd name="T97" fmla="*/ 4 h 397"/>
                <a:gd name="T98" fmla="*/ 53 w 461"/>
                <a:gd name="T99" fmla="*/ 3 h 397"/>
                <a:gd name="T100" fmla="*/ 54 w 461"/>
                <a:gd name="T101" fmla="*/ 2 h 397"/>
                <a:gd name="T102" fmla="*/ 55 w 461"/>
                <a:gd name="T103" fmla="*/ 1 h 397"/>
                <a:gd name="T104" fmla="*/ 56 w 461"/>
                <a:gd name="T105" fmla="*/ 1 h 397"/>
                <a:gd name="T106" fmla="*/ 56 w 461"/>
                <a:gd name="T107" fmla="*/ 0 h 397"/>
                <a:gd name="T108" fmla="*/ 56 w 461"/>
                <a:gd name="T109" fmla="*/ 0 h 397"/>
                <a:gd name="T110" fmla="*/ 58 w 461"/>
                <a:gd name="T111" fmla="*/ 4 h 397"/>
                <a:gd name="T112" fmla="*/ 0 w 461"/>
                <a:gd name="T113" fmla="*/ 50 h 397"/>
                <a:gd name="T114" fmla="*/ 4 w 461"/>
                <a:gd name="T115" fmla="*/ 43 h 397"/>
                <a:gd name="T116" fmla="*/ 4 w 461"/>
                <a:gd name="T117" fmla="*/ 43 h 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1"/>
                <a:gd name="T178" fmla="*/ 0 h 397"/>
                <a:gd name="T179" fmla="*/ 461 w 461"/>
                <a:gd name="T180" fmla="*/ 397 h 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1" h="397">
                  <a:moveTo>
                    <a:pt x="26" y="338"/>
                  </a:moveTo>
                  <a:lnTo>
                    <a:pt x="30" y="333"/>
                  </a:lnTo>
                  <a:lnTo>
                    <a:pt x="36" y="325"/>
                  </a:lnTo>
                  <a:lnTo>
                    <a:pt x="43" y="317"/>
                  </a:lnTo>
                  <a:lnTo>
                    <a:pt x="55" y="310"/>
                  </a:lnTo>
                  <a:lnTo>
                    <a:pt x="60" y="304"/>
                  </a:lnTo>
                  <a:lnTo>
                    <a:pt x="66" y="298"/>
                  </a:lnTo>
                  <a:lnTo>
                    <a:pt x="72" y="293"/>
                  </a:lnTo>
                  <a:lnTo>
                    <a:pt x="79" y="287"/>
                  </a:lnTo>
                  <a:lnTo>
                    <a:pt x="85" y="281"/>
                  </a:lnTo>
                  <a:lnTo>
                    <a:pt x="93" y="276"/>
                  </a:lnTo>
                  <a:lnTo>
                    <a:pt x="100" y="268"/>
                  </a:lnTo>
                  <a:lnTo>
                    <a:pt x="108" y="262"/>
                  </a:lnTo>
                  <a:lnTo>
                    <a:pt x="116" y="255"/>
                  </a:lnTo>
                  <a:lnTo>
                    <a:pt x="123" y="249"/>
                  </a:lnTo>
                  <a:lnTo>
                    <a:pt x="131" y="241"/>
                  </a:lnTo>
                  <a:lnTo>
                    <a:pt x="140" y="236"/>
                  </a:lnTo>
                  <a:lnTo>
                    <a:pt x="150" y="228"/>
                  </a:lnTo>
                  <a:lnTo>
                    <a:pt x="157" y="222"/>
                  </a:lnTo>
                  <a:lnTo>
                    <a:pt x="167" y="215"/>
                  </a:lnTo>
                  <a:lnTo>
                    <a:pt x="176" y="207"/>
                  </a:lnTo>
                  <a:lnTo>
                    <a:pt x="186" y="200"/>
                  </a:lnTo>
                  <a:lnTo>
                    <a:pt x="193" y="192"/>
                  </a:lnTo>
                  <a:lnTo>
                    <a:pt x="203" y="184"/>
                  </a:lnTo>
                  <a:lnTo>
                    <a:pt x="214" y="179"/>
                  </a:lnTo>
                  <a:lnTo>
                    <a:pt x="222" y="171"/>
                  </a:lnTo>
                  <a:lnTo>
                    <a:pt x="231" y="163"/>
                  </a:lnTo>
                  <a:lnTo>
                    <a:pt x="241" y="156"/>
                  </a:lnTo>
                  <a:lnTo>
                    <a:pt x="252" y="150"/>
                  </a:lnTo>
                  <a:lnTo>
                    <a:pt x="260" y="143"/>
                  </a:lnTo>
                  <a:lnTo>
                    <a:pt x="269" y="135"/>
                  </a:lnTo>
                  <a:lnTo>
                    <a:pt x="277" y="125"/>
                  </a:lnTo>
                  <a:lnTo>
                    <a:pt x="288" y="120"/>
                  </a:lnTo>
                  <a:lnTo>
                    <a:pt x="296" y="112"/>
                  </a:lnTo>
                  <a:lnTo>
                    <a:pt x="306" y="106"/>
                  </a:lnTo>
                  <a:lnTo>
                    <a:pt x="313" y="99"/>
                  </a:lnTo>
                  <a:lnTo>
                    <a:pt x="325" y="93"/>
                  </a:lnTo>
                  <a:lnTo>
                    <a:pt x="332" y="85"/>
                  </a:lnTo>
                  <a:lnTo>
                    <a:pt x="340" y="80"/>
                  </a:lnTo>
                  <a:lnTo>
                    <a:pt x="347" y="72"/>
                  </a:lnTo>
                  <a:lnTo>
                    <a:pt x="357" y="66"/>
                  </a:lnTo>
                  <a:lnTo>
                    <a:pt x="363" y="59"/>
                  </a:lnTo>
                  <a:lnTo>
                    <a:pt x="370" y="55"/>
                  </a:lnTo>
                  <a:lnTo>
                    <a:pt x="378" y="49"/>
                  </a:lnTo>
                  <a:lnTo>
                    <a:pt x="385" y="44"/>
                  </a:lnTo>
                  <a:lnTo>
                    <a:pt x="391" y="38"/>
                  </a:lnTo>
                  <a:lnTo>
                    <a:pt x="399" y="34"/>
                  </a:lnTo>
                  <a:lnTo>
                    <a:pt x="404" y="28"/>
                  </a:lnTo>
                  <a:lnTo>
                    <a:pt x="410" y="25"/>
                  </a:lnTo>
                  <a:lnTo>
                    <a:pt x="420" y="17"/>
                  </a:lnTo>
                  <a:lnTo>
                    <a:pt x="429" y="11"/>
                  </a:lnTo>
                  <a:lnTo>
                    <a:pt x="435" y="6"/>
                  </a:lnTo>
                  <a:lnTo>
                    <a:pt x="441" y="2"/>
                  </a:lnTo>
                  <a:lnTo>
                    <a:pt x="444" y="0"/>
                  </a:lnTo>
                  <a:lnTo>
                    <a:pt x="446" y="0"/>
                  </a:lnTo>
                  <a:lnTo>
                    <a:pt x="461" y="28"/>
                  </a:lnTo>
                  <a:lnTo>
                    <a:pt x="0" y="397"/>
                  </a:lnTo>
                  <a:lnTo>
                    <a:pt x="26" y="3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Freeform 21"/>
            <p:cNvSpPr>
              <a:spLocks/>
            </p:cNvSpPr>
            <p:nvPr/>
          </p:nvSpPr>
          <p:spPr bwMode="auto">
            <a:xfrm>
              <a:off x="3359" y="3538"/>
              <a:ext cx="111" cy="431"/>
            </a:xfrm>
            <a:custGeom>
              <a:avLst/>
              <a:gdLst>
                <a:gd name="T0" fmla="*/ 13 w 222"/>
                <a:gd name="T1" fmla="*/ 0 h 862"/>
                <a:gd name="T2" fmla="*/ 13 w 222"/>
                <a:gd name="T3" fmla="*/ 2 h 862"/>
                <a:gd name="T4" fmla="*/ 12 w 222"/>
                <a:gd name="T5" fmla="*/ 3 h 862"/>
                <a:gd name="T6" fmla="*/ 11 w 222"/>
                <a:gd name="T7" fmla="*/ 5 h 862"/>
                <a:gd name="T8" fmla="*/ 10 w 222"/>
                <a:gd name="T9" fmla="*/ 6 h 862"/>
                <a:gd name="T10" fmla="*/ 9 w 222"/>
                <a:gd name="T11" fmla="*/ 7 h 862"/>
                <a:gd name="T12" fmla="*/ 7 w 222"/>
                <a:gd name="T13" fmla="*/ 10 h 862"/>
                <a:gd name="T14" fmla="*/ 7 w 222"/>
                <a:gd name="T15" fmla="*/ 12 h 862"/>
                <a:gd name="T16" fmla="*/ 6 w 222"/>
                <a:gd name="T17" fmla="*/ 14 h 862"/>
                <a:gd name="T18" fmla="*/ 5 w 222"/>
                <a:gd name="T19" fmla="*/ 18 h 862"/>
                <a:gd name="T20" fmla="*/ 3 w 222"/>
                <a:gd name="T21" fmla="*/ 21 h 862"/>
                <a:gd name="T22" fmla="*/ 3 w 222"/>
                <a:gd name="T23" fmla="*/ 24 h 862"/>
                <a:gd name="T24" fmla="*/ 3 w 222"/>
                <a:gd name="T25" fmla="*/ 27 h 862"/>
                <a:gd name="T26" fmla="*/ 2 w 222"/>
                <a:gd name="T27" fmla="*/ 30 h 862"/>
                <a:gd name="T28" fmla="*/ 1 w 222"/>
                <a:gd name="T29" fmla="*/ 35 h 862"/>
                <a:gd name="T30" fmla="*/ 1 w 222"/>
                <a:gd name="T31" fmla="*/ 39 h 862"/>
                <a:gd name="T32" fmla="*/ 1 w 222"/>
                <a:gd name="T33" fmla="*/ 43 h 862"/>
                <a:gd name="T34" fmla="*/ 0 w 222"/>
                <a:gd name="T35" fmla="*/ 47 h 862"/>
                <a:gd name="T36" fmla="*/ 1 w 222"/>
                <a:gd name="T37" fmla="*/ 51 h 862"/>
                <a:gd name="T38" fmla="*/ 1 w 222"/>
                <a:gd name="T39" fmla="*/ 55 h 862"/>
                <a:gd name="T40" fmla="*/ 2 w 222"/>
                <a:gd name="T41" fmla="*/ 59 h 862"/>
                <a:gd name="T42" fmla="*/ 3 w 222"/>
                <a:gd name="T43" fmla="*/ 65 h 862"/>
                <a:gd name="T44" fmla="*/ 3 w 222"/>
                <a:gd name="T45" fmla="*/ 69 h 862"/>
                <a:gd name="T46" fmla="*/ 5 w 222"/>
                <a:gd name="T47" fmla="*/ 74 h 862"/>
                <a:gd name="T48" fmla="*/ 7 w 222"/>
                <a:gd name="T49" fmla="*/ 79 h 862"/>
                <a:gd name="T50" fmla="*/ 9 w 222"/>
                <a:gd name="T51" fmla="*/ 84 h 862"/>
                <a:gd name="T52" fmla="*/ 12 w 222"/>
                <a:gd name="T53" fmla="*/ 90 h 862"/>
                <a:gd name="T54" fmla="*/ 14 w 222"/>
                <a:gd name="T55" fmla="*/ 95 h 862"/>
                <a:gd name="T56" fmla="*/ 18 w 222"/>
                <a:gd name="T57" fmla="*/ 100 h 862"/>
                <a:gd name="T58" fmla="*/ 22 w 222"/>
                <a:gd name="T59" fmla="*/ 105 h 862"/>
                <a:gd name="T60" fmla="*/ 28 w 222"/>
                <a:gd name="T61" fmla="*/ 105 h 862"/>
                <a:gd name="T62" fmla="*/ 28 w 222"/>
                <a:gd name="T63" fmla="*/ 105 h 862"/>
                <a:gd name="T64" fmla="*/ 26 w 222"/>
                <a:gd name="T65" fmla="*/ 103 h 862"/>
                <a:gd name="T66" fmla="*/ 24 w 222"/>
                <a:gd name="T67" fmla="*/ 101 h 862"/>
                <a:gd name="T68" fmla="*/ 23 w 222"/>
                <a:gd name="T69" fmla="*/ 99 h 862"/>
                <a:gd name="T70" fmla="*/ 22 w 222"/>
                <a:gd name="T71" fmla="*/ 97 h 862"/>
                <a:gd name="T72" fmla="*/ 21 w 222"/>
                <a:gd name="T73" fmla="*/ 95 h 862"/>
                <a:gd name="T74" fmla="*/ 19 w 222"/>
                <a:gd name="T75" fmla="*/ 93 h 862"/>
                <a:gd name="T76" fmla="*/ 18 w 222"/>
                <a:gd name="T77" fmla="*/ 90 h 862"/>
                <a:gd name="T78" fmla="*/ 15 w 222"/>
                <a:gd name="T79" fmla="*/ 87 h 862"/>
                <a:gd name="T80" fmla="*/ 14 w 222"/>
                <a:gd name="T81" fmla="*/ 85 h 862"/>
                <a:gd name="T82" fmla="*/ 13 w 222"/>
                <a:gd name="T83" fmla="*/ 82 h 862"/>
                <a:gd name="T84" fmla="*/ 12 w 222"/>
                <a:gd name="T85" fmla="*/ 78 h 862"/>
                <a:gd name="T86" fmla="*/ 11 w 222"/>
                <a:gd name="T87" fmla="*/ 75 h 862"/>
                <a:gd name="T88" fmla="*/ 10 w 222"/>
                <a:gd name="T89" fmla="*/ 72 h 862"/>
                <a:gd name="T90" fmla="*/ 9 w 222"/>
                <a:gd name="T91" fmla="*/ 68 h 862"/>
                <a:gd name="T92" fmla="*/ 7 w 222"/>
                <a:gd name="T93" fmla="*/ 63 h 862"/>
                <a:gd name="T94" fmla="*/ 7 w 222"/>
                <a:gd name="T95" fmla="*/ 59 h 862"/>
                <a:gd name="T96" fmla="*/ 6 w 222"/>
                <a:gd name="T97" fmla="*/ 55 h 862"/>
                <a:gd name="T98" fmla="*/ 6 w 222"/>
                <a:gd name="T99" fmla="*/ 51 h 862"/>
                <a:gd name="T100" fmla="*/ 6 w 222"/>
                <a:gd name="T101" fmla="*/ 47 h 862"/>
                <a:gd name="T102" fmla="*/ 6 w 222"/>
                <a:gd name="T103" fmla="*/ 43 h 862"/>
                <a:gd name="T104" fmla="*/ 6 w 222"/>
                <a:gd name="T105" fmla="*/ 38 h 862"/>
                <a:gd name="T106" fmla="*/ 7 w 222"/>
                <a:gd name="T107" fmla="*/ 33 h 862"/>
                <a:gd name="T108" fmla="*/ 7 w 222"/>
                <a:gd name="T109" fmla="*/ 27 h 862"/>
                <a:gd name="T110" fmla="*/ 9 w 222"/>
                <a:gd name="T111" fmla="*/ 23 h 862"/>
                <a:gd name="T112" fmla="*/ 10 w 222"/>
                <a:gd name="T113" fmla="*/ 18 h 862"/>
                <a:gd name="T114" fmla="*/ 13 w 222"/>
                <a:gd name="T115" fmla="*/ 13 h 862"/>
                <a:gd name="T116" fmla="*/ 14 w 222"/>
                <a:gd name="T117" fmla="*/ 7 h 862"/>
                <a:gd name="T118" fmla="*/ 18 w 222"/>
                <a:gd name="T119" fmla="*/ 2 h 862"/>
                <a:gd name="T120" fmla="*/ 14 w 222"/>
                <a:gd name="T121" fmla="*/ 0 h 8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862"/>
                <a:gd name="T185" fmla="*/ 222 w 222"/>
                <a:gd name="T186" fmla="*/ 862 h 8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862">
                  <a:moveTo>
                    <a:pt x="106" y="0"/>
                  </a:moveTo>
                  <a:lnTo>
                    <a:pt x="104" y="0"/>
                  </a:lnTo>
                  <a:lnTo>
                    <a:pt x="100" y="4"/>
                  </a:lnTo>
                  <a:lnTo>
                    <a:pt x="97" y="10"/>
                  </a:lnTo>
                  <a:lnTo>
                    <a:pt x="93" y="19"/>
                  </a:lnTo>
                  <a:lnTo>
                    <a:pt x="91" y="21"/>
                  </a:lnTo>
                  <a:lnTo>
                    <a:pt x="87" y="27"/>
                  </a:lnTo>
                  <a:lnTo>
                    <a:pt x="83" y="33"/>
                  </a:lnTo>
                  <a:lnTo>
                    <a:pt x="81" y="40"/>
                  </a:lnTo>
                  <a:lnTo>
                    <a:pt x="76" y="46"/>
                  </a:lnTo>
                  <a:lnTo>
                    <a:pt x="72" y="52"/>
                  </a:lnTo>
                  <a:lnTo>
                    <a:pt x="70" y="59"/>
                  </a:lnTo>
                  <a:lnTo>
                    <a:pt x="66" y="71"/>
                  </a:lnTo>
                  <a:lnTo>
                    <a:pt x="62" y="78"/>
                  </a:lnTo>
                  <a:lnTo>
                    <a:pt x="57" y="86"/>
                  </a:lnTo>
                  <a:lnTo>
                    <a:pt x="53" y="96"/>
                  </a:lnTo>
                  <a:lnTo>
                    <a:pt x="49" y="107"/>
                  </a:lnTo>
                  <a:lnTo>
                    <a:pt x="45" y="116"/>
                  </a:lnTo>
                  <a:lnTo>
                    <a:pt x="41" y="128"/>
                  </a:lnTo>
                  <a:lnTo>
                    <a:pt x="38" y="137"/>
                  </a:lnTo>
                  <a:lnTo>
                    <a:pt x="34" y="151"/>
                  </a:lnTo>
                  <a:lnTo>
                    <a:pt x="30" y="162"/>
                  </a:lnTo>
                  <a:lnTo>
                    <a:pt x="26" y="175"/>
                  </a:lnTo>
                  <a:lnTo>
                    <a:pt x="24" y="189"/>
                  </a:lnTo>
                  <a:lnTo>
                    <a:pt x="21" y="202"/>
                  </a:lnTo>
                  <a:lnTo>
                    <a:pt x="17" y="215"/>
                  </a:lnTo>
                  <a:lnTo>
                    <a:pt x="13" y="229"/>
                  </a:lnTo>
                  <a:lnTo>
                    <a:pt x="11" y="244"/>
                  </a:lnTo>
                  <a:lnTo>
                    <a:pt x="11" y="259"/>
                  </a:lnTo>
                  <a:lnTo>
                    <a:pt x="7" y="274"/>
                  </a:lnTo>
                  <a:lnTo>
                    <a:pt x="5" y="289"/>
                  </a:lnTo>
                  <a:lnTo>
                    <a:pt x="3" y="305"/>
                  </a:lnTo>
                  <a:lnTo>
                    <a:pt x="2" y="320"/>
                  </a:lnTo>
                  <a:lnTo>
                    <a:pt x="2" y="337"/>
                  </a:lnTo>
                  <a:lnTo>
                    <a:pt x="0" y="352"/>
                  </a:lnTo>
                  <a:lnTo>
                    <a:pt x="0" y="369"/>
                  </a:lnTo>
                  <a:lnTo>
                    <a:pt x="2" y="388"/>
                  </a:lnTo>
                  <a:lnTo>
                    <a:pt x="2" y="404"/>
                  </a:lnTo>
                  <a:lnTo>
                    <a:pt x="2" y="421"/>
                  </a:lnTo>
                  <a:lnTo>
                    <a:pt x="3" y="440"/>
                  </a:lnTo>
                  <a:lnTo>
                    <a:pt x="5" y="457"/>
                  </a:lnTo>
                  <a:lnTo>
                    <a:pt x="9" y="476"/>
                  </a:lnTo>
                  <a:lnTo>
                    <a:pt x="11" y="493"/>
                  </a:lnTo>
                  <a:lnTo>
                    <a:pt x="17" y="514"/>
                  </a:lnTo>
                  <a:lnTo>
                    <a:pt x="22" y="533"/>
                  </a:lnTo>
                  <a:lnTo>
                    <a:pt x="24" y="552"/>
                  </a:lnTo>
                  <a:lnTo>
                    <a:pt x="32" y="571"/>
                  </a:lnTo>
                  <a:lnTo>
                    <a:pt x="38" y="592"/>
                  </a:lnTo>
                  <a:lnTo>
                    <a:pt x="45" y="611"/>
                  </a:lnTo>
                  <a:lnTo>
                    <a:pt x="51" y="630"/>
                  </a:lnTo>
                  <a:lnTo>
                    <a:pt x="61" y="651"/>
                  </a:lnTo>
                  <a:lnTo>
                    <a:pt x="68" y="672"/>
                  </a:lnTo>
                  <a:lnTo>
                    <a:pt x="80" y="692"/>
                  </a:lnTo>
                  <a:lnTo>
                    <a:pt x="89" y="713"/>
                  </a:lnTo>
                  <a:lnTo>
                    <a:pt x="100" y="732"/>
                  </a:lnTo>
                  <a:lnTo>
                    <a:pt x="114" y="753"/>
                  </a:lnTo>
                  <a:lnTo>
                    <a:pt x="127" y="776"/>
                  </a:lnTo>
                  <a:lnTo>
                    <a:pt x="140" y="797"/>
                  </a:lnTo>
                  <a:lnTo>
                    <a:pt x="156" y="818"/>
                  </a:lnTo>
                  <a:lnTo>
                    <a:pt x="171" y="839"/>
                  </a:lnTo>
                  <a:lnTo>
                    <a:pt x="188" y="862"/>
                  </a:lnTo>
                  <a:lnTo>
                    <a:pt x="222" y="839"/>
                  </a:lnTo>
                  <a:lnTo>
                    <a:pt x="220" y="837"/>
                  </a:lnTo>
                  <a:lnTo>
                    <a:pt x="218" y="833"/>
                  </a:lnTo>
                  <a:lnTo>
                    <a:pt x="213" y="829"/>
                  </a:lnTo>
                  <a:lnTo>
                    <a:pt x="207" y="822"/>
                  </a:lnTo>
                  <a:lnTo>
                    <a:pt x="199" y="812"/>
                  </a:lnTo>
                  <a:lnTo>
                    <a:pt x="192" y="801"/>
                  </a:lnTo>
                  <a:lnTo>
                    <a:pt x="186" y="795"/>
                  </a:lnTo>
                  <a:lnTo>
                    <a:pt x="182" y="788"/>
                  </a:lnTo>
                  <a:lnTo>
                    <a:pt x="178" y="780"/>
                  </a:lnTo>
                  <a:lnTo>
                    <a:pt x="173" y="774"/>
                  </a:lnTo>
                  <a:lnTo>
                    <a:pt x="167" y="765"/>
                  </a:lnTo>
                  <a:lnTo>
                    <a:pt x="161" y="757"/>
                  </a:lnTo>
                  <a:lnTo>
                    <a:pt x="156" y="748"/>
                  </a:lnTo>
                  <a:lnTo>
                    <a:pt x="150" y="738"/>
                  </a:lnTo>
                  <a:lnTo>
                    <a:pt x="144" y="729"/>
                  </a:lnTo>
                  <a:lnTo>
                    <a:pt x="138" y="717"/>
                  </a:lnTo>
                  <a:lnTo>
                    <a:pt x="133" y="708"/>
                  </a:lnTo>
                  <a:lnTo>
                    <a:pt x="127" y="696"/>
                  </a:lnTo>
                  <a:lnTo>
                    <a:pt x="121" y="685"/>
                  </a:lnTo>
                  <a:lnTo>
                    <a:pt x="116" y="673"/>
                  </a:lnTo>
                  <a:lnTo>
                    <a:pt x="110" y="662"/>
                  </a:lnTo>
                  <a:lnTo>
                    <a:pt x="104" y="651"/>
                  </a:lnTo>
                  <a:lnTo>
                    <a:pt x="99" y="637"/>
                  </a:lnTo>
                  <a:lnTo>
                    <a:pt x="95" y="624"/>
                  </a:lnTo>
                  <a:lnTo>
                    <a:pt x="89" y="611"/>
                  </a:lnTo>
                  <a:lnTo>
                    <a:pt x="85" y="597"/>
                  </a:lnTo>
                  <a:lnTo>
                    <a:pt x="78" y="582"/>
                  </a:lnTo>
                  <a:lnTo>
                    <a:pt x="74" y="569"/>
                  </a:lnTo>
                  <a:lnTo>
                    <a:pt x="68" y="552"/>
                  </a:lnTo>
                  <a:lnTo>
                    <a:pt x="66" y="539"/>
                  </a:lnTo>
                  <a:lnTo>
                    <a:pt x="61" y="521"/>
                  </a:lnTo>
                  <a:lnTo>
                    <a:pt x="57" y="506"/>
                  </a:lnTo>
                  <a:lnTo>
                    <a:pt x="55" y="491"/>
                  </a:lnTo>
                  <a:lnTo>
                    <a:pt x="53" y="476"/>
                  </a:lnTo>
                  <a:lnTo>
                    <a:pt x="49" y="457"/>
                  </a:lnTo>
                  <a:lnTo>
                    <a:pt x="47" y="442"/>
                  </a:lnTo>
                  <a:lnTo>
                    <a:pt x="45" y="424"/>
                  </a:lnTo>
                  <a:lnTo>
                    <a:pt x="43" y="407"/>
                  </a:lnTo>
                  <a:lnTo>
                    <a:pt x="41" y="388"/>
                  </a:lnTo>
                  <a:lnTo>
                    <a:pt x="41" y="371"/>
                  </a:lnTo>
                  <a:lnTo>
                    <a:pt x="41" y="354"/>
                  </a:lnTo>
                  <a:lnTo>
                    <a:pt x="43" y="337"/>
                  </a:lnTo>
                  <a:lnTo>
                    <a:pt x="43" y="316"/>
                  </a:lnTo>
                  <a:lnTo>
                    <a:pt x="45" y="297"/>
                  </a:lnTo>
                  <a:lnTo>
                    <a:pt x="47" y="278"/>
                  </a:lnTo>
                  <a:lnTo>
                    <a:pt x="49" y="259"/>
                  </a:lnTo>
                  <a:lnTo>
                    <a:pt x="53" y="240"/>
                  </a:lnTo>
                  <a:lnTo>
                    <a:pt x="57" y="219"/>
                  </a:lnTo>
                  <a:lnTo>
                    <a:pt x="61" y="200"/>
                  </a:lnTo>
                  <a:lnTo>
                    <a:pt x="68" y="181"/>
                  </a:lnTo>
                  <a:lnTo>
                    <a:pt x="72" y="160"/>
                  </a:lnTo>
                  <a:lnTo>
                    <a:pt x="80" y="139"/>
                  </a:lnTo>
                  <a:lnTo>
                    <a:pt x="85" y="120"/>
                  </a:lnTo>
                  <a:lnTo>
                    <a:pt x="97" y="99"/>
                  </a:lnTo>
                  <a:lnTo>
                    <a:pt x="104" y="78"/>
                  </a:lnTo>
                  <a:lnTo>
                    <a:pt x="114" y="58"/>
                  </a:lnTo>
                  <a:lnTo>
                    <a:pt x="125" y="37"/>
                  </a:lnTo>
                  <a:lnTo>
                    <a:pt x="137" y="16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Freeform 22"/>
            <p:cNvSpPr>
              <a:spLocks/>
            </p:cNvSpPr>
            <p:nvPr/>
          </p:nvSpPr>
          <p:spPr bwMode="auto">
            <a:xfrm>
              <a:off x="3548" y="3773"/>
              <a:ext cx="57" cy="65"/>
            </a:xfrm>
            <a:custGeom>
              <a:avLst/>
              <a:gdLst>
                <a:gd name="T0" fmla="*/ 0 w 114"/>
                <a:gd name="T1" fmla="*/ 5 h 129"/>
                <a:gd name="T2" fmla="*/ 10 w 114"/>
                <a:gd name="T3" fmla="*/ 17 h 129"/>
                <a:gd name="T4" fmla="*/ 14 w 114"/>
                <a:gd name="T5" fmla="*/ 0 h 129"/>
                <a:gd name="T6" fmla="*/ 11 w 114"/>
                <a:gd name="T7" fmla="*/ 1 h 129"/>
                <a:gd name="T8" fmla="*/ 9 w 114"/>
                <a:gd name="T9" fmla="*/ 9 h 129"/>
                <a:gd name="T10" fmla="*/ 4 w 114"/>
                <a:gd name="T11" fmla="*/ 3 h 129"/>
                <a:gd name="T12" fmla="*/ 0 w 114"/>
                <a:gd name="T13" fmla="*/ 5 h 129"/>
                <a:gd name="T14" fmla="*/ 0 w 114"/>
                <a:gd name="T15" fmla="*/ 5 h 1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4"/>
                <a:gd name="T25" fmla="*/ 0 h 129"/>
                <a:gd name="T26" fmla="*/ 114 w 114"/>
                <a:gd name="T27" fmla="*/ 129 h 1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4" h="129">
                  <a:moveTo>
                    <a:pt x="0" y="34"/>
                  </a:moveTo>
                  <a:lnTo>
                    <a:pt x="80" y="129"/>
                  </a:lnTo>
                  <a:lnTo>
                    <a:pt x="114" y="0"/>
                  </a:lnTo>
                  <a:lnTo>
                    <a:pt x="87" y="2"/>
                  </a:lnTo>
                  <a:lnTo>
                    <a:pt x="66" y="67"/>
                  </a:lnTo>
                  <a:lnTo>
                    <a:pt x="30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9" name="Freeform 23"/>
            <p:cNvSpPr>
              <a:spLocks/>
            </p:cNvSpPr>
            <p:nvPr/>
          </p:nvSpPr>
          <p:spPr bwMode="auto">
            <a:xfrm>
              <a:off x="3631" y="3737"/>
              <a:ext cx="55" cy="72"/>
            </a:xfrm>
            <a:custGeom>
              <a:avLst/>
              <a:gdLst>
                <a:gd name="T0" fmla="*/ 0 w 110"/>
                <a:gd name="T1" fmla="*/ 7 h 144"/>
                <a:gd name="T2" fmla="*/ 10 w 110"/>
                <a:gd name="T3" fmla="*/ 18 h 144"/>
                <a:gd name="T4" fmla="*/ 12 w 110"/>
                <a:gd name="T5" fmla="*/ 15 h 144"/>
                <a:gd name="T6" fmla="*/ 14 w 110"/>
                <a:gd name="T7" fmla="*/ 0 h 144"/>
                <a:gd name="T8" fmla="*/ 12 w 110"/>
                <a:gd name="T9" fmla="*/ 1 h 144"/>
                <a:gd name="T10" fmla="*/ 9 w 110"/>
                <a:gd name="T11" fmla="*/ 11 h 144"/>
                <a:gd name="T12" fmla="*/ 5 w 110"/>
                <a:gd name="T13" fmla="*/ 5 h 144"/>
                <a:gd name="T14" fmla="*/ 0 w 110"/>
                <a:gd name="T15" fmla="*/ 7 h 144"/>
                <a:gd name="T16" fmla="*/ 0 w 110"/>
                <a:gd name="T17" fmla="*/ 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0"/>
                <a:gd name="T28" fmla="*/ 0 h 144"/>
                <a:gd name="T29" fmla="*/ 110 w 110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0" h="144">
                  <a:moveTo>
                    <a:pt x="0" y="57"/>
                  </a:moveTo>
                  <a:lnTo>
                    <a:pt x="74" y="144"/>
                  </a:lnTo>
                  <a:lnTo>
                    <a:pt x="90" y="123"/>
                  </a:lnTo>
                  <a:lnTo>
                    <a:pt x="110" y="0"/>
                  </a:lnTo>
                  <a:lnTo>
                    <a:pt x="90" y="13"/>
                  </a:lnTo>
                  <a:lnTo>
                    <a:pt x="71" y="91"/>
                  </a:lnTo>
                  <a:lnTo>
                    <a:pt x="34" y="4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0" name="Freeform 24"/>
            <p:cNvSpPr>
              <a:spLocks/>
            </p:cNvSpPr>
            <p:nvPr/>
          </p:nvSpPr>
          <p:spPr bwMode="auto">
            <a:xfrm>
              <a:off x="3711" y="3707"/>
              <a:ext cx="60" cy="73"/>
            </a:xfrm>
            <a:custGeom>
              <a:avLst/>
              <a:gdLst>
                <a:gd name="T0" fmla="*/ 0 w 120"/>
                <a:gd name="T1" fmla="*/ 7 h 144"/>
                <a:gd name="T2" fmla="*/ 11 w 120"/>
                <a:gd name="T3" fmla="*/ 19 h 144"/>
                <a:gd name="T4" fmla="*/ 15 w 120"/>
                <a:gd name="T5" fmla="*/ 0 h 144"/>
                <a:gd name="T6" fmla="*/ 12 w 120"/>
                <a:gd name="T7" fmla="*/ 3 h 144"/>
                <a:gd name="T8" fmla="*/ 9 w 120"/>
                <a:gd name="T9" fmla="*/ 11 h 144"/>
                <a:gd name="T10" fmla="*/ 4 w 120"/>
                <a:gd name="T11" fmla="*/ 5 h 144"/>
                <a:gd name="T12" fmla="*/ 0 w 120"/>
                <a:gd name="T13" fmla="*/ 7 h 144"/>
                <a:gd name="T14" fmla="*/ 0 w 120"/>
                <a:gd name="T15" fmla="*/ 7 h 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144"/>
                <a:gd name="T26" fmla="*/ 120 w 120"/>
                <a:gd name="T27" fmla="*/ 144 h 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144">
                  <a:moveTo>
                    <a:pt x="0" y="53"/>
                  </a:moveTo>
                  <a:lnTo>
                    <a:pt x="82" y="144"/>
                  </a:lnTo>
                  <a:lnTo>
                    <a:pt x="120" y="0"/>
                  </a:lnTo>
                  <a:lnTo>
                    <a:pt x="93" y="21"/>
                  </a:lnTo>
                  <a:lnTo>
                    <a:pt x="72" y="82"/>
                  </a:lnTo>
                  <a:lnTo>
                    <a:pt x="30" y="38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Freeform 25"/>
            <p:cNvSpPr>
              <a:spLocks/>
            </p:cNvSpPr>
            <p:nvPr/>
          </p:nvSpPr>
          <p:spPr bwMode="auto">
            <a:xfrm>
              <a:off x="3790" y="3682"/>
              <a:ext cx="57" cy="64"/>
            </a:xfrm>
            <a:custGeom>
              <a:avLst/>
              <a:gdLst>
                <a:gd name="T0" fmla="*/ 0 w 114"/>
                <a:gd name="T1" fmla="*/ 3 h 129"/>
                <a:gd name="T2" fmla="*/ 10 w 114"/>
                <a:gd name="T3" fmla="*/ 16 h 129"/>
                <a:gd name="T4" fmla="*/ 12 w 114"/>
                <a:gd name="T5" fmla="*/ 15 h 129"/>
                <a:gd name="T6" fmla="*/ 14 w 114"/>
                <a:gd name="T7" fmla="*/ 0 h 129"/>
                <a:gd name="T8" fmla="*/ 12 w 114"/>
                <a:gd name="T9" fmla="*/ 0 h 129"/>
                <a:gd name="T10" fmla="*/ 10 w 114"/>
                <a:gd name="T11" fmla="*/ 8 h 129"/>
                <a:gd name="T12" fmla="*/ 7 w 114"/>
                <a:gd name="T13" fmla="*/ 2 h 129"/>
                <a:gd name="T14" fmla="*/ 0 w 114"/>
                <a:gd name="T15" fmla="*/ 3 h 129"/>
                <a:gd name="T16" fmla="*/ 0 w 114"/>
                <a:gd name="T17" fmla="*/ 3 h 1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"/>
                <a:gd name="T28" fmla="*/ 0 h 129"/>
                <a:gd name="T29" fmla="*/ 114 w 114"/>
                <a:gd name="T30" fmla="*/ 129 h 1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" h="129">
                  <a:moveTo>
                    <a:pt x="0" y="28"/>
                  </a:moveTo>
                  <a:lnTo>
                    <a:pt x="74" y="129"/>
                  </a:lnTo>
                  <a:lnTo>
                    <a:pt x="93" y="121"/>
                  </a:lnTo>
                  <a:lnTo>
                    <a:pt x="114" y="5"/>
                  </a:lnTo>
                  <a:lnTo>
                    <a:pt x="96" y="0"/>
                  </a:lnTo>
                  <a:lnTo>
                    <a:pt x="76" y="70"/>
                  </a:lnTo>
                  <a:lnTo>
                    <a:pt x="49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2" name="Freeform 26"/>
            <p:cNvSpPr>
              <a:spLocks/>
            </p:cNvSpPr>
            <p:nvPr/>
          </p:nvSpPr>
          <p:spPr bwMode="auto">
            <a:xfrm>
              <a:off x="3858" y="3668"/>
              <a:ext cx="46" cy="57"/>
            </a:xfrm>
            <a:custGeom>
              <a:avLst/>
              <a:gdLst>
                <a:gd name="T0" fmla="*/ 0 w 94"/>
                <a:gd name="T1" fmla="*/ 4 h 114"/>
                <a:gd name="T2" fmla="*/ 6 w 94"/>
                <a:gd name="T3" fmla="*/ 14 h 114"/>
                <a:gd name="T4" fmla="*/ 9 w 94"/>
                <a:gd name="T5" fmla="*/ 13 h 114"/>
                <a:gd name="T6" fmla="*/ 11 w 94"/>
                <a:gd name="T7" fmla="*/ 0 h 114"/>
                <a:gd name="T8" fmla="*/ 7 w 94"/>
                <a:gd name="T9" fmla="*/ 2 h 114"/>
                <a:gd name="T10" fmla="*/ 6 w 94"/>
                <a:gd name="T11" fmla="*/ 7 h 114"/>
                <a:gd name="T12" fmla="*/ 4 w 94"/>
                <a:gd name="T13" fmla="*/ 2 h 114"/>
                <a:gd name="T14" fmla="*/ 0 w 94"/>
                <a:gd name="T15" fmla="*/ 4 h 114"/>
                <a:gd name="T16" fmla="*/ 0 w 94"/>
                <a:gd name="T17" fmla="*/ 4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"/>
                <a:gd name="T28" fmla="*/ 0 h 114"/>
                <a:gd name="T29" fmla="*/ 94 w 94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" h="114">
                  <a:moveTo>
                    <a:pt x="0" y="29"/>
                  </a:moveTo>
                  <a:lnTo>
                    <a:pt x="54" y="114"/>
                  </a:lnTo>
                  <a:lnTo>
                    <a:pt x="80" y="103"/>
                  </a:lnTo>
                  <a:lnTo>
                    <a:pt x="94" y="0"/>
                  </a:lnTo>
                  <a:lnTo>
                    <a:pt x="59" y="10"/>
                  </a:lnTo>
                  <a:lnTo>
                    <a:pt x="56" y="57"/>
                  </a:lnTo>
                  <a:lnTo>
                    <a:pt x="37" y="1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Freeform 27"/>
            <p:cNvSpPr>
              <a:spLocks/>
            </p:cNvSpPr>
            <p:nvPr/>
          </p:nvSpPr>
          <p:spPr bwMode="auto">
            <a:xfrm>
              <a:off x="3608" y="3792"/>
              <a:ext cx="58" cy="69"/>
            </a:xfrm>
            <a:custGeom>
              <a:avLst/>
              <a:gdLst>
                <a:gd name="T0" fmla="*/ 0 w 116"/>
                <a:gd name="T1" fmla="*/ 11 h 139"/>
                <a:gd name="T2" fmla="*/ 5 w 116"/>
                <a:gd name="T3" fmla="*/ 0 h 139"/>
                <a:gd name="T4" fmla="*/ 8 w 116"/>
                <a:gd name="T5" fmla="*/ 1 h 139"/>
                <a:gd name="T6" fmla="*/ 15 w 116"/>
                <a:gd name="T7" fmla="*/ 17 h 139"/>
                <a:gd name="T8" fmla="*/ 11 w 116"/>
                <a:gd name="T9" fmla="*/ 14 h 139"/>
                <a:gd name="T10" fmla="*/ 7 w 116"/>
                <a:gd name="T11" fmla="*/ 6 h 139"/>
                <a:gd name="T12" fmla="*/ 3 w 116"/>
                <a:gd name="T13" fmla="*/ 13 h 139"/>
                <a:gd name="T14" fmla="*/ 0 w 116"/>
                <a:gd name="T15" fmla="*/ 11 h 139"/>
                <a:gd name="T16" fmla="*/ 0 w 116"/>
                <a:gd name="T17" fmla="*/ 11 h 1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39"/>
                <a:gd name="T29" fmla="*/ 116 w 116"/>
                <a:gd name="T30" fmla="*/ 139 h 1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39">
                  <a:moveTo>
                    <a:pt x="0" y="91"/>
                  </a:moveTo>
                  <a:lnTo>
                    <a:pt x="38" y="0"/>
                  </a:lnTo>
                  <a:lnTo>
                    <a:pt x="64" y="8"/>
                  </a:lnTo>
                  <a:lnTo>
                    <a:pt x="116" y="139"/>
                  </a:lnTo>
                  <a:lnTo>
                    <a:pt x="81" y="118"/>
                  </a:lnTo>
                  <a:lnTo>
                    <a:pt x="55" y="48"/>
                  </a:lnTo>
                  <a:lnTo>
                    <a:pt x="24" y="108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4" name="Freeform 28"/>
            <p:cNvSpPr>
              <a:spLocks/>
            </p:cNvSpPr>
            <p:nvPr/>
          </p:nvSpPr>
          <p:spPr bwMode="auto">
            <a:xfrm>
              <a:off x="3310" y="3470"/>
              <a:ext cx="59" cy="90"/>
            </a:xfrm>
            <a:custGeom>
              <a:avLst/>
              <a:gdLst>
                <a:gd name="T0" fmla="*/ 15 w 118"/>
                <a:gd name="T1" fmla="*/ 3 h 180"/>
                <a:gd name="T2" fmla="*/ 15 w 118"/>
                <a:gd name="T3" fmla="*/ 3 h 180"/>
                <a:gd name="T4" fmla="*/ 14 w 118"/>
                <a:gd name="T5" fmla="*/ 3 h 180"/>
                <a:gd name="T6" fmla="*/ 13 w 118"/>
                <a:gd name="T7" fmla="*/ 4 h 180"/>
                <a:gd name="T8" fmla="*/ 12 w 118"/>
                <a:gd name="T9" fmla="*/ 5 h 180"/>
                <a:gd name="T10" fmla="*/ 11 w 118"/>
                <a:gd name="T11" fmla="*/ 6 h 180"/>
                <a:gd name="T12" fmla="*/ 10 w 118"/>
                <a:gd name="T13" fmla="*/ 7 h 180"/>
                <a:gd name="T14" fmla="*/ 8 w 118"/>
                <a:gd name="T15" fmla="*/ 9 h 180"/>
                <a:gd name="T16" fmla="*/ 7 w 118"/>
                <a:gd name="T17" fmla="*/ 10 h 180"/>
                <a:gd name="T18" fmla="*/ 7 w 118"/>
                <a:gd name="T19" fmla="*/ 11 h 180"/>
                <a:gd name="T20" fmla="*/ 6 w 118"/>
                <a:gd name="T21" fmla="*/ 12 h 180"/>
                <a:gd name="T22" fmla="*/ 5 w 118"/>
                <a:gd name="T23" fmla="*/ 13 h 180"/>
                <a:gd name="T24" fmla="*/ 6 w 118"/>
                <a:gd name="T25" fmla="*/ 14 h 180"/>
                <a:gd name="T26" fmla="*/ 6 w 118"/>
                <a:gd name="T27" fmla="*/ 15 h 180"/>
                <a:gd name="T28" fmla="*/ 7 w 118"/>
                <a:gd name="T29" fmla="*/ 17 h 180"/>
                <a:gd name="T30" fmla="*/ 7 w 118"/>
                <a:gd name="T31" fmla="*/ 18 h 180"/>
                <a:gd name="T32" fmla="*/ 9 w 118"/>
                <a:gd name="T33" fmla="*/ 18 h 180"/>
                <a:gd name="T34" fmla="*/ 9 w 118"/>
                <a:gd name="T35" fmla="*/ 18 h 180"/>
                <a:gd name="T36" fmla="*/ 10 w 118"/>
                <a:gd name="T37" fmla="*/ 18 h 180"/>
                <a:gd name="T38" fmla="*/ 11 w 118"/>
                <a:gd name="T39" fmla="*/ 19 h 180"/>
                <a:gd name="T40" fmla="*/ 12 w 118"/>
                <a:gd name="T41" fmla="*/ 19 h 180"/>
                <a:gd name="T42" fmla="*/ 11 w 118"/>
                <a:gd name="T43" fmla="*/ 23 h 180"/>
                <a:gd name="T44" fmla="*/ 10 w 118"/>
                <a:gd name="T45" fmla="*/ 23 h 180"/>
                <a:gd name="T46" fmla="*/ 9 w 118"/>
                <a:gd name="T47" fmla="*/ 23 h 180"/>
                <a:gd name="T48" fmla="*/ 7 w 118"/>
                <a:gd name="T49" fmla="*/ 22 h 180"/>
                <a:gd name="T50" fmla="*/ 7 w 118"/>
                <a:gd name="T51" fmla="*/ 22 h 180"/>
                <a:gd name="T52" fmla="*/ 6 w 118"/>
                <a:gd name="T53" fmla="*/ 22 h 180"/>
                <a:gd name="T54" fmla="*/ 6 w 118"/>
                <a:gd name="T55" fmla="*/ 21 h 180"/>
                <a:gd name="T56" fmla="*/ 5 w 118"/>
                <a:gd name="T57" fmla="*/ 21 h 180"/>
                <a:gd name="T58" fmla="*/ 4 w 118"/>
                <a:gd name="T59" fmla="*/ 20 h 180"/>
                <a:gd name="T60" fmla="*/ 3 w 118"/>
                <a:gd name="T61" fmla="*/ 19 h 180"/>
                <a:gd name="T62" fmla="*/ 2 w 118"/>
                <a:gd name="T63" fmla="*/ 18 h 180"/>
                <a:gd name="T64" fmla="*/ 1 w 118"/>
                <a:gd name="T65" fmla="*/ 17 h 180"/>
                <a:gd name="T66" fmla="*/ 1 w 118"/>
                <a:gd name="T67" fmla="*/ 17 h 180"/>
                <a:gd name="T68" fmla="*/ 1 w 118"/>
                <a:gd name="T69" fmla="*/ 15 h 180"/>
                <a:gd name="T70" fmla="*/ 1 w 118"/>
                <a:gd name="T71" fmla="*/ 14 h 180"/>
                <a:gd name="T72" fmla="*/ 0 w 118"/>
                <a:gd name="T73" fmla="*/ 13 h 180"/>
                <a:gd name="T74" fmla="*/ 1 w 118"/>
                <a:gd name="T75" fmla="*/ 12 h 180"/>
                <a:gd name="T76" fmla="*/ 1 w 118"/>
                <a:gd name="T77" fmla="*/ 11 h 180"/>
                <a:gd name="T78" fmla="*/ 2 w 118"/>
                <a:gd name="T79" fmla="*/ 11 h 180"/>
                <a:gd name="T80" fmla="*/ 2 w 118"/>
                <a:gd name="T81" fmla="*/ 10 h 180"/>
                <a:gd name="T82" fmla="*/ 3 w 118"/>
                <a:gd name="T83" fmla="*/ 8 h 180"/>
                <a:gd name="T84" fmla="*/ 4 w 118"/>
                <a:gd name="T85" fmla="*/ 6 h 180"/>
                <a:gd name="T86" fmla="*/ 6 w 118"/>
                <a:gd name="T87" fmla="*/ 6 h 180"/>
                <a:gd name="T88" fmla="*/ 6 w 118"/>
                <a:gd name="T89" fmla="*/ 5 h 180"/>
                <a:gd name="T90" fmla="*/ 7 w 118"/>
                <a:gd name="T91" fmla="*/ 5 h 180"/>
                <a:gd name="T92" fmla="*/ 7 w 118"/>
                <a:gd name="T93" fmla="*/ 3 h 180"/>
                <a:gd name="T94" fmla="*/ 9 w 118"/>
                <a:gd name="T95" fmla="*/ 3 h 180"/>
                <a:gd name="T96" fmla="*/ 10 w 118"/>
                <a:gd name="T97" fmla="*/ 3 h 180"/>
                <a:gd name="T98" fmla="*/ 11 w 118"/>
                <a:gd name="T99" fmla="*/ 1 h 180"/>
                <a:gd name="T100" fmla="*/ 13 w 118"/>
                <a:gd name="T101" fmla="*/ 1 h 180"/>
                <a:gd name="T102" fmla="*/ 14 w 118"/>
                <a:gd name="T103" fmla="*/ 0 h 180"/>
                <a:gd name="T104" fmla="*/ 15 w 118"/>
                <a:gd name="T105" fmla="*/ 3 h 180"/>
                <a:gd name="T106" fmla="*/ 15 w 118"/>
                <a:gd name="T107" fmla="*/ 3 h 1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8"/>
                <a:gd name="T163" fmla="*/ 0 h 180"/>
                <a:gd name="T164" fmla="*/ 118 w 118"/>
                <a:gd name="T165" fmla="*/ 180 h 18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8" h="180">
                  <a:moveTo>
                    <a:pt x="118" y="24"/>
                  </a:moveTo>
                  <a:lnTo>
                    <a:pt x="116" y="24"/>
                  </a:lnTo>
                  <a:lnTo>
                    <a:pt x="110" y="28"/>
                  </a:lnTo>
                  <a:lnTo>
                    <a:pt x="102" y="32"/>
                  </a:lnTo>
                  <a:lnTo>
                    <a:pt x="95" y="40"/>
                  </a:lnTo>
                  <a:lnTo>
                    <a:pt x="85" y="47"/>
                  </a:lnTo>
                  <a:lnTo>
                    <a:pt x="74" y="57"/>
                  </a:lnTo>
                  <a:lnTo>
                    <a:pt x="64" y="68"/>
                  </a:lnTo>
                  <a:lnTo>
                    <a:pt x="57" y="78"/>
                  </a:lnTo>
                  <a:lnTo>
                    <a:pt x="49" y="87"/>
                  </a:lnTo>
                  <a:lnTo>
                    <a:pt x="43" y="98"/>
                  </a:lnTo>
                  <a:lnTo>
                    <a:pt x="40" y="108"/>
                  </a:lnTo>
                  <a:lnTo>
                    <a:pt x="42" y="119"/>
                  </a:lnTo>
                  <a:lnTo>
                    <a:pt x="43" y="127"/>
                  </a:lnTo>
                  <a:lnTo>
                    <a:pt x="55" y="136"/>
                  </a:lnTo>
                  <a:lnTo>
                    <a:pt x="61" y="138"/>
                  </a:lnTo>
                  <a:lnTo>
                    <a:pt x="68" y="142"/>
                  </a:lnTo>
                  <a:lnTo>
                    <a:pt x="72" y="142"/>
                  </a:lnTo>
                  <a:lnTo>
                    <a:pt x="78" y="144"/>
                  </a:lnTo>
                  <a:lnTo>
                    <a:pt x="83" y="146"/>
                  </a:lnTo>
                  <a:lnTo>
                    <a:pt x="91" y="148"/>
                  </a:lnTo>
                  <a:lnTo>
                    <a:pt x="81" y="180"/>
                  </a:lnTo>
                  <a:lnTo>
                    <a:pt x="78" y="180"/>
                  </a:lnTo>
                  <a:lnTo>
                    <a:pt x="72" y="178"/>
                  </a:lnTo>
                  <a:lnTo>
                    <a:pt x="62" y="174"/>
                  </a:lnTo>
                  <a:lnTo>
                    <a:pt x="55" y="171"/>
                  </a:lnTo>
                  <a:lnTo>
                    <a:pt x="47" y="169"/>
                  </a:lnTo>
                  <a:lnTo>
                    <a:pt x="42" y="165"/>
                  </a:lnTo>
                  <a:lnTo>
                    <a:pt x="36" y="161"/>
                  </a:lnTo>
                  <a:lnTo>
                    <a:pt x="30" y="157"/>
                  </a:lnTo>
                  <a:lnTo>
                    <a:pt x="19" y="150"/>
                  </a:lnTo>
                  <a:lnTo>
                    <a:pt x="11" y="140"/>
                  </a:lnTo>
                  <a:lnTo>
                    <a:pt x="7" y="135"/>
                  </a:lnTo>
                  <a:lnTo>
                    <a:pt x="4" y="129"/>
                  </a:lnTo>
                  <a:lnTo>
                    <a:pt x="2" y="121"/>
                  </a:lnTo>
                  <a:lnTo>
                    <a:pt x="2" y="116"/>
                  </a:lnTo>
                  <a:lnTo>
                    <a:pt x="0" y="108"/>
                  </a:lnTo>
                  <a:lnTo>
                    <a:pt x="4" y="100"/>
                  </a:lnTo>
                  <a:lnTo>
                    <a:pt x="5" y="93"/>
                  </a:lnTo>
                  <a:lnTo>
                    <a:pt x="11" y="85"/>
                  </a:lnTo>
                  <a:lnTo>
                    <a:pt x="15" y="76"/>
                  </a:lnTo>
                  <a:lnTo>
                    <a:pt x="23" y="64"/>
                  </a:lnTo>
                  <a:lnTo>
                    <a:pt x="30" y="55"/>
                  </a:lnTo>
                  <a:lnTo>
                    <a:pt x="42" y="45"/>
                  </a:lnTo>
                  <a:lnTo>
                    <a:pt x="47" y="40"/>
                  </a:lnTo>
                  <a:lnTo>
                    <a:pt x="55" y="34"/>
                  </a:lnTo>
                  <a:lnTo>
                    <a:pt x="62" y="28"/>
                  </a:lnTo>
                  <a:lnTo>
                    <a:pt x="70" y="24"/>
                  </a:lnTo>
                  <a:lnTo>
                    <a:pt x="78" y="17"/>
                  </a:lnTo>
                  <a:lnTo>
                    <a:pt x="87" y="11"/>
                  </a:lnTo>
                  <a:lnTo>
                    <a:pt x="97" y="5"/>
                  </a:lnTo>
                  <a:lnTo>
                    <a:pt x="108" y="0"/>
                  </a:lnTo>
                  <a:lnTo>
                    <a:pt x="1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Freeform 29"/>
            <p:cNvSpPr>
              <a:spLocks/>
            </p:cNvSpPr>
            <p:nvPr/>
          </p:nvSpPr>
          <p:spPr bwMode="auto">
            <a:xfrm>
              <a:off x="3282" y="3578"/>
              <a:ext cx="55" cy="110"/>
            </a:xfrm>
            <a:custGeom>
              <a:avLst/>
              <a:gdLst>
                <a:gd name="T0" fmla="*/ 14 w 110"/>
                <a:gd name="T1" fmla="*/ 4 h 221"/>
                <a:gd name="T2" fmla="*/ 13 w 110"/>
                <a:gd name="T3" fmla="*/ 6 h 221"/>
                <a:gd name="T4" fmla="*/ 10 w 110"/>
                <a:gd name="T5" fmla="*/ 7 h 221"/>
                <a:gd name="T6" fmla="*/ 7 w 110"/>
                <a:gd name="T7" fmla="*/ 10 h 221"/>
                <a:gd name="T8" fmla="*/ 7 w 110"/>
                <a:gd name="T9" fmla="*/ 12 h 221"/>
                <a:gd name="T10" fmla="*/ 6 w 110"/>
                <a:gd name="T11" fmla="*/ 14 h 221"/>
                <a:gd name="T12" fmla="*/ 5 w 110"/>
                <a:gd name="T13" fmla="*/ 15 h 221"/>
                <a:gd name="T14" fmla="*/ 5 w 110"/>
                <a:gd name="T15" fmla="*/ 17 h 221"/>
                <a:gd name="T16" fmla="*/ 6 w 110"/>
                <a:gd name="T17" fmla="*/ 18 h 221"/>
                <a:gd name="T18" fmla="*/ 7 w 110"/>
                <a:gd name="T19" fmla="*/ 20 h 221"/>
                <a:gd name="T20" fmla="*/ 8 w 110"/>
                <a:gd name="T21" fmla="*/ 21 h 221"/>
                <a:gd name="T22" fmla="*/ 10 w 110"/>
                <a:gd name="T23" fmla="*/ 22 h 221"/>
                <a:gd name="T24" fmla="*/ 11 w 110"/>
                <a:gd name="T25" fmla="*/ 22 h 221"/>
                <a:gd name="T26" fmla="*/ 12 w 110"/>
                <a:gd name="T27" fmla="*/ 27 h 221"/>
                <a:gd name="T28" fmla="*/ 11 w 110"/>
                <a:gd name="T29" fmla="*/ 27 h 221"/>
                <a:gd name="T30" fmla="*/ 8 w 110"/>
                <a:gd name="T31" fmla="*/ 26 h 221"/>
                <a:gd name="T32" fmla="*/ 7 w 110"/>
                <a:gd name="T33" fmla="*/ 25 h 221"/>
                <a:gd name="T34" fmla="*/ 5 w 110"/>
                <a:gd name="T35" fmla="*/ 24 h 221"/>
                <a:gd name="T36" fmla="*/ 3 w 110"/>
                <a:gd name="T37" fmla="*/ 23 h 221"/>
                <a:gd name="T38" fmla="*/ 3 w 110"/>
                <a:gd name="T39" fmla="*/ 22 h 221"/>
                <a:gd name="T40" fmla="*/ 1 w 110"/>
                <a:gd name="T41" fmla="*/ 20 h 221"/>
                <a:gd name="T42" fmla="*/ 1 w 110"/>
                <a:gd name="T43" fmla="*/ 18 h 221"/>
                <a:gd name="T44" fmla="*/ 0 w 110"/>
                <a:gd name="T45" fmla="*/ 16 h 221"/>
                <a:gd name="T46" fmla="*/ 1 w 110"/>
                <a:gd name="T47" fmla="*/ 13 h 221"/>
                <a:gd name="T48" fmla="*/ 3 w 110"/>
                <a:gd name="T49" fmla="*/ 11 h 221"/>
                <a:gd name="T50" fmla="*/ 3 w 110"/>
                <a:gd name="T51" fmla="*/ 9 h 221"/>
                <a:gd name="T52" fmla="*/ 5 w 110"/>
                <a:gd name="T53" fmla="*/ 7 h 221"/>
                <a:gd name="T54" fmla="*/ 6 w 110"/>
                <a:gd name="T55" fmla="*/ 6 h 221"/>
                <a:gd name="T56" fmla="*/ 7 w 110"/>
                <a:gd name="T57" fmla="*/ 4 h 221"/>
                <a:gd name="T58" fmla="*/ 10 w 110"/>
                <a:gd name="T59" fmla="*/ 2 h 221"/>
                <a:gd name="T60" fmla="*/ 12 w 110"/>
                <a:gd name="T61" fmla="*/ 0 h 221"/>
                <a:gd name="T62" fmla="*/ 14 w 110"/>
                <a:gd name="T63" fmla="*/ 4 h 22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0"/>
                <a:gd name="T97" fmla="*/ 0 h 221"/>
                <a:gd name="T98" fmla="*/ 110 w 110"/>
                <a:gd name="T99" fmla="*/ 221 h 22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0" h="221">
                  <a:moveTo>
                    <a:pt x="110" y="38"/>
                  </a:moveTo>
                  <a:lnTo>
                    <a:pt x="108" y="38"/>
                  </a:lnTo>
                  <a:lnTo>
                    <a:pt x="104" y="42"/>
                  </a:lnTo>
                  <a:lnTo>
                    <a:pt x="97" y="48"/>
                  </a:lnTo>
                  <a:lnTo>
                    <a:pt x="89" y="55"/>
                  </a:lnTo>
                  <a:lnTo>
                    <a:pt x="80" y="63"/>
                  </a:lnTo>
                  <a:lnTo>
                    <a:pt x="70" y="73"/>
                  </a:lnTo>
                  <a:lnTo>
                    <a:pt x="61" y="82"/>
                  </a:lnTo>
                  <a:lnTo>
                    <a:pt x="55" y="93"/>
                  </a:lnTo>
                  <a:lnTo>
                    <a:pt x="49" y="99"/>
                  </a:lnTo>
                  <a:lnTo>
                    <a:pt x="47" y="105"/>
                  </a:lnTo>
                  <a:lnTo>
                    <a:pt x="43" y="112"/>
                  </a:lnTo>
                  <a:lnTo>
                    <a:pt x="42" y="118"/>
                  </a:lnTo>
                  <a:lnTo>
                    <a:pt x="40" y="124"/>
                  </a:lnTo>
                  <a:lnTo>
                    <a:pt x="40" y="130"/>
                  </a:lnTo>
                  <a:lnTo>
                    <a:pt x="40" y="137"/>
                  </a:lnTo>
                  <a:lnTo>
                    <a:pt x="43" y="143"/>
                  </a:lnTo>
                  <a:lnTo>
                    <a:pt x="45" y="149"/>
                  </a:lnTo>
                  <a:lnTo>
                    <a:pt x="47" y="154"/>
                  </a:lnTo>
                  <a:lnTo>
                    <a:pt x="53" y="160"/>
                  </a:lnTo>
                  <a:lnTo>
                    <a:pt x="59" y="166"/>
                  </a:lnTo>
                  <a:lnTo>
                    <a:pt x="64" y="171"/>
                  </a:lnTo>
                  <a:lnTo>
                    <a:pt x="72" y="177"/>
                  </a:lnTo>
                  <a:lnTo>
                    <a:pt x="78" y="179"/>
                  </a:lnTo>
                  <a:lnTo>
                    <a:pt x="83" y="181"/>
                  </a:lnTo>
                  <a:lnTo>
                    <a:pt x="87" y="183"/>
                  </a:lnTo>
                  <a:lnTo>
                    <a:pt x="95" y="187"/>
                  </a:lnTo>
                  <a:lnTo>
                    <a:pt x="95" y="221"/>
                  </a:lnTo>
                  <a:lnTo>
                    <a:pt x="91" y="221"/>
                  </a:lnTo>
                  <a:lnTo>
                    <a:pt x="85" y="217"/>
                  </a:lnTo>
                  <a:lnTo>
                    <a:pt x="76" y="215"/>
                  </a:lnTo>
                  <a:lnTo>
                    <a:pt x="64" y="211"/>
                  </a:lnTo>
                  <a:lnTo>
                    <a:pt x="59" y="208"/>
                  </a:lnTo>
                  <a:lnTo>
                    <a:pt x="53" y="204"/>
                  </a:lnTo>
                  <a:lnTo>
                    <a:pt x="45" y="202"/>
                  </a:lnTo>
                  <a:lnTo>
                    <a:pt x="40" y="198"/>
                  </a:lnTo>
                  <a:lnTo>
                    <a:pt x="32" y="192"/>
                  </a:lnTo>
                  <a:lnTo>
                    <a:pt x="26" y="189"/>
                  </a:lnTo>
                  <a:lnTo>
                    <a:pt x="21" y="183"/>
                  </a:lnTo>
                  <a:lnTo>
                    <a:pt x="17" y="179"/>
                  </a:lnTo>
                  <a:lnTo>
                    <a:pt x="11" y="171"/>
                  </a:lnTo>
                  <a:lnTo>
                    <a:pt x="7" y="164"/>
                  </a:lnTo>
                  <a:lnTo>
                    <a:pt x="4" y="156"/>
                  </a:lnTo>
                  <a:lnTo>
                    <a:pt x="2" y="149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2" y="120"/>
                  </a:lnTo>
                  <a:lnTo>
                    <a:pt x="5" y="111"/>
                  </a:lnTo>
                  <a:lnTo>
                    <a:pt x="9" y="99"/>
                  </a:lnTo>
                  <a:lnTo>
                    <a:pt x="17" y="88"/>
                  </a:lnTo>
                  <a:lnTo>
                    <a:pt x="19" y="80"/>
                  </a:lnTo>
                  <a:lnTo>
                    <a:pt x="23" y="74"/>
                  </a:lnTo>
                  <a:lnTo>
                    <a:pt x="26" y="69"/>
                  </a:lnTo>
                  <a:lnTo>
                    <a:pt x="34" y="61"/>
                  </a:lnTo>
                  <a:lnTo>
                    <a:pt x="40" y="54"/>
                  </a:lnTo>
                  <a:lnTo>
                    <a:pt x="45" y="48"/>
                  </a:lnTo>
                  <a:lnTo>
                    <a:pt x="53" y="40"/>
                  </a:lnTo>
                  <a:lnTo>
                    <a:pt x="61" y="33"/>
                  </a:lnTo>
                  <a:lnTo>
                    <a:pt x="66" y="23"/>
                  </a:lnTo>
                  <a:lnTo>
                    <a:pt x="76" y="16"/>
                  </a:lnTo>
                  <a:lnTo>
                    <a:pt x="85" y="8"/>
                  </a:lnTo>
                  <a:lnTo>
                    <a:pt x="95" y="0"/>
                  </a:lnTo>
                  <a:lnTo>
                    <a:pt x="110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6" name="Freeform 30"/>
            <p:cNvSpPr>
              <a:spLocks/>
            </p:cNvSpPr>
            <p:nvPr/>
          </p:nvSpPr>
          <p:spPr bwMode="auto">
            <a:xfrm>
              <a:off x="3270" y="3712"/>
              <a:ext cx="65" cy="108"/>
            </a:xfrm>
            <a:custGeom>
              <a:avLst/>
              <a:gdLst>
                <a:gd name="T0" fmla="*/ 12 w 131"/>
                <a:gd name="T1" fmla="*/ 4 h 215"/>
                <a:gd name="T2" fmla="*/ 12 w 131"/>
                <a:gd name="T3" fmla="*/ 4 h 215"/>
                <a:gd name="T4" fmla="*/ 12 w 131"/>
                <a:gd name="T5" fmla="*/ 5 h 215"/>
                <a:gd name="T6" fmla="*/ 11 w 131"/>
                <a:gd name="T7" fmla="*/ 5 h 215"/>
                <a:gd name="T8" fmla="*/ 10 w 131"/>
                <a:gd name="T9" fmla="*/ 6 h 215"/>
                <a:gd name="T10" fmla="*/ 9 w 131"/>
                <a:gd name="T11" fmla="*/ 7 h 215"/>
                <a:gd name="T12" fmla="*/ 8 w 131"/>
                <a:gd name="T13" fmla="*/ 8 h 215"/>
                <a:gd name="T14" fmla="*/ 7 w 131"/>
                <a:gd name="T15" fmla="*/ 9 h 215"/>
                <a:gd name="T16" fmla="*/ 7 w 131"/>
                <a:gd name="T17" fmla="*/ 11 h 215"/>
                <a:gd name="T18" fmla="*/ 6 w 131"/>
                <a:gd name="T19" fmla="*/ 12 h 215"/>
                <a:gd name="T20" fmla="*/ 6 w 131"/>
                <a:gd name="T21" fmla="*/ 14 h 215"/>
                <a:gd name="T22" fmla="*/ 6 w 131"/>
                <a:gd name="T23" fmla="*/ 15 h 215"/>
                <a:gd name="T24" fmla="*/ 6 w 131"/>
                <a:gd name="T25" fmla="*/ 15 h 215"/>
                <a:gd name="T26" fmla="*/ 6 w 131"/>
                <a:gd name="T27" fmla="*/ 16 h 215"/>
                <a:gd name="T28" fmla="*/ 7 w 131"/>
                <a:gd name="T29" fmla="*/ 17 h 215"/>
                <a:gd name="T30" fmla="*/ 7 w 131"/>
                <a:gd name="T31" fmla="*/ 18 h 215"/>
                <a:gd name="T32" fmla="*/ 8 w 131"/>
                <a:gd name="T33" fmla="*/ 18 h 215"/>
                <a:gd name="T34" fmla="*/ 9 w 131"/>
                <a:gd name="T35" fmla="*/ 19 h 215"/>
                <a:gd name="T36" fmla="*/ 10 w 131"/>
                <a:gd name="T37" fmla="*/ 20 h 215"/>
                <a:gd name="T38" fmla="*/ 11 w 131"/>
                <a:gd name="T39" fmla="*/ 21 h 215"/>
                <a:gd name="T40" fmla="*/ 12 w 131"/>
                <a:gd name="T41" fmla="*/ 21 h 215"/>
                <a:gd name="T42" fmla="*/ 13 w 131"/>
                <a:gd name="T43" fmla="*/ 22 h 215"/>
                <a:gd name="T44" fmla="*/ 14 w 131"/>
                <a:gd name="T45" fmla="*/ 22 h 215"/>
                <a:gd name="T46" fmla="*/ 15 w 131"/>
                <a:gd name="T47" fmla="*/ 23 h 215"/>
                <a:gd name="T48" fmla="*/ 16 w 131"/>
                <a:gd name="T49" fmla="*/ 23 h 215"/>
                <a:gd name="T50" fmla="*/ 16 w 131"/>
                <a:gd name="T51" fmla="*/ 27 h 215"/>
                <a:gd name="T52" fmla="*/ 16 w 131"/>
                <a:gd name="T53" fmla="*/ 27 h 215"/>
                <a:gd name="T54" fmla="*/ 15 w 131"/>
                <a:gd name="T55" fmla="*/ 27 h 215"/>
                <a:gd name="T56" fmla="*/ 14 w 131"/>
                <a:gd name="T57" fmla="*/ 27 h 215"/>
                <a:gd name="T58" fmla="*/ 13 w 131"/>
                <a:gd name="T59" fmla="*/ 26 h 215"/>
                <a:gd name="T60" fmla="*/ 12 w 131"/>
                <a:gd name="T61" fmla="*/ 26 h 215"/>
                <a:gd name="T62" fmla="*/ 11 w 131"/>
                <a:gd name="T63" fmla="*/ 26 h 215"/>
                <a:gd name="T64" fmla="*/ 10 w 131"/>
                <a:gd name="T65" fmla="*/ 25 h 215"/>
                <a:gd name="T66" fmla="*/ 9 w 131"/>
                <a:gd name="T67" fmla="*/ 25 h 215"/>
                <a:gd name="T68" fmla="*/ 8 w 131"/>
                <a:gd name="T69" fmla="*/ 24 h 215"/>
                <a:gd name="T70" fmla="*/ 7 w 131"/>
                <a:gd name="T71" fmla="*/ 24 h 215"/>
                <a:gd name="T72" fmla="*/ 6 w 131"/>
                <a:gd name="T73" fmla="*/ 23 h 215"/>
                <a:gd name="T74" fmla="*/ 5 w 131"/>
                <a:gd name="T75" fmla="*/ 22 h 215"/>
                <a:gd name="T76" fmla="*/ 4 w 131"/>
                <a:gd name="T77" fmla="*/ 22 h 215"/>
                <a:gd name="T78" fmla="*/ 3 w 131"/>
                <a:gd name="T79" fmla="*/ 21 h 215"/>
                <a:gd name="T80" fmla="*/ 2 w 131"/>
                <a:gd name="T81" fmla="*/ 20 h 215"/>
                <a:gd name="T82" fmla="*/ 1 w 131"/>
                <a:gd name="T83" fmla="*/ 19 h 215"/>
                <a:gd name="T84" fmla="*/ 1 w 131"/>
                <a:gd name="T85" fmla="*/ 18 h 215"/>
                <a:gd name="T86" fmla="*/ 0 w 131"/>
                <a:gd name="T87" fmla="*/ 17 h 215"/>
                <a:gd name="T88" fmla="*/ 0 w 131"/>
                <a:gd name="T89" fmla="*/ 16 h 215"/>
                <a:gd name="T90" fmla="*/ 0 w 131"/>
                <a:gd name="T91" fmla="*/ 15 h 215"/>
                <a:gd name="T92" fmla="*/ 0 w 131"/>
                <a:gd name="T93" fmla="*/ 14 h 215"/>
                <a:gd name="T94" fmla="*/ 0 w 131"/>
                <a:gd name="T95" fmla="*/ 13 h 215"/>
                <a:gd name="T96" fmla="*/ 0 w 131"/>
                <a:gd name="T97" fmla="*/ 11 h 215"/>
                <a:gd name="T98" fmla="*/ 1 w 131"/>
                <a:gd name="T99" fmla="*/ 10 h 215"/>
                <a:gd name="T100" fmla="*/ 1 w 131"/>
                <a:gd name="T101" fmla="*/ 8 h 215"/>
                <a:gd name="T102" fmla="*/ 2 w 131"/>
                <a:gd name="T103" fmla="*/ 7 h 215"/>
                <a:gd name="T104" fmla="*/ 3 w 131"/>
                <a:gd name="T105" fmla="*/ 6 h 215"/>
                <a:gd name="T106" fmla="*/ 4 w 131"/>
                <a:gd name="T107" fmla="*/ 5 h 215"/>
                <a:gd name="T108" fmla="*/ 4 w 131"/>
                <a:gd name="T109" fmla="*/ 5 h 215"/>
                <a:gd name="T110" fmla="*/ 5 w 131"/>
                <a:gd name="T111" fmla="*/ 4 h 215"/>
                <a:gd name="T112" fmla="*/ 6 w 131"/>
                <a:gd name="T113" fmla="*/ 3 h 215"/>
                <a:gd name="T114" fmla="*/ 7 w 131"/>
                <a:gd name="T115" fmla="*/ 2 h 215"/>
                <a:gd name="T116" fmla="*/ 8 w 131"/>
                <a:gd name="T117" fmla="*/ 1 h 215"/>
                <a:gd name="T118" fmla="*/ 10 w 131"/>
                <a:gd name="T119" fmla="*/ 0 h 215"/>
                <a:gd name="T120" fmla="*/ 12 w 131"/>
                <a:gd name="T121" fmla="*/ 4 h 215"/>
                <a:gd name="T122" fmla="*/ 12 w 131"/>
                <a:gd name="T123" fmla="*/ 4 h 21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1"/>
                <a:gd name="T187" fmla="*/ 0 h 215"/>
                <a:gd name="T188" fmla="*/ 131 w 131"/>
                <a:gd name="T189" fmla="*/ 215 h 21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1" h="215">
                  <a:moveTo>
                    <a:pt x="103" y="29"/>
                  </a:moveTo>
                  <a:lnTo>
                    <a:pt x="101" y="29"/>
                  </a:lnTo>
                  <a:lnTo>
                    <a:pt x="97" y="33"/>
                  </a:lnTo>
                  <a:lnTo>
                    <a:pt x="89" y="37"/>
                  </a:lnTo>
                  <a:lnTo>
                    <a:pt x="86" y="44"/>
                  </a:lnTo>
                  <a:lnTo>
                    <a:pt x="76" y="50"/>
                  </a:lnTo>
                  <a:lnTo>
                    <a:pt x="70" y="61"/>
                  </a:lnTo>
                  <a:lnTo>
                    <a:pt x="63" y="71"/>
                  </a:lnTo>
                  <a:lnTo>
                    <a:pt x="57" y="82"/>
                  </a:lnTo>
                  <a:lnTo>
                    <a:pt x="53" y="94"/>
                  </a:lnTo>
                  <a:lnTo>
                    <a:pt x="51" y="105"/>
                  </a:lnTo>
                  <a:lnTo>
                    <a:pt x="51" y="113"/>
                  </a:lnTo>
                  <a:lnTo>
                    <a:pt x="53" y="118"/>
                  </a:lnTo>
                  <a:lnTo>
                    <a:pt x="55" y="124"/>
                  </a:lnTo>
                  <a:lnTo>
                    <a:pt x="59" y="132"/>
                  </a:lnTo>
                  <a:lnTo>
                    <a:pt x="63" y="137"/>
                  </a:lnTo>
                  <a:lnTo>
                    <a:pt x="68" y="143"/>
                  </a:lnTo>
                  <a:lnTo>
                    <a:pt x="74" y="151"/>
                  </a:lnTo>
                  <a:lnTo>
                    <a:pt x="82" y="156"/>
                  </a:lnTo>
                  <a:lnTo>
                    <a:pt x="91" y="162"/>
                  </a:lnTo>
                  <a:lnTo>
                    <a:pt x="103" y="168"/>
                  </a:lnTo>
                  <a:lnTo>
                    <a:pt x="108" y="171"/>
                  </a:lnTo>
                  <a:lnTo>
                    <a:pt x="114" y="175"/>
                  </a:lnTo>
                  <a:lnTo>
                    <a:pt x="122" y="179"/>
                  </a:lnTo>
                  <a:lnTo>
                    <a:pt x="129" y="181"/>
                  </a:lnTo>
                  <a:lnTo>
                    <a:pt x="131" y="215"/>
                  </a:lnTo>
                  <a:lnTo>
                    <a:pt x="129" y="215"/>
                  </a:lnTo>
                  <a:lnTo>
                    <a:pt x="122" y="213"/>
                  </a:lnTo>
                  <a:lnTo>
                    <a:pt x="114" y="210"/>
                  </a:lnTo>
                  <a:lnTo>
                    <a:pt x="108" y="208"/>
                  </a:lnTo>
                  <a:lnTo>
                    <a:pt x="101" y="204"/>
                  </a:lnTo>
                  <a:lnTo>
                    <a:pt x="95" y="202"/>
                  </a:lnTo>
                  <a:lnTo>
                    <a:pt x="86" y="198"/>
                  </a:lnTo>
                  <a:lnTo>
                    <a:pt x="78" y="194"/>
                  </a:lnTo>
                  <a:lnTo>
                    <a:pt x="68" y="191"/>
                  </a:lnTo>
                  <a:lnTo>
                    <a:pt x="61" y="187"/>
                  </a:lnTo>
                  <a:lnTo>
                    <a:pt x="51" y="181"/>
                  </a:lnTo>
                  <a:lnTo>
                    <a:pt x="44" y="175"/>
                  </a:lnTo>
                  <a:lnTo>
                    <a:pt x="36" y="170"/>
                  </a:lnTo>
                  <a:lnTo>
                    <a:pt x="29" y="164"/>
                  </a:lnTo>
                  <a:lnTo>
                    <a:pt x="21" y="156"/>
                  </a:lnTo>
                  <a:lnTo>
                    <a:pt x="15" y="149"/>
                  </a:lnTo>
                  <a:lnTo>
                    <a:pt x="8" y="141"/>
                  </a:lnTo>
                  <a:lnTo>
                    <a:pt x="6" y="133"/>
                  </a:lnTo>
                  <a:lnTo>
                    <a:pt x="2" y="124"/>
                  </a:lnTo>
                  <a:lnTo>
                    <a:pt x="0" y="114"/>
                  </a:lnTo>
                  <a:lnTo>
                    <a:pt x="0" y="105"/>
                  </a:lnTo>
                  <a:lnTo>
                    <a:pt x="2" y="97"/>
                  </a:lnTo>
                  <a:lnTo>
                    <a:pt x="4" y="86"/>
                  </a:lnTo>
                  <a:lnTo>
                    <a:pt x="8" y="75"/>
                  </a:lnTo>
                  <a:lnTo>
                    <a:pt x="13" y="63"/>
                  </a:lnTo>
                  <a:lnTo>
                    <a:pt x="23" y="52"/>
                  </a:lnTo>
                  <a:lnTo>
                    <a:pt x="25" y="44"/>
                  </a:lnTo>
                  <a:lnTo>
                    <a:pt x="32" y="38"/>
                  </a:lnTo>
                  <a:lnTo>
                    <a:pt x="38" y="33"/>
                  </a:lnTo>
                  <a:lnTo>
                    <a:pt x="46" y="27"/>
                  </a:lnTo>
                  <a:lnTo>
                    <a:pt x="51" y="19"/>
                  </a:lnTo>
                  <a:lnTo>
                    <a:pt x="61" y="14"/>
                  </a:lnTo>
                  <a:lnTo>
                    <a:pt x="70" y="6"/>
                  </a:lnTo>
                  <a:lnTo>
                    <a:pt x="80" y="0"/>
                  </a:lnTo>
                  <a:lnTo>
                    <a:pt x="103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Freeform 31"/>
            <p:cNvSpPr>
              <a:spLocks/>
            </p:cNvSpPr>
            <p:nvPr/>
          </p:nvSpPr>
          <p:spPr bwMode="auto">
            <a:xfrm>
              <a:off x="3288" y="3838"/>
              <a:ext cx="86" cy="97"/>
            </a:xfrm>
            <a:custGeom>
              <a:avLst/>
              <a:gdLst>
                <a:gd name="T0" fmla="*/ 9 w 173"/>
                <a:gd name="T1" fmla="*/ 5 h 194"/>
                <a:gd name="T2" fmla="*/ 8 w 173"/>
                <a:gd name="T3" fmla="*/ 6 h 194"/>
                <a:gd name="T4" fmla="*/ 6 w 173"/>
                <a:gd name="T5" fmla="*/ 7 h 194"/>
                <a:gd name="T6" fmla="*/ 5 w 173"/>
                <a:gd name="T7" fmla="*/ 10 h 194"/>
                <a:gd name="T8" fmla="*/ 5 w 173"/>
                <a:gd name="T9" fmla="*/ 12 h 194"/>
                <a:gd name="T10" fmla="*/ 5 w 173"/>
                <a:gd name="T11" fmla="*/ 13 h 194"/>
                <a:gd name="T12" fmla="*/ 5 w 173"/>
                <a:gd name="T13" fmla="*/ 14 h 194"/>
                <a:gd name="T14" fmla="*/ 6 w 173"/>
                <a:gd name="T15" fmla="*/ 17 h 194"/>
                <a:gd name="T16" fmla="*/ 8 w 173"/>
                <a:gd name="T17" fmla="*/ 19 h 194"/>
                <a:gd name="T18" fmla="*/ 10 w 173"/>
                <a:gd name="T19" fmla="*/ 20 h 194"/>
                <a:gd name="T20" fmla="*/ 12 w 173"/>
                <a:gd name="T21" fmla="*/ 20 h 194"/>
                <a:gd name="T22" fmla="*/ 14 w 173"/>
                <a:gd name="T23" fmla="*/ 20 h 194"/>
                <a:gd name="T24" fmla="*/ 16 w 173"/>
                <a:gd name="T25" fmla="*/ 20 h 194"/>
                <a:gd name="T26" fmla="*/ 18 w 173"/>
                <a:gd name="T27" fmla="*/ 20 h 194"/>
                <a:gd name="T28" fmla="*/ 21 w 173"/>
                <a:gd name="T29" fmla="*/ 24 h 194"/>
                <a:gd name="T30" fmla="*/ 20 w 173"/>
                <a:gd name="T31" fmla="*/ 24 h 194"/>
                <a:gd name="T32" fmla="*/ 18 w 173"/>
                <a:gd name="T33" fmla="*/ 24 h 194"/>
                <a:gd name="T34" fmla="*/ 16 w 173"/>
                <a:gd name="T35" fmla="*/ 24 h 194"/>
                <a:gd name="T36" fmla="*/ 13 w 173"/>
                <a:gd name="T37" fmla="*/ 24 h 194"/>
                <a:gd name="T38" fmla="*/ 11 w 173"/>
                <a:gd name="T39" fmla="*/ 24 h 194"/>
                <a:gd name="T40" fmla="*/ 8 w 173"/>
                <a:gd name="T41" fmla="*/ 24 h 194"/>
                <a:gd name="T42" fmla="*/ 6 w 173"/>
                <a:gd name="T43" fmla="*/ 24 h 194"/>
                <a:gd name="T44" fmla="*/ 4 w 173"/>
                <a:gd name="T45" fmla="*/ 22 h 194"/>
                <a:gd name="T46" fmla="*/ 2 w 173"/>
                <a:gd name="T47" fmla="*/ 21 h 194"/>
                <a:gd name="T48" fmla="*/ 1 w 173"/>
                <a:gd name="T49" fmla="*/ 19 h 194"/>
                <a:gd name="T50" fmla="*/ 0 w 173"/>
                <a:gd name="T51" fmla="*/ 17 h 194"/>
                <a:gd name="T52" fmla="*/ 0 w 173"/>
                <a:gd name="T53" fmla="*/ 14 h 194"/>
                <a:gd name="T54" fmla="*/ 0 w 173"/>
                <a:gd name="T55" fmla="*/ 13 h 194"/>
                <a:gd name="T56" fmla="*/ 0 w 173"/>
                <a:gd name="T57" fmla="*/ 12 h 194"/>
                <a:gd name="T58" fmla="*/ 1 w 173"/>
                <a:gd name="T59" fmla="*/ 10 h 194"/>
                <a:gd name="T60" fmla="*/ 1 w 173"/>
                <a:gd name="T61" fmla="*/ 7 h 194"/>
                <a:gd name="T62" fmla="*/ 2 w 173"/>
                <a:gd name="T63" fmla="*/ 6 h 194"/>
                <a:gd name="T64" fmla="*/ 4 w 173"/>
                <a:gd name="T65" fmla="*/ 3 h 194"/>
                <a:gd name="T66" fmla="*/ 6 w 173"/>
                <a:gd name="T67" fmla="*/ 0 h 194"/>
                <a:gd name="T68" fmla="*/ 9 w 173"/>
                <a:gd name="T69" fmla="*/ 5 h 1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3"/>
                <a:gd name="T106" fmla="*/ 0 h 194"/>
                <a:gd name="T107" fmla="*/ 173 w 173"/>
                <a:gd name="T108" fmla="*/ 194 h 1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3" h="194">
                  <a:moveTo>
                    <a:pt x="74" y="35"/>
                  </a:moveTo>
                  <a:lnTo>
                    <a:pt x="72" y="35"/>
                  </a:lnTo>
                  <a:lnTo>
                    <a:pt x="70" y="38"/>
                  </a:lnTo>
                  <a:lnTo>
                    <a:pt x="65" y="44"/>
                  </a:lnTo>
                  <a:lnTo>
                    <a:pt x="59" y="54"/>
                  </a:lnTo>
                  <a:lnTo>
                    <a:pt x="53" y="63"/>
                  </a:lnTo>
                  <a:lnTo>
                    <a:pt x="50" y="74"/>
                  </a:lnTo>
                  <a:lnTo>
                    <a:pt x="46" y="80"/>
                  </a:lnTo>
                  <a:lnTo>
                    <a:pt x="46" y="88"/>
                  </a:lnTo>
                  <a:lnTo>
                    <a:pt x="44" y="93"/>
                  </a:lnTo>
                  <a:lnTo>
                    <a:pt x="44" y="101"/>
                  </a:lnTo>
                  <a:lnTo>
                    <a:pt x="44" y="107"/>
                  </a:lnTo>
                  <a:lnTo>
                    <a:pt x="44" y="113"/>
                  </a:lnTo>
                  <a:lnTo>
                    <a:pt x="44" y="118"/>
                  </a:lnTo>
                  <a:lnTo>
                    <a:pt x="46" y="124"/>
                  </a:lnTo>
                  <a:lnTo>
                    <a:pt x="53" y="133"/>
                  </a:lnTo>
                  <a:lnTo>
                    <a:pt x="63" y="145"/>
                  </a:lnTo>
                  <a:lnTo>
                    <a:pt x="69" y="149"/>
                  </a:lnTo>
                  <a:lnTo>
                    <a:pt x="76" y="152"/>
                  </a:lnTo>
                  <a:lnTo>
                    <a:pt x="86" y="154"/>
                  </a:lnTo>
                  <a:lnTo>
                    <a:pt x="97" y="158"/>
                  </a:lnTo>
                  <a:lnTo>
                    <a:pt x="103" y="158"/>
                  </a:lnTo>
                  <a:lnTo>
                    <a:pt x="108" y="158"/>
                  </a:lnTo>
                  <a:lnTo>
                    <a:pt x="114" y="160"/>
                  </a:lnTo>
                  <a:lnTo>
                    <a:pt x="122" y="160"/>
                  </a:lnTo>
                  <a:lnTo>
                    <a:pt x="129" y="160"/>
                  </a:lnTo>
                  <a:lnTo>
                    <a:pt x="137" y="160"/>
                  </a:lnTo>
                  <a:lnTo>
                    <a:pt x="145" y="160"/>
                  </a:lnTo>
                  <a:lnTo>
                    <a:pt x="154" y="160"/>
                  </a:lnTo>
                  <a:lnTo>
                    <a:pt x="173" y="190"/>
                  </a:lnTo>
                  <a:lnTo>
                    <a:pt x="169" y="190"/>
                  </a:lnTo>
                  <a:lnTo>
                    <a:pt x="160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2"/>
                  </a:lnTo>
                  <a:lnTo>
                    <a:pt x="131" y="194"/>
                  </a:lnTo>
                  <a:lnTo>
                    <a:pt x="120" y="192"/>
                  </a:lnTo>
                  <a:lnTo>
                    <a:pt x="110" y="192"/>
                  </a:lnTo>
                  <a:lnTo>
                    <a:pt x="101" y="192"/>
                  </a:lnTo>
                  <a:lnTo>
                    <a:pt x="91" y="192"/>
                  </a:lnTo>
                  <a:lnTo>
                    <a:pt x="80" y="190"/>
                  </a:lnTo>
                  <a:lnTo>
                    <a:pt x="70" y="189"/>
                  </a:lnTo>
                  <a:lnTo>
                    <a:pt x="61" y="187"/>
                  </a:lnTo>
                  <a:lnTo>
                    <a:pt x="51" y="185"/>
                  </a:lnTo>
                  <a:lnTo>
                    <a:pt x="42" y="181"/>
                  </a:lnTo>
                  <a:lnTo>
                    <a:pt x="34" y="175"/>
                  </a:lnTo>
                  <a:lnTo>
                    <a:pt x="25" y="170"/>
                  </a:lnTo>
                  <a:lnTo>
                    <a:pt x="17" y="166"/>
                  </a:lnTo>
                  <a:lnTo>
                    <a:pt x="12" y="158"/>
                  </a:lnTo>
                  <a:lnTo>
                    <a:pt x="8" y="149"/>
                  </a:lnTo>
                  <a:lnTo>
                    <a:pt x="2" y="139"/>
                  </a:lnTo>
                  <a:lnTo>
                    <a:pt x="2" y="130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0" y="107"/>
                  </a:lnTo>
                  <a:lnTo>
                    <a:pt x="0" y="97"/>
                  </a:lnTo>
                  <a:lnTo>
                    <a:pt x="2" y="92"/>
                  </a:lnTo>
                  <a:lnTo>
                    <a:pt x="6" y="84"/>
                  </a:lnTo>
                  <a:lnTo>
                    <a:pt x="8" y="76"/>
                  </a:lnTo>
                  <a:lnTo>
                    <a:pt x="10" y="67"/>
                  </a:lnTo>
                  <a:lnTo>
                    <a:pt x="13" y="59"/>
                  </a:lnTo>
                  <a:lnTo>
                    <a:pt x="17" y="50"/>
                  </a:lnTo>
                  <a:lnTo>
                    <a:pt x="23" y="42"/>
                  </a:lnTo>
                  <a:lnTo>
                    <a:pt x="27" y="31"/>
                  </a:lnTo>
                  <a:lnTo>
                    <a:pt x="34" y="21"/>
                  </a:lnTo>
                  <a:lnTo>
                    <a:pt x="40" y="10"/>
                  </a:lnTo>
                  <a:lnTo>
                    <a:pt x="48" y="0"/>
                  </a:lnTo>
                  <a:lnTo>
                    <a:pt x="74" y="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Freeform 32"/>
            <p:cNvSpPr>
              <a:spLocks/>
            </p:cNvSpPr>
            <p:nvPr/>
          </p:nvSpPr>
          <p:spPr bwMode="auto">
            <a:xfrm>
              <a:off x="3230" y="3519"/>
              <a:ext cx="44" cy="86"/>
            </a:xfrm>
            <a:custGeom>
              <a:avLst/>
              <a:gdLst>
                <a:gd name="T0" fmla="*/ 11 w 90"/>
                <a:gd name="T1" fmla="*/ 3 h 172"/>
                <a:gd name="T2" fmla="*/ 10 w 90"/>
                <a:gd name="T3" fmla="*/ 3 h 172"/>
                <a:gd name="T4" fmla="*/ 9 w 90"/>
                <a:gd name="T5" fmla="*/ 3 h 172"/>
                <a:gd name="T6" fmla="*/ 8 w 90"/>
                <a:gd name="T7" fmla="*/ 5 h 172"/>
                <a:gd name="T8" fmla="*/ 7 w 90"/>
                <a:gd name="T9" fmla="*/ 5 h 172"/>
                <a:gd name="T10" fmla="*/ 7 w 90"/>
                <a:gd name="T11" fmla="*/ 6 h 172"/>
                <a:gd name="T12" fmla="*/ 6 w 90"/>
                <a:gd name="T13" fmla="*/ 7 h 172"/>
                <a:gd name="T14" fmla="*/ 5 w 90"/>
                <a:gd name="T15" fmla="*/ 10 h 172"/>
                <a:gd name="T16" fmla="*/ 5 w 90"/>
                <a:gd name="T17" fmla="*/ 11 h 172"/>
                <a:gd name="T18" fmla="*/ 5 w 90"/>
                <a:gd name="T19" fmla="*/ 11 h 172"/>
                <a:gd name="T20" fmla="*/ 5 w 90"/>
                <a:gd name="T21" fmla="*/ 12 h 172"/>
                <a:gd name="T22" fmla="*/ 5 w 90"/>
                <a:gd name="T23" fmla="*/ 14 h 172"/>
                <a:gd name="T24" fmla="*/ 6 w 90"/>
                <a:gd name="T25" fmla="*/ 15 h 172"/>
                <a:gd name="T26" fmla="*/ 6 w 90"/>
                <a:gd name="T27" fmla="*/ 17 h 172"/>
                <a:gd name="T28" fmla="*/ 7 w 90"/>
                <a:gd name="T29" fmla="*/ 17 h 172"/>
                <a:gd name="T30" fmla="*/ 7 w 90"/>
                <a:gd name="T31" fmla="*/ 18 h 172"/>
                <a:gd name="T32" fmla="*/ 8 w 90"/>
                <a:gd name="T33" fmla="*/ 19 h 172"/>
                <a:gd name="T34" fmla="*/ 6 w 90"/>
                <a:gd name="T35" fmla="*/ 22 h 172"/>
                <a:gd name="T36" fmla="*/ 6 w 90"/>
                <a:gd name="T37" fmla="*/ 22 h 172"/>
                <a:gd name="T38" fmla="*/ 5 w 90"/>
                <a:gd name="T39" fmla="*/ 21 h 172"/>
                <a:gd name="T40" fmla="*/ 5 w 90"/>
                <a:gd name="T41" fmla="*/ 21 h 172"/>
                <a:gd name="T42" fmla="*/ 4 w 90"/>
                <a:gd name="T43" fmla="*/ 20 h 172"/>
                <a:gd name="T44" fmla="*/ 3 w 90"/>
                <a:gd name="T45" fmla="*/ 19 h 172"/>
                <a:gd name="T46" fmla="*/ 2 w 90"/>
                <a:gd name="T47" fmla="*/ 18 h 172"/>
                <a:gd name="T48" fmla="*/ 1 w 90"/>
                <a:gd name="T49" fmla="*/ 17 h 172"/>
                <a:gd name="T50" fmla="*/ 1 w 90"/>
                <a:gd name="T51" fmla="*/ 15 h 172"/>
                <a:gd name="T52" fmla="*/ 0 w 90"/>
                <a:gd name="T53" fmla="*/ 14 h 172"/>
                <a:gd name="T54" fmla="*/ 0 w 90"/>
                <a:gd name="T55" fmla="*/ 13 h 172"/>
                <a:gd name="T56" fmla="*/ 0 w 90"/>
                <a:gd name="T57" fmla="*/ 12 h 172"/>
                <a:gd name="T58" fmla="*/ 0 w 90"/>
                <a:gd name="T59" fmla="*/ 11 h 172"/>
                <a:gd name="T60" fmla="*/ 0 w 90"/>
                <a:gd name="T61" fmla="*/ 11 h 172"/>
                <a:gd name="T62" fmla="*/ 0 w 90"/>
                <a:gd name="T63" fmla="*/ 10 h 172"/>
                <a:gd name="T64" fmla="*/ 0 w 90"/>
                <a:gd name="T65" fmla="*/ 9 h 172"/>
                <a:gd name="T66" fmla="*/ 0 w 90"/>
                <a:gd name="T67" fmla="*/ 9 h 172"/>
                <a:gd name="T68" fmla="*/ 0 w 90"/>
                <a:gd name="T69" fmla="*/ 7 h 172"/>
                <a:gd name="T70" fmla="*/ 1 w 90"/>
                <a:gd name="T71" fmla="*/ 6 h 172"/>
                <a:gd name="T72" fmla="*/ 1 w 90"/>
                <a:gd name="T73" fmla="*/ 5 h 172"/>
                <a:gd name="T74" fmla="*/ 2 w 90"/>
                <a:gd name="T75" fmla="*/ 5 h 172"/>
                <a:gd name="T76" fmla="*/ 3 w 90"/>
                <a:gd name="T77" fmla="*/ 3 h 172"/>
                <a:gd name="T78" fmla="*/ 4 w 90"/>
                <a:gd name="T79" fmla="*/ 2 h 172"/>
                <a:gd name="T80" fmla="*/ 5 w 90"/>
                <a:gd name="T81" fmla="*/ 1 h 172"/>
                <a:gd name="T82" fmla="*/ 6 w 90"/>
                <a:gd name="T83" fmla="*/ 1 h 172"/>
                <a:gd name="T84" fmla="*/ 6 w 90"/>
                <a:gd name="T85" fmla="*/ 1 h 172"/>
                <a:gd name="T86" fmla="*/ 7 w 90"/>
                <a:gd name="T87" fmla="*/ 0 h 172"/>
                <a:gd name="T88" fmla="*/ 11 w 90"/>
                <a:gd name="T89" fmla="*/ 3 h 172"/>
                <a:gd name="T90" fmla="*/ 11 w 90"/>
                <a:gd name="T91" fmla="*/ 3 h 1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0"/>
                <a:gd name="T139" fmla="*/ 0 h 172"/>
                <a:gd name="T140" fmla="*/ 90 w 90"/>
                <a:gd name="T141" fmla="*/ 172 h 17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0" h="172">
                  <a:moveTo>
                    <a:pt x="90" y="18"/>
                  </a:moveTo>
                  <a:lnTo>
                    <a:pt x="86" y="21"/>
                  </a:lnTo>
                  <a:lnTo>
                    <a:pt x="76" y="31"/>
                  </a:lnTo>
                  <a:lnTo>
                    <a:pt x="71" y="37"/>
                  </a:lnTo>
                  <a:lnTo>
                    <a:pt x="63" y="44"/>
                  </a:lnTo>
                  <a:lnTo>
                    <a:pt x="57" y="52"/>
                  </a:lnTo>
                  <a:lnTo>
                    <a:pt x="52" y="61"/>
                  </a:lnTo>
                  <a:lnTo>
                    <a:pt x="46" y="73"/>
                  </a:lnTo>
                  <a:lnTo>
                    <a:pt x="44" y="82"/>
                  </a:lnTo>
                  <a:lnTo>
                    <a:pt x="40" y="94"/>
                  </a:lnTo>
                  <a:lnTo>
                    <a:pt x="42" y="103"/>
                  </a:lnTo>
                  <a:lnTo>
                    <a:pt x="42" y="115"/>
                  </a:lnTo>
                  <a:lnTo>
                    <a:pt x="50" y="124"/>
                  </a:lnTo>
                  <a:lnTo>
                    <a:pt x="52" y="130"/>
                  </a:lnTo>
                  <a:lnTo>
                    <a:pt x="57" y="134"/>
                  </a:lnTo>
                  <a:lnTo>
                    <a:pt x="61" y="139"/>
                  </a:lnTo>
                  <a:lnTo>
                    <a:pt x="71" y="145"/>
                  </a:lnTo>
                  <a:lnTo>
                    <a:pt x="52" y="172"/>
                  </a:lnTo>
                  <a:lnTo>
                    <a:pt x="50" y="170"/>
                  </a:lnTo>
                  <a:lnTo>
                    <a:pt x="46" y="168"/>
                  </a:lnTo>
                  <a:lnTo>
                    <a:pt x="40" y="162"/>
                  </a:lnTo>
                  <a:lnTo>
                    <a:pt x="34" y="158"/>
                  </a:lnTo>
                  <a:lnTo>
                    <a:pt x="27" y="149"/>
                  </a:lnTo>
                  <a:lnTo>
                    <a:pt x="19" y="139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4" y="115"/>
                  </a:lnTo>
                  <a:lnTo>
                    <a:pt x="2" y="107"/>
                  </a:lnTo>
                  <a:lnTo>
                    <a:pt x="0" y="101"/>
                  </a:lnTo>
                  <a:lnTo>
                    <a:pt x="0" y="94"/>
                  </a:lnTo>
                  <a:lnTo>
                    <a:pt x="0" y="86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4" y="65"/>
                  </a:lnTo>
                  <a:lnTo>
                    <a:pt x="6" y="56"/>
                  </a:lnTo>
                  <a:lnTo>
                    <a:pt x="10" y="48"/>
                  </a:lnTo>
                  <a:lnTo>
                    <a:pt x="15" y="40"/>
                  </a:lnTo>
                  <a:lnTo>
                    <a:pt x="23" y="33"/>
                  </a:lnTo>
                  <a:lnTo>
                    <a:pt x="29" y="23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8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9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Freeform 33"/>
            <p:cNvSpPr>
              <a:spLocks/>
            </p:cNvSpPr>
            <p:nvPr/>
          </p:nvSpPr>
          <p:spPr bwMode="auto">
            <a:xfrm>
              <a:off x="3209" y="3613"/>
              <a:ext cx="45" cy="97"/>
            </a:xfrm>
            <a:custGeom>
              <a:avLst/>
              <a:gdLst>
                <a:gd name="T0" fmla="*/ 10 w 92"/>
                <a:gd name="T1" fmla="*/ 3 h 194"/>
                <a:gd name="T2" fmla="*/ 10 w 92"/>
                <a:gd name="T3" fmla="*/ 3 h 194"/>
                <a:gd name="T4" fmla="*/ 9 w 92"/>
                <a:gd name="T5" fmla="*/ 4 h 194"/>
                <a:gd name="T6" fmla="*/ 9 w 92"/>
                <a:gd name="T7" fmla="*/ 5 h 194"/>
                <a:gd name="T8" fmla="*/ 8 w 92"/>
                <a:gd name="T9" fmla="*/ 6 h 194"/>
                <a:gd name="T10" fmla="*/ 7 w 92"/>
                <a:gd name="T11" fmla="*/ 6 h 194"/>
                <a:gd name="T12" fmla="*/ 7 w 92"/>
                <a:gd name="T13" fmla="*/ 7 h 194"/>
                <a:gd name="T14" fmla="*/ 6 w 92"/>
                <a:gd name="T15" fmla="*/ 9 h 194"/>
                <a:gd name="T16" fmla="*/ 5 w 92"/>
                <a:gd name="T17" fmla="*/ 10 h 194"/>
                <a:gd name="T18" fmla="*/ 5 w 92"/>
                <a:gd name="T19" fmla="*/ 11 h 194"/>
                <a:gd name="T20" fmla="*/ 5 w 92"/>
                <a:gd name="T21" fmla="*/ 12 h 194"/>
                <a:gd name="T22" fmla="*/ 5 w 92"/>
                <a:gd name="T23" fmla="*/ 13 h 194"/>
                <a:gd name="T24" fmla="*/ 5 w 92"/>
                <a:gd name="T25" fmla="*/ 14 h 194"/>
                <a:gd name="T26" fmla="*/ 5 w 92"/>
                <a:gd name="T27" fmla="*/ 17 h 194"/>
                <a:gd name="T28" fmla="*/ 7 w 92"/>
                <a:gd name="T29" fmla="*/ 18 h 194"/>
                <a:gd name="T30" fmla="*/ 7 w 92"/>
                <a:gd name="T31" fmla="*/ 19 h 194"/>
                <a:gd name="T32" fmla="*/ 8 w 92"/>
                <a:gd name="T33" fmla="*/ 19 h 194"/>
                <a:gd name="T34" fmla="*/ 9 w 92"/>
                <a:gd name="T35" fmla="*/ 20 h 194"/>
                <a:gd name="T36" fmla="*/ 10 w 92"/>
                <a:gd name="T37" fmla="*/ 21 h 194"/>
                <a:gd name="T38" fmla="*/ 11 w 92"/>
                <a:gd name="T39" fmla="*/ 24 h 194"/>
                <a:gd name="T40" fmla="*/ 10 w 92"/>
                <a:gd name="T41" fmla="*/ 24 h 194"/>
                <a:gd name="T42" fmla="*/ 10 w 92"/>
                <a:gd name="T43" fmla="*/ 24 h 194"/>
                <a:gd name="T44" fmla="*/ 9 w 92"/>
                <a:gd name="T45" fmla="*/ 24 h 194"/>
                <a:gd name="T46" fmla="*/ 8 w 92"/>
                <a:gd name="T47" fmla="*/ 23 h 194"/>
                <a:gd name="T48" fmla="*/ 6 w 92"/>
                <a:gd name="T49" fmla="*/ 23 h 194"/>
                <a:gd name="T50" fmla="*/ 5 w 92"/>
                <a:gd name="T51" fmla="*/ 22 h 194"/>
                <a:gd name="T52" fmla="*/ 3 w 92"/>
                <a:gd name="T53" fmla="*/ 21 h 194"/>
                <a:gd name="T54" fmla="*/ 2 w 92"/>
                <a:gd name="T55" fmla="*/ 20 h 194"/>
                <a:gd name="T56" fmla="*/ 2 w 92"/>
                <a:gd name="T57" fmla="*/ 19 h 194"/>
                <a:gd name="T58" fmla="*/ 1 w 92"/>
                <a:gd name="T59" fmla="*/ 18 h 194"/>
                <a:gd name="T60" fmla="*/ 1 w 92"/>
                <a:gd name="T61" fmla="*/ 17 h 194"/>
                <a:gd name="T62" fmla="*/ 0 w 92"/>
                <a:gd name="T63" fmla="*/ 17 h 194"/>
                <a:gd name="T64" fmla="*/ 0 w 92"/>
                <a:gd name="T65" fmla="*/ 14 h 194"/>
                <a:gd name="T66" fmla="*/ 0 w 92"/>
                <a:gd name="T67" fmla="*/ 14 h 194"/>
                <a:gd name="T68" fmla="*/ 0 w 92"/>
                <a:gd name="T69" fmla="*/ 12 h 194"/>
                <a:gd name="T70" fmla="*/ 0 w 92"/>
                <a:gd name="T71" fmla="*/ 12 h 194"/>
                <a:gd name="T72" fmla="*/ 0 w 92"/>
                <a:gd name="T73" fmla="*/ 11 h 194"/>
                <a:gd name="T74" fmla="*/ 1 w 92"/>
                <a:gd name="T75" fmla="*/ 10 h 194"/>
                <a:gd name="T76" fmla="*/ 1 w 92"/>
                <a:gd name="T77" fmla="*/ 8 h 194"/>
                <a:gd name="T78" fmla="*/ 2 w 92"/>
                <a:gd name="T79" fmla="*/ 6 h 194"/>
                <a:gd name="T80" fmla="*/ 2 w 92"/>
                <a:gd name="T81" fmla="*/ 6 h 194"/>
                <a:gd name="T82" fmla="*/ 3 w 92"/>
                <a:gd name="T83" fmla="*/ 5 h 194"/>
                <a:gd name="T84" fmla="*/ 3 w 92"/>
                <a:gd name="T85" fmla="*/ 4 h 194"/>
                <a:gd name="T86" fmla="*/ 4 w 92"/>
                <a:gd name="T87" fmla="*/ 3 h 194"/>
                <a:gd name="T88" fmla="*/ 5 w 92"/>
                <a:gd name="T89" fmla="*/ 3 h 194"/>
                <a:gd name="T90" fmla="*/ 5 w 92"/>
                <a:gd name="T91" fmla="*/ 2 h 194"/>
                <a:gd name="T92" fmla="*/ 6 w 92"/>
                <a:gd name="T93" fmla="*/ 1 h 194"/>
                <a:gd name="T94" fmla="*/ 7 w 92"/>
                <a:gd name="T95" fmla="*/ 0 h 194"/>
                <a:gd name="T96" fmla="*/ 10 w 92"/>
                <a:gd name="T97" fmla="*/ 3 h 194"/>
                <a:gd name="T98" fmla="*/ 10 w 92"/>
                <a:gd name="T99" fmla="*/ 3 h 1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2"/>
                <a:gd name="T151" fmla="*/ 0 h 194"/>
                <a:gd name="T152" fmla="*/ 92 w 92"/>
                <a:gd name="T153" fmla="*/ 194 h 1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2" h="194">
                  <a:moveTo>
                    <a:pt x="86" y="30"/>
                  </a:moveTo>
                  <a:lnTo>
                    <a:pt x="84" y="30"/>
                  </a:lnTo>
                  <a:lnTo>
                    <a:pt x="80" y="32"/>
                  </a:lnTo>
                  <a:lnTo>
                    <a:pt x="76" y="36"/>
                  </a:lnTo>
                  <a:lnTo>
                    <a:pt x="71" y="43"/>
                  </a:lnTo>
                  <a:lnTo>
                    <a:pt x="63" y="49"/>
                  </a:lnTo>
                  <a:lnTo>
                    <a:pt x="57" y="57"/>
                  </a:lnTo>
                  <a:lnTo>
                    <a:pt x="50" y="66"/>
                  </a:lnTo>
                  <a:lnTo>
                    <a:pt x="46" y="76"/>
                  </a:lnTo>
                  <a:lnTo>
                    <a:pt x="42" y="85"/>
                  </a:lnTo>
                  <a:lnTo>
                    <a:pt x="40" y="97"/>
                  </a:lnTo>
                  <a:lnTo>
                    <a:pt x="40" y="108"/>
                  </a:lnTo>
                  <a:lnTo>
                    <a:pt x="42" y="119"/>
                  </a:lnTo>
                  <a:lnTo>
                    <a:pt x="48" y="129"/>
                  </a:lnTo>
                  <a:lnTo>
                    <a:pt x="57" y="142"/>
                  </a:lnTo>
                  <a:lnTo>
                    <a:pt x="63" y="146"/>
                  </a:lnTo>
                  <a:lnTo>
                    <a:pt x="71" y="152"/>
                  </a:lnTo>
                  <a:lnTo>
                    <a:pt x="78" y="157"/>
                  </a:lnTo>
                  <a:lnTo>
                    <a:pt x="88" y="163"/>
                  </a:lnTo>
                  <a:lnTo>
                    <a:pt x="92" y="194"/>
                  </a:lnTo>
                  <a:lnTo>
                    <a:pt x="88" y="192"/>
                  </a:lnTo>
                  <a:lnTo>
                    <a:pt x="84" y="190"/>
                  </a:lnTo>
                  <a:lnTo>
                    <a:pt x="75" y="186"/>
                  </a:lnTo>
                  <a:lnTo>
                    <a:pt x="65" y="184"/>
                  </a:lnTo>
                  <a:lnTo>
                    <a:pt x="54" y="178"/>
                  </a:lnTo>
                  <a:lnTo>
                    <a:pt x="42" y="173"/>
                  </a:lnTo>
                  <a:lnTo>
                    <a:pt x="31" y="163"/>
                  </a:lnTo>
                  <a:lnTo>
                    <a:pt x="21" y="154"/>
                  </a:lnTo>
                  <a:lnTo>
                    <a:pt x="16" y="148"/>
                  </a:lnTo>
                  <a:lnTo>
                    <a:pt x="12" y="142"/>
                  </a:lnTo>
                  <a:lnTo>
                    <a:pt x="8" y="135"/>
                  </a:lnTo>
                  <a:lnTo>
                    <a:pt x="6" y="129"/>
                  </a:lnTo>
                  <a:lnTo>
                    <a:pt x="2" y="119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4" y="95"/>
                  </a:lnTo>
                  <a:lnTo>
                    <a:pt x="4" y="85"/>
                  </a:lnTo>
                  <a:lnTo>
                    <a:pt x="8" y="74"/>
                  </a:lnTo>
                  <a:lnTo>
                    <a:pt x="12" y="64"/>
                  </a:lnTo>
                  <a:lnTo>
                    <a:pt x="19" y="53"/>
                  </a:lnTo>
                  <a:lnTo>
                    <a:pt x="23" y="45"/>
                  </a:lnTo>
                  <a:lnTo>
                    <a:pt x="27" y="40"/>
                  </a:lnTo>
                  <a:lnTo>
                    <a:pt x="31" y="32"/>
                  </a:lnTo>
                  <a:lnTo>
                    <a:pt x="37" y="26"/>
                  </a:lnTo>
                  <a:lnTo>
                    <a:pt x="42" y="21"/>
                  </a:lnTo>
                  <a:lnTo>
                    <a:pt x="48" y="13"/>
                  </a:lnTo>
                  <a:lnTo>
                    <a:pt x="54" y="7"/>
                  </a:lnTo>
                  <a:lnTo>
                    <a:pt x="61" y="0"/>
                  </a:lnTo>
                  <a:lnTo>
                    <a:pt x="86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0" name="Freeform 34"/>
            <p:cNvSpPr>
              <a:spLocks/>
            </p:cNvSpPr>
            <p:nvPr/>
          </p:nvSpPr>
          <p:spPr bwMode="auto">
            <a:xfrm>
              <a:off x="3219" y="3776"/>
              <a:ext cx="52" cy="90"/>
            </a:xfrm>
            <a:custGeom>
              <a:avLst/>
              <a:gdLst>
                <a:gd name="T0" fmla="*/ 8 w 105"/>
                <a:gd name="T1" fmla="*/ 3 h 180"/>
                <a:gd name="T2" fmla="*/ 8 w 105"/>
                <a:gd name="T3" fmla="*/ 3 h 180"/>
                <a:gd name="T4" fmla="*/ 7 w 105"/>
                <a:gd name="T5" fmla="*/ 3 h 180"/>
                <a:gd name="T6" fmla="*/ 7 w 105"/>
                <a:gd name="T7" fmla="*/ 5 h 180"/>
                <a:gd name="T8" fmla="*/ 7 w 105"/>
                <a:gd name="T9" fmla="*/ 6 h 180"/>
                <a:gd name="T10" fmla="*/ 6 w 105"/>
                <a:gd name="T11" fmla="*/ 6 h 180"/>
                <a:gd name="T12" fmla="*/ 6 w 105"/>
                <a:gd name="T13" fmla="*/ 7 h 180"/>
                <a:gd name="T14" fmla="*/ 5 w 105"/>
                <a:gd name="T15" fmla="*/ 9 h 180"/>
                <a:gd name="T16" fmla="*/ 5 w 105"/>
                <a:gd name="T17" fmla="*/ 11 h 180"/>
                <a:gd name="T18" fmla="*/ 5 w 105"/>
                <a:gd name="T19" fmla="*/ 11 h 180"/>
                <a:gd name="T20" fmla="*/ 5 w 105"/>
                <a:gd name="T21" fmla="*/ 12 h 180"/>
                <a:gd name="T22" fmla="*/ 5 w 105"/>
                <a:gd name="T23" fmla="*/ 14 h 180"/>
                <a:gd name="T24" fmla="*/ 6 w 105"/>
                <a:gd name="T25" fmla="*/ 15 h 180"/>
                <a:gd name="T26" fmla="*/ 6 w 105"/>
                <a:gd name="T27" fmla="*/ 15 h 180"/>
                <a:gd name="T28" fmla="*/ 7 w 105"/>
                <a:gd name="T29" fmla="*/ 17 h 180"/>
                <a:gd name="T30" fmla="*/ 7 w 105"/>
                <a:gd name="T31" fmla="*/ 17 h 180"/>
                <a:gd name="T32" fmla="*/ 8 w 105"/>
                <a:gd name="T33" fmla="*/ 18 h 180"/>
                <a:gd name="T34" fmla="*/ 9 w 105"/>
                <a:gd name="T35" fmla="*/ 18 h 180"/>
                <a:gd name="T36" fmla="*/ 10 w 105"/>
                <a:gd name="T37" fmla="*/ 18 h 180"/>
                <a:gd name="T38" fmla="*/ 11 w 105"/>
                <a:gd name="T39" fmla="*/ 18 h 180"/>
                <a:gd name="T40" fmla="*/ 13 w 105"/>
                <a:gd name="T41" fmla="*/ 19 h 180"/>
                <a:gd name="T42" fmla="*/ 12 w 105"/>
                <a:gd name="T43" fmla="*/ 23 h 180"/>
                <a:gd name="T44" fmla="*/ 11 w 105"/>
                <a:gd name="T45" fmla="*/ 23 h 180"/>
                <a:gd name="T46" fmla="*/ 11 w 105"/>
                <a:gd name="T47" fmla="*/ 23 h 180"/>
                <a:gd name="T48" fmla="*/ 10 w 105"/>
                <a:gd name="T49" fmla="*/ 23 h 180"/>
                <a:gd name="T50" fmla="*/ 8 w 105"/>
                <a:gd name="T51" fmla="*/ 22 h 180"/>
                <a:gd name="T52" fmla="*/ 7 w 105"/>
                <a:gd name="T53" fmla="*/ 22 h 180"/>
                <a:gd name="T54" fmla="*/ 6 w 105"/>
                <a:gd name="T55" fmla="*/ 21 h 180"/>
                <a:gd name="T56" fmla="*/ 5 w 105"/>
                <a:gd name="T57" fmla="*/ 20 h 180"/>
                <a:gd name="T58" fmla="*/ 4 w 105"/>
                <a:gd name="T59" fmla="*/ 20 h 180"/>
                <a:gd name="T60" fmla="*/ 3 w 105"/>
                <a:gd name="T61" fmla="*/ 19 h 180"/>
                <a:gd name="T62" fmla="*/ 3 w 105"/>
                <a:gd name="T63" fmla="*/ 19 h 180"/>
                <a:gd name="T64" fmla="*/ 2 w 105"/>
                <a:gd name="T65" fmla="*/ 18 h 180"/>
                <a:gd name="T66" fmla="*/ 1 w 105"/>
                <a:gd name="T67" fmla="*/ 18 h 180"/>
                <a:gd name="T68" fmla="*/ 1 w 105"/>
                <a:gd name="T69" fmla="*/ 17 h 180"/>
                <a:gd name="T70" fmla="*/ 0 w 105"/>
                <a:gd name="T71" fmla="*/ 15 h 180"/>
                <a:gd name="T72" fmla="*/ 0 w 105"/>
                <a:gd name="T73" fmla="*/ 14 h 180"/>
                <a:gd name="T74" fmla="*/ 0 w 105"/>
                <a:gd name="T75" fmla="*/ 13 h 180"/>
                <a:gd name="T76" fmla="*/ 0 w 105"/>
                <a:gd name="T77" fmla="*/ 12 h 180"/>
                <a:gd name="T78" fmla="*/ 0 w 105"/>
                <a:gd name="T79" fmla="*/ 11 h 180"/>
                <a:gd name="T80" fmla="*/ 0 w 105"/>
                <a:gd name="T81" fmla="*/ 11 h 180"/>
                <a:gd name="T82" fmla="*/ 0 w 105"/>
                <a:gd name="T83" fmla="*/ 10 h 180"/>
                <a:gd name="T84" fmla="*/ 0 w 105"/>
                <a:gd name="T85" fmla="*/ 7 h 180"/>
                <a:gd name="T86" fmla="*/ 1 w 105"/>
                <a:gd name="T87" fmla="*/ 6 h 180"/>
                <a:gd name="T88" fmla="*/ 1 w 105"/>
                <a:gd name="T89" fmla="*/ 6 h 180"/>
                <a:gd name="T90" fmla="*/ 2 w 105"/>
                <a:gd name="T91" fmla="*/ 5 h 180"/>
                <a:gd name="T92" fmla="*/ 2 w 105"/>
                <a:gd name="T93" fmla="*/ 4 h 180"/>
                <a:gd name="T94" fmla="*/ 3 w 105"/>
                <a:gd name="T95" fmla="*/ 3 h 180"/>
                <a:gd name="T96" fmla="*/ 3 w 105"/>
                <a:gd name="T97" fmla="*/ 3 h 180"/>
                <a:gd name="T98" fmla="*/ 4 w 105"/>
                <a:gd name="T99" fmla="*/ 1 h 180"/>
                <a:gd name="T100" fmla="*/ 5 w 105"/>
                <a:gd name="T101" fmla="*/ 1 h 180"/>
                <a:gd name="T102" fmla="*/ 6 w 105"/>
                <a:gd name="T103" fmla="*/ 0 h 180"/>
                <a:gd name="T104" fmla="*/ 8 w 105"/>
                <a:gd name="T105" fmla="*/ 3 h 180"/>
                <a:gd name="T106" fmla="*/ 8 w 105"/>
                <a:gd name="T107" fmla="*/ 3 h 1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5"/>
                <a:gd name="T163" fmla="*/ 0 h 180"/>
                <a:gd name="T164" fmla="*/ 105 w 105"/>
                <a:gd name="T165" fmla="*/ 180 h 18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5" h="180">
                  <a:moveTo>
                    <a:pt x="67" y="24"/>
                  </a:moveTo>
                  <a:lnTo>
                    <a:pt x="65" y="24"/>
                  </a:lnTo>
                  <a:lnTo>
                    <a:pt x="63" y="28"/>
                  </a:lnTo>
                  <a:lnTo>
                    <a:pt x="59" y="34"/>
                  </a:lnTo>
                  <a:lnTo>
                    <a:pt x="57" y="42"/>
                  </a:lnTo>
                  <a:lnTo>
                    <a:pt x="52" y="49"/>
                  </a:lnTo>
                  <a:lnTo>
                    <a:pt x="48" y="61"/>
                  </a:lnTo>
                  <a:lnTo>
                    <a:pt x="44" y="70"/>
                  </a:lnTo>
                  <a:lnTo>
                    <a:pt x="44" y="82"/>
                  </a:lnTo>
                  <a:lnTo>
                    <a:pt x="42" y="93"/>
                  </a:lnTo>
                  <a:lnTo>
                    <a:pt x="42" y="102"/>
                  </a:lnTo>
                  <a:lnTo>
                    <a:pt x="44" y="114"/>
                  </a:lnTo>
                  <a:lnTo>
                    <a:pt x="50" y="123"/>
                  </a:lnTo>
                  <a:lnTo>
                    <a:pt x="54" y="127"/>
                  </a:lnTo>
                  <a:lnTo>
                    <a:pt x="57" y="131"/>
                  </a:lnTo>
                  <a:lnTo>
                    <a:pt x="63" y="135"/>
                  </a:lnTo>
                  <a:lnTo>
                    <a:pt x="71" y="139"/>
                  </a:lnTo>
                  <a:lnTo>
                    <a:pt x="76" y="140"/>
                  </a:lnTo>
                  <a:lnTo>
                    <a:pt x="86" y="144"/>
                  </a:lnTo>
                  <a:lnTo>
                    <a:pt x="93" y="144"/>
                  </a:lnTo>
                  <a:lnTo>
                    <a:pt x="105" y="146"/>
                  </a:lnTo>
                  <a:lnTo>
                    <a:pt x="97" y="180"/>
                  </a:lnTo>
                  <a:lnTo>
                    <a:pt x="95" y="180"/>
                  </a:lnTo>
                  <a:lnTo>
                    <a:pt x="90" y="178"/>
                  </a:lnTo>
                  <a:lnTo>
                    <a:pt x="80" y="177"/>
                  </a:lnTo>
                  <a:lnTo>
                    <a:pt x="71" y="175"/>
                  </a:lnTo>
                  <a:lnTo>
                    <a:pt x="59" y="169"/>
                  </a:lnTo>
                  <a:lnTo>
                    <a:pt x="48" y="163"/>
                  </a:lnTo>
                  <a:lnTo>
                    <a:pt x="42" y="159"/>
                  </a:lnTo>
                  <a:lnTo>
                    <a:pt x="35" y="158"/>
                  </a:lnTo>
                  <a:lnTo>
                    <a:pt x="29" y="152"/>
                  </a:lnTo>
                  <a:lnTo>
                    <a:pt x="25" y="150"/>
                  </a:lnTo>
                  <a:lnTo>
                    <a:pt x="19" y="142"/>
                  </a:lnTo>
                  <a:lnTo>
                    <a:pt x="14" y="137"/>
                  </a:lnTo>
                  <a:lnTo>
                    <a:pt x="10" y="131"/>
                  </a:lnTo>
                  <a:lnTo>
                    <a:pt x="6" y="125"/>
                  </a:lnTo>
                  <a:lnTo>
                    <a:pt x="4" y="118"/>
                  </a:lnTo>
                  <a:lnTo>
                    <a:pt x="0" y="110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0" y="83"/>
                  </a:lnTo>
                  <a:lnTo>
                    <a:pt x="4" y="74"/>
                  </a:lnTo>
                  <a:lnTo>
                    <a:pt x="6" y="63"/>
                  </a:lnTo>
                  <a:lnTo>
                    <a:pt x="12" y="51"/>
                  </a:lnTo>
                  <a:lnTo>
                    <a:pt x="14" y="45"/>
                  </a:lnTo>
                  <a:lnTo>
                    <a:pt x="17" y="38"/>
                  </a:lnTo>
                  <a:lnTo>
                    <a:pt x="21" y="32"/>
                  </a:lnTo>
                  <a:lnTo>
                    <a:pt x="27" y="26"/>
                  </a:lnTo>
                  <a:lnTo>
                    <a:pt x="29" y="21"/>
                  </a:lnTo>
                  <a:lnTo>
                    <a:pt x="35" y="13"/>
                  </a:lnTo>
                  <a:lnTo>
                    <a:pt x="40" y="7"/>
                  </a:lnTo>
                  <a:lnTo>
                    <a:pt x="48" y="0"/>
                  </a:lnTo>
                  <a:lnTo>
                    <a:pt x="6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Freeform 35"/>
            <p:cNvSpPr>
              <a:spLocks/>
            </p:cNvSpPr>
            <p:nvPr/>
          </p:nvSpPr>
          <p:spPr bwMode="auto">
            <a:xfrm>
              <a:off x="3177" y="3848"/>
              <a:ext cx="56" cy="98"/>
            </a:xfrm>
            <a:custGeom>
              <a:avLst/>
              <a:gdLst>
                <a:gd name="T0" fmla="*/ 7 w 112"/>
                <a:gd name="T1" fmla="*/ 2 h 196"/>
                <a:gd name="T2" fmla="*/ 6 w 112"/>
                <a:gd name="T3" fmla="*/ 3 h 196"/>
                <a:gd name="T4" fmla="*/ 6 w 112"/>
                <a:gd name="T5" fmla="*/ 5 h 196"/>
                <a:gd name="T6" fmla="*/ 5 w 112"/>
                <a:gd name="T7" fmla="*/ 7 h 196"/>
                <a:gd name="T8" fmla="*/ 5 w 112"/>
                <a:gd name="T9" fmla="*/ 9 h 196"/>
                <a:gd name="T10" fmla="*/ 5 w 112"/>
                <a:gd name="T11" fmla="*/ 11 h 196"/>
                <a:gd name="T12" fmla="*/ 5 w 112"/>
                <a:gd name="T13" fmla="*/ 12 h 196"/>
                <a:gd name="T14" fmla="*/ 5 w 112"/>
                <a:gd name="T15" fmla="*/ 13 h 196"/>
                <a:gd name="T16" fmla="*/ 6 w 112"/>
                <a:gd name="T17" fmla="*/ 15 h 196"/>
                <a:gd name="T18" fmla="*/ 7 w 112"/>
                <a:gd name="T19" fmla="*/ 17 h 196"/>
                <a:gd name="T20" fmla="*/ 8 w 112"/>
                <a:gd name="T21" fmla="*/ 19 h 196"/>
                <a:gd name="T22" fmla="*/ 10 w 112"/>
                <a:gd name="T23" fmla="*/ 20 h 196"/>
                <a:gd name="T24" fmla="*/ 12 w 112"/>
                <a:gd name="T25" fmla="*/ 21 h 196"/>
                <a:gd name="T26" fmla="*/ 13 w 112"/>
                <a:gd name="T27" fmla="*/ 21 h 196"/>
                <a:gd name="T28" fmla="*/ 13 w 112"/>
                <a:gd name="T29" fmla="*/ 25 h 196"/>
                <a:gd name="T30" fmla="*/ 13 w 112"/>
                <a:gd name="T31" fmla="*/ 24 h 196"/>
                <a:gd name="T32" fmla="*/ 10 w 112"/>
                <a:gd name="T33" fmla="*/ 24 h 196"/>
                <a:gd name="T34" fmla="*/ 9 w 112"/>
                <a:gd name="T35" fmla="*/ 24 h 196"/>
                <a:gd name="T36" fmla="*/ 7 w 112"/>
                <a:gd name="T37" fmla="*/ 23 h 196"/>
                <a:gd name="T38" fmla="*/ 6 w 112"/>
                <a:gd name="T39" fmla="*/ 22 h 196"/>
                <a:gd name="T40" fmla="*/ 4 w 112"/>
                <a:gd name="T41" fmla="*/ 21 h 196"/>
                <a:gd name="T42" fmla="*/ 3 w 112"/>
                <a:gd name="T43" fmla="*/ 19 h 196"/>
                <a:gd name="T44" fmla="*/ 2 w 112"/>
                <a:gd name="T45" fmla="*/ 18 h 196"/>
                <a:gd name="T46" fmla="*/ 1 w 112"/>
                <a:gd name="T47" fmla="*/ 15 h 196"/>
                <a:gd name="T48" fmla="*/ 0 w 112"/>
                <a:gd name="T49" fmla="*/ 12 h 196"/>
                <a:gd name="T50" fmla="*/ 0 w 112"/>
                <a:gd name="T51" fmla="*/ 11 h 196"/>
                <a:gd name="T52" fmla="*/ 1 w 112"/>
                <a:gd name="T53" fmla="*/ 9 h 196"/>
                <a:gd name="T54" fmla="*/ 1 w 112"/>
                <a:gd name="T55" fmla="*/ 7 h 196"/>
                <a:gd name="T56" fmla="*/ 1 w 112"/>
                <a:gd name="T57" fmla="*/ 6 h 196"/>
                <a:gd name="T58" fmla="*/ 2 w 112"/>
                <a:gd name="T59" fmla="*/ 3 h 196"/>
                <a:gd name="T60" fmla="*/ 3 w 112"/>
                <a:gd name="T61" fmla="*/ 2 h 196"/>
                <a:gd name="T62" fmla="*/ 4 w 112"/>
                <a:gd name="T63" fmla="*/ 0 h 196"/>
                <a:gd name="T64" fmla="*/ 7 w 112"/>
                <a:gd name="T65" fmla="*/ 2 h 1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2"/>
                <a:gd name="T100" fmla="*/ 0 h 196"/>
                <a:gd name="T101" fmla="*/ 112 w 112"/>
                <a:gd name="T102" fmla="*/ 196 h 1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2" h="196">
                  <a:moveTo>
                    <a:pt x="53" y="10"/>
                  </a:moveTo>
                  <a:lnTo>
                    <a:pt x="53" y="10"/>
                  </a:lnTo>
                  <a:lnTo>
                    <a:pt x="51" y="14"/>
                  </a:lnTo>
                  <a:lnTo>
                    <a:pt x="47" y="21"/>
                  </a:lnTo>
                  <a:lnTo>
                    <a:pt x="45" y="29"/>
                  </a:lnTo>
                  <a:lnTo>
                    <a:pt x="41" y="38"/>
                  </a:lnTo>
                  <a:lnTo>
                    <a:pt x="38" y="50"/>
                  </a:lnTo>
                  <a:lnTo>
                    <a:pt x="38" y="57"/>
                  </a:lnTo>
                  <a:lnTo>
                    <a:pt x="36" y="63"/>
                  </a:lnTo>
                  <a:lnTo>
                    <a:pt x="36" y="69"/>
                  </a:lnTo>
                  <a:lnTo>
                    <a:pt x="36" y="76"/>
                  </a:lnTo>
                  <a:lnTo>
                    <a:pt x="34" y="82"/>
                  </a:lnTo>
                  <a:lnTo>
                    <a:pt x="34" y="90"/>
                  </a:lnTo>
                  <a:lnTo>
                    <a:pt x="36" y="95"/>
                  </a:lnTo>
                  <a:lnTo>
                    <a:pt x="38" y="103"/>
                  </a:lnTo>
                  <a:lnTo>
                    <a:pt x="38" y="109"/>
                  </a:lnTo>
                  <a:lnTo>
                    <a:pt x="41" y="116"/>
                  </a:lnTo>
                  <a:lnTo>
                    <a:pt x="45" y="122"/>
                  </a:lnTo>
                  <a:lnTo>
                    <a:pt x="49" y="130"/>
                  </a:lnTo>
                  <a:lnTo>
                    <a:pt x="53" y="135"/>
                  </a:lnTo>
                  <a:lnTo>
                    <a:pt x="59" y="141"/>
                  </a:lnTo>
                  <a:lnTo>
                    <a:pt x="64" y="147"/>
                  </a:lnTo>
                  <a:lnTo>
                    <a:pt x="72" y="152"/>
                  </a:lnTo>
                  <a:lnTo>
                    <a:pt x="80" y="156"/>
                  </a:lnTo>
                  <a:lnTo>
                    <a:pt x="89" y="160"/>
                  </a:lnTo>
                  <a:lnTo>
                    <a:pt x="95" y="162"/>
                  </a:lnTo>
                  <a:lnTo>
                    <a:pt x="99" y="166"/>
                  </a:lnTo>
                  <a:lnTo>
                    <a:pt x="104" y="168"/>
                  </a:lnTo>
                  <a:lnTo>
                    <a:pt x="112" y="169"/>
                  </a:lnTo>
                  <a:lnTo>
                    <a:pt x="104" y="196"/>
                  </a:lnTo>
                  <a:lnTo>
                    <a:pt x="102" y="194"/>
                  </a:lnTo>
                  <a:lnTo>
                    <a:pt x="97" y="192"/>
                  </a:lnTo>
                  <a:lnTo>
                    <a:pt x="87" y="190"/>
                  </a:lnTo>
                  <a:lnTo>
                    <a:pt x="80" y="188"/>
                  </a:lnTo>
                  <a:lnTo>
                    <a:pt x="72" y="187"/>
                  </a:lnTo>
                  <a:lnTo>
                    <a:pt x="66" y="185"/>
                  </a:lnTo>
                  <a:lnTo>
                    <a:pt x="60" y="181"/>
                  </a:lnTo>
                  <a:lnTo>
                    <a:pt x="55" y="179"/>
                  </a:lnTo>
                  <a:lnTo>
                    <a:pt x="47" y="175"/>
                  </a:lnTo>
                  <a:lnTo>
                    <a:pt x="41" y="171"/>
                  </a:lnTo>
                  <a:lnTo>
                    <a:pt x="36" y="168"/>
                  </a:lnTo>
                  <a:lnTo>
                    <a:pt x="30" y="162"/>
                  </a:lnTo>
                  <a:lnTo>
                    <a:pt x="24" y="156"/>
                  </a:lnTo>
                  <a:lnTo>
                    <a:pt x="19" y="150"/>
                  </a:lnTo>
                  <a:lnTo>
                    <a:pt x="13" y="145"/>
                  </a:lnTo>
                  <a:lnTo>
                    <a:pt x="9" y="137"/>
                  </a:lnTo>
                  <a:lnTo>
                    <a:pt x="5" y="130"/>
                  </a:lnTo>
                  <a:lnTo>
                    <a:pt x="3" y="122"/>
                  </a:lnTo>
                  <a:lnTo>
                    <a:pt x="0" y="112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2" y="69"/>
                  </a:lnTo>
                  <a:lnTo>
                    <a:pt x="2" y="63"/>
                  </a:lnTo>
                  <a:lnTo>
                    <a:pt x="3" y="57"/>
                  </a:lnTo>
                  <a:lnTo>
                    <a:pt x="5" y="50"/>
                  </a:lnTo>
                  <a:lnTo>
                    <a:pt x="7" y="44"/>
                  </a:lnTo>
                  <a:lnTo>
                    <a:pt x="11" y="36"/>
                  </a:lnTo>
                  <a:lnTo>
                    <a:pt x="15" y="31"/>
                  </a:lnTo>
                  <a:lnTo>
                    <a:pt x="17" y="23"/>
                  </a:lnTo>
                  <a:lnTo>
                    <a:pt x="21" y="15"/>
                  </a:lnTo>
                  <a:lnTo>
                    <a:pt x="24" y="8"/>
                  </a:lnTo>
                  <a:lnTo>
                    <a:pt x="30" y="0"/>
                  </a:lnTo>
                  <a:lnTo>
                    <a:pt x="53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2" name="Freeform 36"/>
            <p:cNvSpPr>
              <a:spLocks/>
            </p:cNvSpPr>
            <p:nvPr/>
          </p:nvSpPr>
          <p:spPr bwMode="auto">
            <a:xfrm>
              <a:off x="3171" y="3708"/>
              <a:ext cx="45" cy="103"/>
            </a:xfrm>
            <a:custGeom>
              <a:avLst/>
              <a:gdLst>
                <a:gd name="T0" fmla="*/ 9 w 92"/>
                <a:gd name="T1" fmla="*/ 4 h 205"/>
                <a:gd name="T2" fmla="*/ 9 w 92"/>
                <a:gd name="T3" fmla="*/ 4 h 205"/>
                <a:gd name="T4" fmla="*/ 9 w 92"/>
                <a:gd name="T5" fmla="*/ 4 h 205"/>
                <a:gd name="T6" fmla="*/ 8 w 92"/>
                <a:gd name="T7" fmla="*/ 5 h 205"/>
                <a:gd name="T8" fmla="*/ 8 w 92"/>
                <a:gd name="T9" fmla="*/ 6 h 205"/>
                <a:gd name="T10" fmla="*/ 7 w 92"/>
                <a:gd name="T11" fmla="*/ 6 h 205"/>
                <a:gd name="T12" fmla="*/ 6 w 92"/>
                <a:gd name="T13" fmla="*/ 8 h 205"/>
                <a:gd name="T14" fmla="*/ 5 w 92"/>
                <a:gd name="T15" fmla="*/ 9 h 205"/>
                <a:gd name="T16" fmla="*/ 5 w 92"/>
                <a:gd name="T17" fmla="*/ 10 h 205"/>
                <a:gd name="T18" fmla="*/ 4 w 92"/>
                <a:gd name="T19" fmla="*/ 12 h 205"/>
                <a:gd name="T20" fmla="*/ 4 w 92"/>
                <a:gd name="T21" fmla="*/ 13 h 205"/>
                <a:gd name="T22" fmla="*/ 4 w 92"/>
                <a:gd name="T23" fmla="*/ 14 h 205"/>
                <a:gd name="T24" fmla="*/ 5 w 92"/>
                <a:gd name="T25" fmla="*/ 16 h 205"/>
                <a:gd name="T26" fmla="*/ 5 w 92"/>
                <a:gd name="T27" fmla="*/ 17 h 205"/>
                <a:gd name="T28" fmla="*/ 5 w 92"/>
                <a:gd name="T29" fmla="*/ 17 h 205"/>
                <a:gd name="T30" fmla="*/ 6 w 92"/>
                <a:gd name="T31" fmla="*/ 18 h 205"/>
                <a:gd name="T32" fmla="*/ 7 w 92"/>
                <a:gd name="T33" fmla="*/ 18 h 205"/>
                <a:gd name="T34" fmla="*/ 8 w 92"/>
                <a:gd name="T35" fmla="*/ 19 h 205"/>
                <a:gd name="T36" fmla="*/ 9 w 92"/>
                <a:gd name="T37" fmla="*/ 20 h 205"/>
                <a:gd name="T38" fmla="*/ 9 w 92"/>
                <a:gd name="T39" fmla="*/ 20 h 205"/>
                <a:gd name="T40" fmla="*/ 11 w 92"/>
                <a:gd name="T41" fmla="*/ 21 h 205"/>
                <a:gd name="T42" fmla="*/ 11 w 92"/>
                <a:gd name="T43" fmla="*/ 26 h 205"/>
                <a:gd name="T44" fmla="*/ 10 w 92"/>
                <a:gd name="T45" fmla="*/ 26 h 205"/>
                <a:gd name="T46" fmla="*/ 10 w 92"/>
                <a:gd name="T47" fmla="*/ 26 h 205"/>
                <a:gd name="T48" fmla="*/ 9 w 92"/>
                <a:gd name="T49" fmla="*/ 25 h 205"/>
                <a:gd name="T50" fmla="*/ 8 w 92"/>
                <a:gd name="T51" fmla="*/ 24 h 205"/>
                <a:gd name="T52" fmla="*/ 6 w 92"/>
                <a:gd name="T53" fmla="*/ 23 h 205"/>
                <a:gd name="T54" fmla="*/ 5 w 92"/>
                <a:gd name="T55" fmla="*/ 22 h 205"/>
                <a:gd name="T56" fmla="*/ 3 w 92"/>
                <a:gd name="T57" fmla="*/ 21 h 205"/>
                <a:gd name="T58" fmla="*/ 2 w 92"/>
                <a:gd name="T59" fmla="*/ 20 h 205"/>
                <a:gd name="T60" fmla="*/ 2 w 92"/>
                <a:gd name="T61" fmla="*/ 19 h 205"/>
                <a:gd name="T62" fmla="*/ 1 w 92"/>
                <a:gd name="T63" fmla="*/ 18 h 205"/>
                <a:gd name="T64" fmla="*/ 1 w 92"/>
                <a:gd name="T65" fmla="*/ 17 h 205"/>
                <a:gd name="T66" fmla="*/ 0 w 92"/>
                <a:gd name="T67" fmla="*/ 16 h 205"/>
                <a:gd name="T68" fmla="*/ 0 w 92"/>
                <a:gd name="T69" fmla="*/ 15 h 205"/>
                <a:gd name="T70" fmla="*/ 0 w 92"/>
                <a:gd name="T71" fmla="*/ 14 h 205"/>
                <a:gd name="T72" fmla="*/ 0 w 92"/>
                <a:gd name="T73" fmla="*/ 13 h 205"/>
                <a:gd name="T74" fmla="*/ 0 w 92"/>
                <a:gd name="T75" fmla="*/ 12 h 205"/>
                <a:gd name="T76" fmla="*/ 0 w 92"/>
                <a:gd name="T77" fmla="*/ 10 h 205"/>
                <a:gd name="T78" fmla="*/ 1 w 92"/>
                <a:gd name="T79" fmla="*/ 9 h 205"/>
                <a:gd name="T80" fmla="*/ 1 w 92"/>
                <a:gd name="T81" fmla="*/ 8 h 205"/>
                <a:gd name="T82" fmla="*/ 2 w 92"/>
                <a:gd name="T83" fmla="*/ 6 h 205"/>
                <a:gd name="T84" fmla="*/ 2 w 92"/>
                <a:gd name="T85" fmla="*/ 6 h 205"/>
                <a:gd name="T86" fmla="*/ 3 w 92"/>
                <a:gd name="T87" fmla="*/ 5 h 205"/>
                <a:gd name="T88" fmla="*/ 3 w 92"/>
                <a:gd name="T89" fmla="*/ 4 h 205"/>
                <a:gd name="T90" fmla="*/ 4 w 92"/>
                <a:gd name="T91" fmla="*/ 3 h 205"/>
                <a:gd name="T92" fmla="*/ 5 w 92"/>
                <a:gd name="T93" fmla="*/ 3 h 205"/>
                <a:gd name="T94" fmla="*/ 5 w 92"/>
                <a:gd name="T95" fmla="*/ 2 h 205"/>
                <a:gd name="T96" fmla="*/ 6 w 92"/>
                <a:gd name="T97" fmla="*/ 1 h 205"/>
                <a:gd name="T98" fmla="*/ 7 w 92"/>
                <a:gd name="T99" fmla="*/ 0 h 205"/>
                <a:gd name="T100" fmla="*/ 9 w 92"/>
                <a:gd name="T101" fmla="*/ 4 h 205"/>
                <a:gd name="T102" fmla="*/ 9 w 92"/>
                <a:gd name="T103" fmla="*/ 4 h 2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2"/>
                <a:gd name="T157" fmla="*/ 0 h 205"/>
                <a:gd name="T158" fmla="*/ 92 w 92"/>
                <a:gd name="T159" fmla="*/ 205 h 20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2" h="205">
                  <a:moveTo>
                    <a:pt x="78" y="26"/>
                  </a:moveTo>
                  <a:lnTo>
                    <a:pt x="76" y="26"/>
                  </a:lnTo>
                  <a:lnTo>
                    <a:pt x="74" y="28"/>
                  </a:lnTo>
                  <a:lnTo>
                    <a:pt x="69" y="34"/>
                  </a:lnTo>
                  <a:lnTo>
                    <a:pt x="65" y="42"/>
                  </a:lnTo>
                  <a:lnTo>
                    <a:pt x="57" y="47"/>
                  </a:lnTo>
                  <a:lnTo>
                    <a:pt x="52" y="57"/>
                  </a:lnTo>
                  <a:lnTo>
                    <a:pt x="46" y="68"/>
                  </a:lnTo>
                  <a:lnTo>
                    <a:pt x="44" y="80"/>
                  </a:lnTo>
                  <a:lnTo>
                    <a:pt x="38" y="89"/>
                  </a:lnTo>
                  <a:lnTo>
                    <a:pt x="38" y="101"/>
                  </a:lnTo>
                  <a:lnTo>
                    <a:pt x="38" y="112"/>
                  </a:lnTo>
                  <a:lnTo>
                    <a:pt x="42" y="123"/>
                  </a:lnTo>
                  <a:lnTo>
                    <a:pt x="44" y="129"/>
                  </a:lnTo>
                  <a:lnTo>
                    <a:pt x="48" y="135"/>
                  </a:lnTo>
                  <a:lnTo>
                    <a:pt x="52" y="139"/>
                  </a:lnTo>
                  <a:lnTo>
                    <a:pt x="59" y="144"/>
                  </a:lnTo>
                  <a:lnTo>
                    <a:pt x="65" y="150"/>
                  </a:lnTo>
                  <a:lnTo>
                    <a:pt x="73" y="154"/>
                  </a:lnTo>
                  <a:lnTo>
                    <a:pt x="80" y="158"/>
                  </a:lnTo>
                  <a:lnTo>
                    <a:pt x="92" y="163"/>
                  </a:lnTo>
                  <a:lnTo>
                    <a:pt x="92" y="205"/>
                  </a:lnTo>
                  <a:lnTo>
                    <a:pt x="88" y="205"/>
                  </a:lnTo>
                  <a:lnTo>
                    <a:pt x="82" y="201"/>
                  </a:lnTo>
                  <a:lnTo>
                    <a:pt x="74" y="198"/>
                  </a:lnTo>
                  <a:lnTo>
                    <a:pt x="65" y="192"/>
                  </a:lnTo>
                  <a:lnTo>
                    <a:pt x="54" y="184"/>
                  </a:lnTo>
                  <a:lnTo>
                    <a:pt x="42" y="175"/>
                  </a:lnTo>
                  <a:lnTo>
                    <a:pt x="31" y="165"/>
                  </a:lnTo>
                  <a:lnTo>
                    <a:pt x="21" y="154"/>
                  </a:lnTo>
                  <a:lnTo>
                    <a:pt x="16" y="146"/>
                  </a:lnTo>
                  <a:lnTo>
                    <a:pt x="10" y="139"/>
                  </a:lnTo>
                  <a:lnTo>
                    <a:pt x="8" y="131"/>
                  </a:lnTo>
                  <a:lnTo>
                    <a:pt x="6" y="123"/>
                  </a:lnTo>
                  <a:lnTo>
                    <a:pt x="2" y="116"/>
                  </a:lnTo>
                  <a:lnTo>
                    <a:pt x="2" y="106"/>
                  </a:lnTo>
                  <a:lnTo>
                    <a:pt x="0" y="99"/>
                  </a:lnTo>
                  <a:lnTo>
                    <a:pt x="2" y="89"/>
                  </a:lnTo>
                  <a:lnTo>
                    <a:pt x="4" y="78"/>
                  </a:lnTo>
                  <a:lnTo>
                    <a:pt x="8" y="68"/>
                  </a:lnTo>
                  <a:lnTo>
                    <a:pt x="12" y="57"/>
                  </a:lnTo>
                  <a:lnTo>
                    <a:pt x="19" y="47"/>
                  </a:lnTo>
                  <a:lnTo>
                    <a:pt x="23" y="42"/>
                  </a:lnTo>
                  <a:lnTo>
                    <a:pt x="25" y="36"/>
                  </a:lnTo>
                  <a:lnTo>
                    <a:pt x="31" y="28"/>
                  </a:lnTo>
                  <a:lnTo>
                    <a:pt x="36" y="24"/>
                  </a:lnTo>
                  <a:lnTo>
                    <a:pt x="42" y="17"/>
                  </a:lnTo>
                  <a:lnTo>
                    <a:pt x="46" y="11"/>
                  </a:lnTo>
                  <a:lnTo>
                    <a:pt x="54" y="5"/>
                  </a:lnTo>
                  <a:lnTo>
                    <a:pt x="61" y="0"/>
                  </a:lnTo>
                  <a:lnTo>
                    <a:pt x="78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Freeform 37"/>
            <p:cNvSpPr>
              <a:spLocks/>
            </p:cNvSpPr>
            <p:nvPr/>
          </p:nvSpPr>
          <p:spPr bwMode="auto">
            <a:xfrm>
              <a:off x="3159" y="3567"/>
              <a:ext cx="40" cy="101"/>
            </a:xfrm>
            <a:custGeom>
              <a:avLst/>
              <a:gdLst>
                <a:gd name="T0" fmla="*/ 10 w 79"/>
                <a:gd name="T1" fmla="*/ 3 h 203"/>
                <a:gd name="T2" fmla="*/ 10 w 79"/>
                <a:gd name="T3" fmla="*/ 3 h 203"/>
                <a:gd name="T4" fmla="*/ 10 w 79"/>
                <a:gd name="T5" fmla="*/ 3 h 203"/>
                <a:gd name="T6" fmla="*/ 9 w 79"/>
                <a:gd name="T7" fmla="*/ 4 h 203"/>
                <a:gd name="T8" fmla="*/ 9 w 79"/>
                <a:gd name="T9" fmla="*/ 5 h 203"/>
                <a:gd name="T10" fmla="*/ 8 w 79"/>
                <a:gd name="T11" fmla="*/ 6 h 203"/>
                <a:gd name="T12" fmla="*/ 7 w 79"/>
                <a:gd name="T13" fmla="*/ 7 h 203"/>
                <a:gd name="T14" fmla="*/ 6 w 79"/>
                <a:gd name="T15" fmla="*/ 8 h 203"/>
                <a:gd name="T16" fmla="*/ 6 w 79"/>
                <a:gd name="T17" fmla="*/ 9 h 203"/>
                <a:gd name="T18" fmla="*/ 5 w 79"/>
                <a:gd name="T19" fmla="*/ 10 h 203"/>
                <a:gd name="T20" fmla="*/ 5 w 79"/>
                <a:gd name="T21" fmla="*/ 11 h 203"/>
                <a:gd name="T22" fmla="*/ 5 w 79"/>
                <a:gd name="T23" fmla="*/ 12 h 203"/>
                <a:gd name="T24" fmla="*/ 5 w 79"/>
                <a:gd name="T25" fmla="*/ 13 h 203"/>
                <a:gd name="T26" fmla="*/ 4 w 79"/>
                <a:gd name="T27" fmla="*/ 13 h 203"/>
                <a:gd name="T28" fmla="*/ 4 w 79"/>
                <a:gd name="T29" fmla="*/ 14 h 203"/>
                <a:gd name="T30" fmla="*/ 4 w 79"/>
                <a:gd name="T31" fmla="*/ 15 h 203"/>
                <a:gd name="T32" fmla="*/ 5 w 79"/>
                <a:gd name="T33" fmla="*/ 16 h 203"/>
                <a:gd name="T34" fmla="*/ 5 w 79"/>
                <a:gd name="T35" fmla="*/ 17 h 203"/>
                <a:gd name="T36" fmla="*/ 5 w 79"/>
                <a:gd name="T37" fmla="*/ 18 h 203"/>
                <a:gd name="T38" fmla="*/ 5 w 79"/>
                <a:gd name="T39" fmla="*/ 19 h 203"/>
                <a:gd name="T40" fmla="*/ 6 w 79"/>
                <a:gd name="T41" fmla="*/ 19 h 203"/>
                <a:gd name="T42" fmla="*/ 7 w 79"/>
                <a:gd name="T43" fmla="*/ 20 h 203"/>
                <a:gd name="T44" fmla="*/ 7 w 79"/>
                <a:gd name="T45" fmla="*/ 21 h 203"/>
                <a:gd name="T46" fmla="*/ 8 w 79"/>
                <a:gd name="T47" fmla="*/ 22 h 203"/>
                <a:gd name="T48" fmla="*/ 9 w 79"/>
                <a:gd name="T49" fmla="*/ 23 h 203"/>
                <a:gd name="T50" fmla="*/ 7 w 79"/>
                <a:gd name="T51" fmla="*/ 25 h 203"/>
                <a:gd name="T52" fmla="*/ 6 w 79"/>
                <a:gd name="T53" fmla="*/ 25 h 203"/>
                <a:gd name="T54" fmla="*/ 6 w 79"/>
                <a:gd name="T55" fmla="*/ 24 h 203"/>
                <a:gd name="T56" fmla="*/ 5 w 79"/>
                <a:gd name="T57" fmla="*/ 24 h 203"/>
                <a:gd name="T58" fmla="*/ 5 w 79"/>
                <a:gd name="T59" fmla="*/ 23 h 203"/>
                <a:gd name="T60" fmla="*/ 4 w 79"/>
                <a:gd name="T61" fmla="*/ 22 h 203"/>
                <a:gd name="T62" fmla="*/ 3 w 79"/>
                <a:gd name="T63" fmla="*/ 21 h 203"/>
                <a:gd name="T64" fmla="*/ 3 w 79"/>
                <a:gd name="T65" fmla="*/ 20 h 203"/>
                <a:gd name="T66" fmla="*/ 2 w 79"/>
                <a:gd name="T67" fmla="*/ 19 h 203"/>
                <a:gd name="T68" fmla="*/ 2 w 79"/>
                <a:gd name="T69" fmla="*/ 19 h 203"/>
                <a:gd name="T70" fmla="*/ 1 w 79"/>
                <a:gd name="T71" fmla="*/ 18 h 203"/>
                <a:gd name="T72" fmla="*/ 1 w 79"/>
                <a:gd name="T73" fmla="*/ 17 h 203"/>
                <a:gd name="T74" fmla="*/ 1 w 79"/>
                <a:gd name="T75" fmla="*/ 16 h 203"/>
                <a:gd name="T76" fmla="*/ 1 w 79"/>
                <a:gd name="T77" fmla="*/ 15 h 203"/>
                <a:gd name="T78" fmla="*/ 1 w 79"/>
                <a:gd name="T79" fmla="*/ 14 h 203"/>
                <a:gd name="T80" fmla="*/ 0 w 79"/>
                <a:gd name="T81" fmla="*/ 13 h 203"/>
                <a:gd name="T82" fmla="*/ 1 w 79"/>
                <a:gd name="T83" fmla="*/ 12 h 203"/>
                <a:gd name="T84" fmla="*/ 1 w 79"/>
                <a:gd name="T85" fmla="*/ 11 h 203"/>
                <a:gd name="T86" fmla="*/ 1 w 79"/>
                <a:gd name="T87" fmla="*/ 10 h 203"/>
                <a:gd name="T88" fmla="*/ 1 w 79"/>
                <a:gd name="T89" fmla="*/ 9 h 203"/>
                <a:gd name="T90" fmla="*/ 2 w 79"/>
                <a:gd name="T91" fmla="*/ 8 h 203"/>
                <a:gd name="T92" fmla="*/ 2 w 79"/>
                <a:gd name="T93" fmla="*/ 6 h 203"/>
                <a:gd name="T94" fmla="*/ 3 w 79"/>
                <a:gd name="T95" fmla="*/ 5 h 203"/>
                <a:gd name="T96" fmla="*/ 4 w 79"/>
                <a:gd name="T97" fmla="*/ 4 h 203"/>
                <a:gd name="T98" fmla="*/ 5 w 79"/>
                <a:gd name="T99" fmla="*/ 2 h 203"/>
                <a:gd name="T100" fmla="*/ 6 w 79"/>
                <a:gd name="T101" fmla="*/ 1 h 203"/>
                <a:gd name="T102" fmla="*/ 8 w 79"/>
                <a:gd name="T103" fmla="*/ 0 h 203"/>
                <a:gd name="T104" fmla="*/ 10 w 79"/>
                <a:gd name="T105" fmla="*/ 3 h 203"/>
                <a:gd name="T106" fmla="*/ 10 w 79"/>
                <a:gd name="T107" fmla="*/ 3 h 2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9"/>
                <a:gd name="T163" fmla="*/ 0 h 203"/>
                <a:gd name="T164" fmla="*/ 79 w 79"/>
                <a:gd name="T165" fmla="*/ 203 h 20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9" h="203">
                  <a:moveTo>
                    <a:pt x="79" y="26"/>
                  </a:moveTo>
                  <a:lnTo>
                    <a:pt x="77" y="26"/>
                  </a:lnTo>
                  <a:lnTo>
                    <a:pt x="76" y="30"/>
                  </a:lnTo>
                  <a:lnTo>
                    <a:pt x="70" y="34"/>
                  </a:lnTo>
                  <a:lnTo>
                    <a:pt x="66" y="41"/>
                  </a:lnTo>
                  <a:lnTo>
                    <a:pt x="58" y="49"/>
                  </a:lnTo>
                  <a:lnTo>
                    <a:pt x="53" y="58"/>
                  </a:lnTo>
                  <a:lnTo>
                    <a:pt x="47" y="68"/>
                  </a:lnTo>
                  <a:lnTo>
                    <a:pt x="43" y="79"/>
                  </a:lnTo>
                  <a:lnTo>
                    <a:pt x="39" y="85"/>
                  </a:lnTo>
                  <a:lnTo>
                    <a:pt x="38" y="91"/>
                  </a:lnTo>
                  <a:lnTo>
                    <a:pt x="36" y="98"/>
                  </a:lnTo>
                  <a:lnTo>
                    <a:pt x="36" y="104"/>
                  </a:lnTo>
                  <a:lnTo>
                    <a:pt x="32" y="110"/>
                  </a:lnTo>
                  <a:lnTo>
                    <a:pt x="32" y="117"/>
                  </a:lnTo>
                  <a:lnTo>
                    <a:pt x="32" y="123"/>
                  </a:lnTo>
                  <a:lnTo>
                    <a:pt x="36" y="131"/>
                  </a:lnTo>
                  <a:lnTo>
                    <a:pt x="36" y="138"/>
                  </a:lnTo>
                  <a:lnTo>
                    <a:pt x="38" y="144"/>
                  </a:lnTo>
                  <a:lnTo>
                    <a:pt x="39" y="152"/>
                  </a:lnTo>
                  <a:lnTo>
                    <a:pt x="45" y="157"/>
                  </a:lnTo>
                  <a:lnTo>
                    <a:pt x="49" y="165"/>
                  </a:lnTo>
                  <a:lnTo>
                    <a:pt x="55" y="171"/>
                  </a:lnTo>
                  <a:lnTo>
                    <a:pt x="62" y="178"/>
                  </a:lnTo>
                  <a:lnTo>
                    <a:pt x="70" y="184"/>
                  </a:lnTo>
                  <a:lnTo>
                    <a:pt x="51" y="203"/>
                  </a:lnTo>
                  <a:lnTo>
                    <a:pt x="47" y="201"/>
                  </a:lnTo>
                  <a:lnTo>
                    <a:pt x="45" y="199"/>
                  </a:lnTo>
                  <a:lnTo>
                    <a:pt x="39" y="193"/>
                  </a:lnTo>
                  <a:lnTo>
                    <a:pt x="34" y="188"/>
                  </a:lnTo>
                  <a:lnTo>
                    <a:pt x="26" y="180"/>
                  </a:lnTo>
                  <a:lnTo>
                    <a:pt x="20" y="171"/>
                  </a:lnTo>
                  <a:lnTo>
                    <a:pt x="17" y="165"/>
                  </a:lnTo>
                  <a:lnTo>
                    <a:pt x="13" y="159"/>
                  </a:lnTo>
                  <a:lnTo>
                    <a:pt x="9" y="154"/>
                  </a:lnTo>
                  <a:lnTo>
                    <a:pt x="7" y="148"/>
                  </a:lnTo>
                  <a:lnTo>
                    <a:pt x="3" y="140"/>
                  </a:lnTo>
                  <a:lnTo>
                    <a:pt x="1" y="134"/>
                  </a:lnTo>
                  <a:lnTo>
                    <a:pt x="1" y="125"/>
                  </a:lnTo>
                  <a:lnTo>
                    <a:pt x="1" y="117"/>
                  </a:lnTo>
                  <a:lnTo>
                    <a:pt x="0" y="110"/>
                  </a:lnTo>
                  <a:lnTo>
                    <a:pt x="1" y="100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7" y="74"/>
                  </a:lnTo>
                  <a:lnTo>
                    <a:pt x="11" y="64"/>
                  </a:lnTo>
                  <a:lnTo>
                    <a:pt x="15" y="55"/>
                  </a:lnTo>
                  <a:lnTo>
                    <a:pt x="20" y="43"/>
                  </a:lnTo>
                  <a:lnTo>
                    <a:pt x="28" y="32"/>
                  </a:lnTo>
                  <a:lnTo>
                    <a:pt x="36" y="20"/>
                  </a:lnTo>
                  <a:lnTo>
                    <a:pt x="45" y="9"/>
                  </a:lnTo>
                  <a:lnTo>
                    <a:pt x="57" y="0"/>
                  </a:lnTo>
                  <a:lnTo>
                    <a:pt x="79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4" name="Freeform 38"/>
            <p:cNvSpPr>
              <a:spLocks/>
            </p:cNvSpPr>
            <p:nvPr/>
          </p:nvSpPr>
          <p:spPr bwMode="auto">
            <a:xfrm>
              <a:off x="3116" y="3657"/>
              <a:ext cx="42" cy="93"/>
            </a:xfrm>
            <a:custGeom>
              <a:avLst/>
              <a:gdLst>
                <a:gd name="T0" fmla="*/ 10 w 86"/>
                <a:gd name="T1" fmla="*/ 3 h 186"/>
                <a:gd name="T2" fmla="*/ 10 w 86"/>
                <a:gd name="T3" fmla="*/ 3 h 186"/>
                <a:gd name="T4" fmla="*/ 10 w 86"/>
                <a:gd name="T5" fmla="*/ 3 h 186"/>
                <a:gd name="T6" fmla="*/ 9 w 86"/>
                <a:gd name="T7" fmla="*/ 4 h 186"/>
                <a:gd name="T8" fmla="*/ 8 w 86"/>
                <a:gd name="T9" fmla="*/ 5 h 186"/>
                <a:gd name="T10" fmla="*/ 8 w 86"/>
                <a:gd name="T11" fmla="*/ 6 h 186"/>
                <a:gd name="T12" fmla="*/ 7 w 86"/>
                <a:gd name="T13" fmla="*/ 6 h 186"/>
                <a:gd name="T14" fmla="*/ 6 w 86"/>
                <a:gd name="T15" fmla="*/ 7 h 186"/>
                <a:gd name="T16" fmla="*/ 5 w 86"/>
                <a:gd name="T17" fmla="*/ 9 h 186"/>
                <a:gd name="T18" fmla="*/ 5 w 86"/>
                <a:gd name="T19" fmla="*/ 11 h 186"/>
                <a:gd name="T20" fmla="*/ 5 w 86"/>
                <a:gd name="T21" fmla="*/ 12 h 186"/>
                <a:gd name="T22" fmla="*/ 4 w 86"/>
                <a:gd name="T23" fmla="*/ 12 h 186"/>
                <a:gd name="T24" fmla="*/ 4 w 86"/>
                <a:gd name="T25" fmla="*/ 14 h 186"/>
                <a:gd name="T26" fmla="*/ 5 w 86"/>
                <a:gd name="T27" fmla="*/ 15 h 186"/>
                <a:gd name="T28" fmla="*/ 5 w 86"/>
                <a:gd name="T29" fmla="*/ 17 h 186"/>
                <a:gd name="T30" fmla="*/ 6 w 86"/>
                <a:gd name="T31" fmla="*/ 18 h 186"/>
                <a:gd name="T32" fmla="*/ 7 w 86"/>
                <a:gd name="T33" fmla="*/ 19 h 186"/>
                <a:gd name="T34" fmla="*/ 7 w 86"/>
                <a:gd name="T35" fmla="*/ 19 h 186"/>
                <a:gd name="T36" fmla="*/ 8 w 86"/>
                <a:gd name="T37" fmla="*/ 20 h 186"/>
                <a:gd name="T38" fmla="*/ 7 w 86"/>
                <a:gd name="T39" fmla="*/ 23 h 186"/>
                <a:gd name="T40" fmla="*/ 7 w 86"/>
                <a:gd name="T41" fmla="*/ 23 h 186"/>
                <a:gd name="T42" fmla="*/ 6 w 86"/>
                <a:gd name="T43" fmla="*/ 23 h 186"/>
                <a:gd name="T44" fmla="*/ 5 w 86"/>
                <a:gd name="T45" fmla="*/ 23 h 186"/>
                <a:gd name="T46" fmla="*/ 5 w 86"/>
                <a:gd name="T47" fmla="*/ 22 h 186"/>
                <a:gd name="T48" fmla="*/ 4 w 86"/>
                <a:gd name="T49" fmla="*/ 22 h 186"/>
                <a:gd name="T50" fmla="*/ 3 w 86"/>
                <a:gd name="T51" fmla="*/ 21 h 186"/>
                <a:gd name="T52" fmla="*/ 2 w 86"/>
                <a:gd name="T53" fmla="*/ 20 h 186"/>
                <a:gd name="T54" fmla="*/ 1 w 86"/>
                <a:gd name="T55" fmla="*/ 19 h 186"/>
                <a:gd name="T56" fmla="*/ 1 w 86"/>
                <a:gd name="T57" fmla="*/ 18 h 186"/>
                <a:gd name="T58" fmla="*/ 0 w 86"/>
                <a:gd name="T59" fmla="*/ 17 h 186"/>
                <a:gd name="T60" fmla="*/ 0 w 86"/>
                <a:gd name="T61" fmla="*/ 15 h 186"/>
                <a:gd name="T62" fmla="*/ 0 w 86"/>
                <a:gd name="T63" fmla="*/ 15 h 186"/>
                <a:gd name="T64" fmla="*/ 0 w 86"/>
                <a:gd name="T65" fmla="*/ 14 h 186"/>
                <a:gd name="T66" fmla="*/ 0 w 86"/>
                <a:gd name="T67" fmla="*/ 13 h 186"/>
                <a:gd name="T68" fmla="*/ 0 w 86"/>
                <a:gd name="T69" fmla="*/ 12 h 186"/>
                <a:gd name="T70" fmla="*/ 0 w 86"/>
                <a:gd name="T71" fmla="*/ 11 h 186"/>
                <a:gd name="T72" fmla="*/ 1 w 86"/>
                <a:gd name="T73" fmla="*/ 10 h 186"/>
                <a:gd name="T74" fmla="*/ 1 w 86"/>
                <a:gd name="T75" fmla="*/ 9 h 186"/>
                <a:gd name="T76" fmla="*/ 1 w 86"/>
                <a:gd name="T77" fmla="*/ 7 h 186"/>
                <a:gd name="T78" fmla="*/ 2 w 86"/>
                <a:gd name="T79" fmla="*/ 6 h 186"/>
                <a:gd name="T80" fmla="*/ 3 w 86"/>
                <a:gd name="T81" fmla="*/ 6 h 186"/>
                <a:gd name="T82" fmla="*/ 3 w 86"/>
                <a:gd name="T83" fmla="*/ 5 h 186"/>
                <a:gd name="T84" fmla="*/ 4 w 86"/>
                <a:gd name="T85" fmla="*/ 3 h 186"/>
                <a:gd name="T86" fmla="*/ 5 w 86"/>
                <a:gd name="T87" fmla="*/ 3 h 186"/>
                <a:gd name="T88" fmla="*/ 5 w 86"/>
                <a:gd name="T89" fmla="*/ 3 h 186"/>
                <a:gd name="T90" fmla="*/ 6 w 86"/>
                <a:gd name="T91" fmla="*/ 1 h 186"/>
                <a:gd name="T92" fmla="*/ 7 w 86"/>
                <a:gd name="T93" fmla="*/ 1 h 186"/>
                <a:gd name="T94" fmla="*/ 8 w 86"/>
                <a:gd name="T95" fmla="*/ 0 h 186"/>
                <a:gd name="T96" fmla="*/ 10 w 86"/>
                <a:gd name="T97" fmla="*/ 3 h 186"/>
                <a:gd name="T98" fmla="*/ 10 w 86"/>
                <a:gd name="T99" fmla="*/ 3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6"/>
                <a:gd name="T151" fmla="*/ 0 h 186"/>
                <a:gd name="T152" fmla="*/ 86 w 86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6" h="186">
                  <a:moveTo>
                    <a:pt x="86" y="25"/>
                  </a:moveTo>
                  <a:lnTo>
                    <a:pt x="84" y="25"/>
                  </a:lnTo>
                  <a:lnTo>
                    <a:pt x="82" y="29"/>
                  </a:lnTo>
                  <a:lnTo>
                    <a:pt x="76" y="32"/>
                  </a:lnTo>
                  <a:lnTo>
                    <a:pt x="72" y="38"/>
                  </a:lnTo>
                  <a:lnTo>
                    <a:pt x="65" y="46"/>
                  </a:lnTo>
                  <a:lnTo>
                    <a:pt x="59" y="55"/>
                  </a:lnTo>
                  <a:lnTo>
                    <a:pt x="53" y="63"/>
                  </a:lnTo>
                  <a:lnTo>
                    <a:pt x="48" y="72"/>
                  </a:lnTo>
                  <a:lnTo>
                    <a:pt x="42" y="82"/>
                  </a:lnTo>
                  <a:lnTo>
                    <a:pt x="40" y="93"/>
                  </a:lnTo>
                  <a:lnTo>
                    <a:pt x="38" y="103"/>
                  </a:lnTo>
                  <a:lnTo>
                    <a:pt x="38" y="116"/>
                  </a:lnTo>
                  <a:lnTo>
                    <a:pt x="42" y="126"/>
                  </a:lnTo>
                  <a:lnTo>
                    <a:pt x="48" y="135"/>
                  </a:lnTo>
                  <a:lnTo>
                    <a:pt x="51" y="139"/>
                  </a:lnTo>
                  <a:lnTo>
                    <a:pt x="57" y="145"/>
                  </a:lnTo>
                  <a:lnTo>
                    <a:pt x="63" y="150"/>
                  </a:lnTo>
                  <a:lnTo>
                    <a:pt x="72" y="154"/>
                  </a:lnTo>
                  <a:lnTo>
                    <a:pt x="61" y="186"/>
                  </a:lnTo>
                  <a:lnTo>
                    <a:pt x="59" y="185"/>
                  </a:lnTo>
                  <a:lnTo>
                    <a:pt x="55" y="183"/>
                  </a:lnTo>
                  <a:lnTo>
                    <a:pt x="48" y="179"/>
                  </a:lnTo>
                  <a:lnTo>
                    <a:pt x="42" y="175"/>
                  </a:lnTo>
                  <a:lnTo>
                    <a:pt x="32" y="171"/>
                  </a:lnTo>
                  <a:lnTo>
                    <a:pt x="25" y="164"/>
                  </a:lnTo>
                  <a:lnTo>
                    <a:pt x="17" y="154"/>
                  </a:lnTo>
                  <a:lnTo>
                    <a:pt x="10" y="147"/>
                  </a:lnTo>
                  <a:lnTo>
                    <a:pt x="8" y="139"/>
                  </a:lnTo>
                  <a:lnTo>
                    <a:pt x="4" y="133"/>
                  </a:lnTo>
                  <a:lnTo>
                    <a:pt x="2" y="127"/>
                  </a:lnTo>
                  <a:lnTo>
                    <a:pt x="2" y="120"/>
                  </a:lnTo>
                  <a:lnTo>
                    <a:pt x="0" y="112"/>
                  </a:lnTo>
                  <a:lnTo>
                    <a:pt x="2" y="105"/>
                  </a:lnTo>
                  <a:lnTo>
                    <a:pt x="2" y="95"/>
                  </a:lnTo>
                  <a:lnTo>
                    <a:pt x="4" y="88"/>
                  </a:lnTo>
                  <a:lnTo>
                    <a:pt x="8" y="78"/>
                  </a:lnTo>
                  <a:lnTo>
                    <a:pt x="12" y="69"/>
                  </a:lnTo>
                  <a:lnTo>
                    <a:pt x="15" y="57"/>
                  </a:lnTo>
                  <a:lnTo>
                    <a:pt x="23" y="48"/>
                  </a:lnTo>
                  <a:lnTo>
                    <a:pt x="27" y="42"/>
                  </a:lnTo>
                  <a:lnTo>
                    <a:pt x="31" y="36"/>
                  </a:lnTo>
                  <a:lnTo>
                    <a:pt x="36" y="29"/>
                  </a:lnTo>
                  <a:lnTo>
                    <a:pt x="40" y="23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9" y="6"/>
                  </a:lnTo>
                  <a:lnTo>
                    <a:pt x="65" y="0"/>
                  </a:lnTo>
                  <a:lnTo>
                    <a:pt x="86" y="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Freeform 39"/>
            <p:cNvSpPr>
              <a:spLocks/>
            </p:cNvSpPr>
            <p:nvPr/>
          </p:nvSpPr>
          <p:spPr bwMode="auto">
            <a:xfrm>
              <a:off x="3061" y="3595"/>
              <a:ext cx="34" cy="65"/>
            </a:xfrm>
            <a:custGeom>
              <a:avLst/>
              <a:gdLst>
                <a:gd name="T0" fmla="*/ 8 w 66"/>
                <a:gd name="T1" fmla="*/ 0 h 129"/>
                <a:gd name="T2" fmla="*/ 7 w 66"/>
                <a:gd name="T3" fmla="*/ 0 h 129"/>
                <a:gd name="T4" fmla="*/ 6 w 66"/>
                <a:gd name="T5" fmla="*/ 1 h 129"/>
                <a:gd name="T6" fmla="*/ 5 w 66"/>
                <a:gd name="T7" fmla="*/ 2 h 129"/>
                <a:gd name="T8" fmla="*/ 4 w 66"/>
                <a:gd name="T9" fmla="*/ 3 h 129"/>
                <a:gd name="T10" fmla="*/ 3 w 66"/>
                <a:gd name="T11" fmla="*/ 3 h 129"/>
                <a:gd name="T12" fmla="*/ 3 w 66"/>
                <a:gd name="T13" fmla="*/ 4 h 129"/>
                <a:gd name="T14" fmla="*/ 2 w 66"/>
                <a:gd name="T15" fmla="*/ 5 h 129"/>
                <a:gd name="T16" fmla="*/ 1 w 66"/>
                <a:gd name="T17" fmla="*/ 6 h 129"/>
                <a:gd name="T18" fmla="*/ 1 w 66"/>
                <a:gd name="T19" fmla="*/ 7 h 129"/>
                <a:gd name="T20" fmla="*/ 0 w 66"/>
                <a:gd name="T21" fmla="*/ 9 h 129"/>
                <a:gd name="T22" fmla="*/ 0 w 66"/>
                <a:gd name="T23" fmla="*/ 9 h 129"/>
                <a:gd name="T24" fmla="*/ 0 w 66"/>
                <a:gd name="T25" fmla="*/ 10 h 129"/>
                <a:gd name="T26" fmla="*/ 0 w 66"/>
                <a:gd name="T27" fmla="*/ 11 h 129"/>
                <a:gd name="T28" fmla="*/ 1 w 66"/>
                <a:gd name="T29" fmla="*/ 12 h 129"/>
                <a:gd name="T30" fmla="*/ 1 w 66"/>
                <a:gd name="T31" fmla="*/ 12 h 129"/>
                <a:gd name="T32" fmla="*/ 1 w 66"/>
                <a:gd name="T33" fmla="*/ 13 h 129"/>
                <a:gd name="T34" fmla="*/ 2 w 66"/>
                <a:gd name="T35" fmla="*/ 14 h 129"/>
                <a:gd name="T36" fmla="*/ 2 w 66"/>
                <a:gd name="T37" fmla="*/ 15 h 129"/>
                <a:gd name="T38" fmla="*/ 6 w 66"/>
                <a:gd name="T39" fmla="*/ 17 h 129"/>
                <a:gd name="T40" fmla="*/ 5 w 66"/>
                <a:gd name="T41" fmla="*/ 16 h 129"/>
                <a:gd name="T42" fmla="*/ 5 w 66"/>
                <a:gd name="T43" fmla="*/ 15 h 129"/>
                <a:gd name="T44" fmla="*/ 4 w 66"/>
                <a:gd name="T45" fmla="*/ 15 h 129"/>
                <a:gd name="T46" fmla="*/ 4 w 66"/>
                <a:gd name="T47" fmla="*/ 14 h 129"/>
                <a:gd name="T48" fmla="*/ 4 w 66"/>
                <a:gd name="T49" fmla="*/ 13 h 129"/>
                <a:gd name="T50" fmla="*/ 4 w 66"/>
                <a:gd name="T51" fmla="*/ 13 h 129"/>
                <a:gd name="T52" fmla="*/ 4 w 66"/>
                <a:gd name="T53" fmla="*/ 11 h 129"/>
                <a:gd name="T54" fmla="*/ 4 w 66"/>
                <a:gd name="T55" fmla="*/ 10 h 129"/>
                <a:gd name="T56" fmla="*/ 4 w 66"/>
                <a:gd name="T57" fmla="*/ 9 h 129"/>
                <a:gd name="T58" fmla="*/ 5 w 66"/>
                <a:gd name="T59" fmla="*/ 8 h 129"/>
                <a:gd name="T60" fmla="*/ 6 w 66"/>
                <a:gd name="T61" fmla="*/ 7 h 129"/>
                <a:gd name="T62" fmla="*/ 6 w 66"/>
                <a:gd name="T63" fmla="*/ 6 h 129"/>
                <a:gd name="T64" fmla="*/ 7 w 66"/>
                <a:gd name="T65" fmla="*/ 5 h 129"/>
                <a:gd name="T66" fmla="*/ 7 w 66"/>
                <a:gd name="T67" fmla="*/ 4 h 129"/>
                <a:gd name="T68" fmla="*/ 8 w 66"/>
                <a:gd name="T69" fmla="*/ 3 h 129"/>
                <a:gd name="T70" fmla="*/ 9 w 66"/>
                <a:gd name="T71" fmla="*/ 3 h 129"/>
                <a:gd name="T72" fmla="*/ 8 w 66"/>
                <a:gd name="T73" fmla="*/ 0 h 129"/>
                <a:gd name="T74" fmla="*/ 8 w 66"/>
                <a:gd name="T75" fmla="*/ 0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"/>
                <a:gd name="T115" fmla="*/ 0 h 129"/>
                <a:gd name="T116" fmla="*/ 66 w 66"/>
                <a:gd name="T117" fmla="*/ 129 h 1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" h="129">
                  <a:moveTo>
                    <a:pt x="57" y="0"/>
                  </a:moveTo>
                  <a:lnTo>
                    <a:pt x="51" y="0"/>
                  </a:lnTo>
                  <a:lnTo>
                    <a:pt x="44" y="7"/>
                  </a:lnTo>
                  <a:lnTo>
                    <a:pt x="36" y="9"/>
                  </a:lnTo>
                  <a:lnTo>
                    <a:pt x="30" y="17"/>
                  </a:lnTo>
                  <a:lnTo>
                    <a:pt x="23" y="22"/>
                  </a:lnTo>
                  <a:lnTo>
                    <a:pt x="17" y="30"/>
                  </a:lnTo>
                  <a:lnTo>
                    <a:pt x="11" y="36"/>
                  </a:lnTo>
                  <a:lnTo>
                    <a:pt x="6" y="45"/>
                  </a:lnTo>
                  <a:lnTo>
                    <a:pt x="2" y="55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1"/>
                  </a:lnTo>
                  <a:lnTo>
                    <a:pt x="2" y="89"/>
                  </a:lnTo>
                  <a:lnTo>
                    <a:pt x="2" y="95"/>
                  </a:lnTo>
                  <a:lnTo>
                    <a:pt x="6" y="102"/>
                  </a:lnTo>
                  <a:lnTo>
                    <a:pt x="9" y="108"/>
                  </a:lnTo>
                  <a:lnTo>
                    <a:pt x="13" y="116"/>
                  </a:lnTo>
                  <a:lnTo>
                    <a:pt x="42" y="129"/>
                  </a:lnTo>
                  <a:lnTo>
                    <a:pt x="38" y="125"/>
                  </a:lnTo>
                  <a:lnTo>
                    <a:pt x="36" y="119"/>
                  </a:lnTo>
                  <a:lnTo>
                    <a:pt x="32" y="114"/>
                  </a:lnTo>
                  <a:lnTo>
                    <a:pt x="30" y="110"/>
                  </a:lnTo>
                  <a:lnTo>
                    <a:pt x="30" y="102"/>
                  </a:lnTo>
                  <a:lnTo>
                    <a:pt x="30" y="97"/>
                  </a:lnTo>
                  <a:lnTo>
                    <a:pt x="28" y="87"/>
                  </a:lnTo>
                  <a:lnTo>
                    <a:pt x="30" y="79"/>
                  </a:lnTo>
                  <a:lnTo>
                    <a:pt x="30" y="70"/>
                  </a:lnTo>
                  <a:lnTo>
                    <a:pt x="36" y="60"/>
                  </a:lnTo>
                  <a:lnTo>
                    <a:pt x="40" y="51"/>
                  </a:lnTo>
                  <a:lnTo>
                    <a:pt x="45" y="41"/>
                  </a:lnTo>
                  <a:lnTo>
                    <a:pt x="49" y="34"/>
                  </a:lnTo>
                  <a:lnTo>
                    <a:pt x="55" y="30"/>
                  </a:lnTo>
                  <a:lnTo>
                    <a:pt x="61" y="22"/>
                  </a:lnTo>
                  <a:lnTo>
                    <a:pt x="66" y="1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6" name="Freeform 40"/>
            <p:cNvSpPr>
              <a:spLocks/>
            </p:cNvSpPr>
            <p:nvPr/>
          </p:nvSpPr>
          <p:spPr bwMode="auto">
            <a:xfrm>
              <a:off x="3048" y="3734"/>
              <a:ext cx="40" cy="82"/>
            </a:xfrm>
            <a:custGeom>
              <a:avLst/>
              <a:gdLst>
                <a:gd name="T0" fmla="*/ 10 w 80"/>
                <a:gd name="T1" fmla="*/ 1 h 164"/>
                <a:gd name="T2" fmla="*/ 10 w 80"/>
                <a:gd name="T3" fmla="*/ 3 h 164"/>
                <a:gd name="T4" fmla="*/ 9 w 80"/>
                <a:gd name="T5" fmla="*/ 3 h 164"/>
                <a:gd name="T6" fmla="*/ 7 w 80"/>
                <a:gd name="T7" fmla="*/ 4 h 164"/>
                <a:gd name="T8" fmla="*/ 7 w 80"/>
                <a:gd name="T9" fmla="*/ 5 h 164"/>
                <a:gd name="T10" fmla="*/ 6 w 80"/>
                <a:gd name="T11" fmla="*/ 6 h 164"/>
                <a:gd name="T12" fmla="*/ 6 w 80"/>
                <a:gd name="T13" fmla="*/ 7 h 164"/>
                <a:gd name="T14" fmla="*/ 6 w 80"/>
                <a:gd name="T15" fmla="*/ 9 h 164"/>
                <a:gd name="T16" fmla="*/ 5 w 80"/>
                <a:gd name="T17" fmla="*/ 10 h 164"/>
                <a:gd name="T18" fmla="*/ 5 w 80"/>
                <a:gd name="T19" fmla="*/ 11 h 164"/>
                <a:gd name="T20" fmla="*/ 6 w 80"/>
                <a:gd name="T21" fmla="*/ 12 h 164"/>
                <a:gd name="T22" fmla="*/ 6 w 80"/>
                <a:gd name="T23" fmla="*/ 14 h 164"/>
                <a:gd name="T24" fmla="*/ 7 w 80"/>
                <a:gd name="T25" fmla="*/ 15 h 164"/>
                <a:gd name="T26" fmla="*/ 7 w 80"/>
                <a:gd name="T27" fmla="*/ 17 h 164"/>
                <a:gd name="T28" fmla="*/ 9 w 80"/>
                <a:gd name="T29" fmla="*/ 18 h 164"/>
                <a:gd name="T30" fmla="*/ 9 w 80"/>
                <a:gd name="T31" fmla="*/ 18 h 164"/>
                <a:gd name="T32" fmla="*/ 10 w 80"/>
                <a:gd name="T33" fmla="*/ 19 h 164"/>
                <a:gd name="T34" fmla="*/ 6 w 80"/>
                <a:gd name="T35" fmla="*/ 21 h 164"/>
                <a:gd name="T36" fmla="*/ 6 w 80"/>
                <a:gd name="T37" fmla="*/ 21 h 164"/>
                <a:gd name="T38" fmla="*/ 6 w 80"/>
                <a:gd name="T39" fmla="*/ 20 h 164"/>
                <a:gd name="T40" fmla="*/ 5 w 80"/>
                <a:gd name="T41" fmla="*/ 20 h 164"/>
                <a:gd name="T42" fmla="*/ 5 w 80"/>
                <a:gd name="T43" fmla="*/ 19 h 164"/>
                <a:gd name="T44" fmla="*/ 3 w 80"/>
                <a:gd name="T45" fmla="*/ 18 h 164"/>
                <a:gd name="T46" fmla="*/ 3 w 80"/>
                <a:gd name="T47" fmla="*/ 17 h 164"/>
                <a:gd name="T48" fmla="*/ 1 w 80"/>
                <a:gd name="T49" fmla="*/ 15 h 164"/>
                <a:gd name="T50" fmla="*/ 1 w 80"/>
                <a:gd name="T51" fmla="*/ 14 h 164"/>
                <a:gd name="T52" fmla="*/ 1 w 80"/>
                <a:gd name="T53" fmla="*/ 13 h 164"/>
                <a:gd name="T54" fmla="*/ 1 w 80"/>
                <a:gd name="T55" fmla="*/ 12 h 164"/>
                <a:gd name="T56" fmla="*/ 1 w 80"/>
                <a:gd name="T57" fmla="*/ 12 h 164"/>
                <a:gd name="T58" fmla="*/ 1 w 80"/>
                <a:gd name="T59" fmla="*/ 11 h 164"/>
                <a:gd name="T60" fmla="*/ 0 w 80"/>
                <a:gd name="T61" fmla="*/ 10 h 164"/>
                <a:gd name="T62" fmla="*/ 1 w 80"/>
                <a:gd name="T63" fmla="*/ 10 h 164"/>
                <a:gd name="T64" fmla="*/ 1 w 80"/>
                <a:gd name="T65" fmla="*/ 9 h 164"/>
                <a:gd name="T66" fmla="*/ 1 w 80"/>
                <a:gd name="T67" fmla="*/ 7 h 164"/>
                <a:gd name="T68" fmla="*/ 1 w 80"/>
                <a:gd name="T69" fmla="*/ 6 h 164"/>
                <a:gd name="T70" fmla="*/ 1 w 80"/>
                <a:gd name="T71" fmla="*/ 6 h 164"/>
                <a:gd name="T72" fmla="*/ 1 w 80"/>
                <a:gd name="T73" fmla="*/ 5 h 164"/>
                <a:gd name="T74" fmla="*/ 3 w 80"/>
                <a:gd name="T75" fmla="*/ 4 h 164"/>
                <a:gd name="T76" fmla="*/ 3 w 80"/>
                <a:gd name="T77" fmla="*/ 3 h 164"/>
                <a:gd name="T78" fmla="*/ 5 w 80"/>
                <a:gd name="T79" fmla="*/ 3 h 164"/>
                <a:gd name="T80" fmla="*/ 5 w 80"/>
                <a:gd name="T81" fmla="*/ 1 h 164"/>
                <a:gd name="T82" fmla="*/ 7 w 80"/>
                <a:gd name="T83" fmla="*/ 0 h 164"/>
                <a:gd name="T84" fmla="*/ 10 w 80"/>
                <a:gd name="T85" fmla="*/ 1 h 164"/>
                <a:gd name="T86" fmla="*/ 10 w 80"/>
                <a:gd name="T87" fmla="*/ 1 h 1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164"/>
                <a:gd name="T134" fmla="*/ 80 w 80"/>
                <a:gd name="T135" fmla="*/ 164 h 1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164">
                  <a:moveTo>
                    <a:pt x="80" y="15"/>
                  </a:moveTo>
                  <a:lnTo>
                    <a:pt x="76" y="17"/>
                  </a:lnTo>
                  <a:lnTo>
                    <a:pt x="69" y="27"/>
                  </a:lnTo>
                  <a:lnTo>
                    <a:pt x="63" y="32"/>
                  </a:lnTo>
                  <a:lnTo>
                    <a:pt x="57" y="40"/>
                  </a:lnTo>
                  <a:lnTo>
                    <a:pt x="53" y="50"/>
                  </a:lnTo>
                  <a:lnTo>
                    <a:pt x="50" y="59"/>
                  </a:lnTo>
                  <a:lnTo>
                    <a:pt x="48" y="69"/>
                  </a:lnTo>
                  <a:lnTo>
                    <a:pt x="44" y="78"/>
                  </a:lnTo>
                  <a:lnTo>
                    <a:pt x="44" y="89"/>
                  </a:lnTo>
                  <a:lnTo>
                    <a:pt x="48" y="101"/>
                  </a:lnTo>
                  <a:lnTo>
                    <a:pt x="50" y="112"/>
                  </a:lnTo>
                  <a:lnTo>
                    <a:pt x="57" y="124"/>
                  </a:lnTo>
                  <a:lnTo>
                    <a:pt x="59" y="129"/>
                  </a:lnTo>
                  <a:lnTo>
                    <a:pt x="67" y="137"/>
                  </a:lnTo>
                  <a:lnTo>
                    <a:pt x="72" y="143"/>
                  </a:lnTo>
                  <a:lnTo>
                    <a:pt x="80" y="148"/>
                  </a:lnTo>
                  <a:lnTo>
                    <a:pt x="53" y="164"/>
                  </a:lnTo>
                  <a:lnTo>
                    <a:pt x="52" y="162"/>
                  </a:lnTo>
                  <a:lnTo>
                    <a:pt x="48" y="160"/>
                  </a:lnTo>
                  <a:lnTo>
                    <a:pt x="42" y="156"/>
                  </a:lnTo>
                  <a:lnTo>
                    <a:pt x="36" y="150"/>
                  </a:lnTo>
                  <a:lnTo>
                    <a:pt x="29" y="143"/>
                  </a:lnTo>
                  <a:lnTo>
                    <a:pt x="21" y="135"/>
                  </a:lnTo>
                  <a:lnTo>
                    <a:pt x="15" y="124"/>
                  </a:lnTo>
                  <a:lnTo>
                    <a:pt x="10" y="116"/>
                  </a:lnTo>
                  <a:lnTo>
                    <a:pt x="6" y="108"/>
                  </a:lnTo>
                  <a:lnTo>
                    <a:pt x="4" y="103"/>
                  </a:lnTo>
                  <a:lnTo>
                    <a:pt x="2" y="97"/>
                  </a:lnTo>
                  <a:lnTo>
                    <a:pt x="2" y="91"/>
                  </a:lnTo>
                  <a:lnTo>
                    <a:pt x="0" y="84"/>
                  </a:lnTo>
                  <a:lnTo>
                    <a:pt x="2" y="76"/>
                  </a:lnTo>
                  <a:lnTo>
                    <a:pt x="2" y="70"/>
                  </a:lnTo>
                  <a:lnTo>
                    <a:pt x="6" y="63"/>
                  </a:lnTo>
                  <a:lnTo>
                    <a:pt x="6" y="55"/>
                  </a:lnTo>
                  <a:lnTo>
                    <a:pt x="12" y="48"/>
                  </a:lnTo>
                  <a:lnTo>
                    <a:pt x="14" y="40"/>
                  </a:lnTo>
                  <a:lnTo>
                    <a:pt x="21" y="32"/>
                  </a:lnTo>
                  <a:lnTo>
                    <a:pt x="27" y="25"/>
                  </a:lnTo>
                  <a:lnTo>
                    <a:pt x="36" y="17"/>
                  </a:lnTo>
                  <a:lnTo>
                    <a:pt x="44" y="8"/>
                  </a:lnTo>
                  <a:lnTo>
                    <a:pt x="57" y="0"/>
                  </a:lnTo>
                  <a:lnTo>
                    <a:pt x="80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Freeform 41"/>
            <p:cNvSpPr>
              <a:spLocks/>
            </p:cNvSpPr>
            <p:nvPr/>
          </p:nvSpPr>
          <p:spPr bwMode="auto">
            <a:xfrm>
              <a:off x="3112" y="3782"/>
              <a:ext cx="43" cy="87"/>
            </a:xfrm>
            <a:custGeom>
              <a:avLst/>
              <a:gdLst>
                <a:gd name="T0" fmla="*/ 7 w 87"/>
                <a:gd name="T1" fmla="*/ 2 h 175"/>
                <a:gd name="T2" fmla="*/ 7 w 87"/>
                <a:gd name="T3" fmla="*/ 2 h 175"/>
                <a:gd name="T4" fmla="*/ 7 w 87"/>
                <a:gd name="T5" fmla="*/ 2 h 175"/>
                <a:gd name="T6" fmla="*/ 6 w 87"/>
                <a:gd name="T7" fmla="*/ 3 h 175"/>
                <a:gd name="T8" fmla="*/ 6 w 87"/>
                <a:gd name="T9" fmla="*/ 3 h 175"/>
                <a:gd name="T10" fmla="*/ 5 w 87"/>
                <a:gd name="T11" fmla="*/ 4 h 175"/>
                <a:gd name="T12" fmla="*/ 5 w 87"/>
                <a:gd name="T13" fmla="*/ 5 h 175"/>
                <a:gd name="T14" fmla="*/ 4 w 87"/>
                <a:gd name="T15" fmla="*/ 6 h 175"/>
                <a:gd name="T16" fmla="*/ 4 w 87"/>
                <a:gd name="T17" fmla="*/ 7 h 175"/>
                <a:gd name="T18" fmla="*/ 4 w 87"/>
                <a:gd name="T19" fmla="*/ 9 h 175"/>
                <a:gd name="T20" fmla="*/ 4 w 87"/>
                <a:gd name="T21" fmla="*/ 10 h 175"/>
                <a:gd name="T22" fmla="*/ 4 w 87"/>
                <a:gd name="T23" fmla="*/ 11 h 175"/>
                <a:gd name="T24" fmla="*/ 5 w 87"/>
                <a:gd name="T25" fmla="*/ 13 h 175"/>
                <a:gd name="T26" fmla="*/ 5 w 87"/>
                <a:gd name="T27" fmla="*/ 14 h 175"/>
                <a:gd name="T28" fmla="*/ 7 w 87"/>
                <a:gd name="T29" fmla="*/ 16 h 175"/>
                <a:gd name="T30" fmla="*/ 7 w 87"/>
                <a:gd name="T31" fmla="*/ 16 h 175"/>
                <a:gd name="T32" fmla="*/ 8 w 87"/>
                <a:gd name="T33" fmla="*/ 17 h 175"/>
                <a:gd name="T34" fmla="*/ 9 w 87"/>
                <a:gd name="T35" fmla="*/ 17 h 175"/>
                <a:gd name="T36" fmla="*/ 10 w 87"/>
                <a:gd name="T37" fmla="*/ 18 h 175"/>
                <a:gd name="T38" fmla="*/ 9 w 87"/>
                <a:gd name="T39" fmla="*/ 21 h 175"/>
                <a:gd name="T40" fmla="*/ 8 w 87"/>
                <a:gd name="T41" fmla="*/ 21 h 175"/>
                <a:gd name="T42" fmla="*/ 8 w 87"/>
                <a:gd name="T43" fmla="*/ 21 h 175"/>
                <a:gd name="T44" fmla="*/ 7 w 87"/>
                <a:gd name="T45" fmla="*/ 21 h 175"/>
                <a:gd name="T46" fmla="*/ 6 w 87"/>
                <a:gd name="T47" fmla="*/ 20 h 175"/>
                <a:gd name="T48" fmla="*/ 5 w 87"/>
                <a:gd name="T49" fmla="*/ 20 h 175"/>
                <a:gd name="T50" fmla="*/ 4 w 87"/>
                <a:gd name="T51" fmla="*/ 19 h 175"/>
                <a:gd name="T52" fmla="*/ 3 w 87"/>
                <a:gd name="T53" fmla="*/ 18 h 175"/>
                <a:gd name="T54" fmla="*/ 2 w 87"/>
                <a:gd name="T55" fmla="*/ 17 h 175"/>
                <a:gd name="T56" fmla="*/ 1 w 87"/>
                <a:gd name="T57" fmla="*/ 16 h 175"/>
                <a:gd name="T58" fmla="*/ 1 w 87"/>
                <a:gd name="T59" fmla="*/ 15 h 175"/>
                <a:gd name="T60" fmla="*/ 0 w 87"/>
                <a:gd name="T61" fmla="*/ 15 h 175"/>
                <a:gd name="T62" fmla="*/ 0 w 87"/>
                <a:gd name="T63" fmla="*/ 14 h 175"/>
                <a:gd name="T64" fmla="*/ 0 w 87"/>
                <a:gd name="T65" fmla="*/ 13 h 175"/>
                <a:gd name="T66" fmla="*/ 0 w 87"/>
                <a:gd name="T67" fmla="*/ 12 h 175"/>
                <a:gd name="T68" fmla="*/ 0 w 87"/>
                <a:gd name="T69" fmla="*/ 11 h 175"/>
                <a:gd name="T70" fmla="*/ 0 w 87"/>
                <a:gd name="T71" fmla="*/ 10 h 175"/>
                <a:gd name="T72" fmla="*/ 0 w 87"/>
                <a:gd name="T73" fmla="*/ 9 h 175"/>
                <a:gd name="T74" fmla="*/ 0 w 87"/>
                <a:gd name="T75" fmla="*/ 8 h 175"/>
                <a:gd name="T76" fmla="*/ 0 w 87"/>
                <a:gd name="T77" fmla="*/ 6 h 175"/>
                <a:gd name="T78" fmla="*/ 1 w 87"/>
                <a:gd name="T79" fmla="*/ 5 h 175"/>
                <a:gd name="T80" fmla="*/ 1 w 87"/>
                <a:gd name="T81" fmla="*/ 4 h 175"/>
                <a:gd name="T82" fmla="*/ 2 w 87"/>
                <a:gd name="T83" fmla="*/ 2 h 175"/>
                <a:gd name="T84" fmla="*/ 3 w 87"/>
                <a:gd name="T85" fmla="*/ 1 h 175"/>
                <a:gd name="T86" fmla="*/ 4 w 87"/>
                <a:gd name="T87" fmla="*/ 0 h 175"/>
                <a:gd name="T88" fmla="*/ 7 w 87"/>
                <a:gd name="T89" fmla="*/ 2 h 175"/>
                <a:gd name="T90" fmla="*/ 7 w 87"/>
                <a:gd name="T91" fmla="*/ 2 h 17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7"/>
                <a:gd name="T139" fmla="*/ 0 h 175"/>
                <a:gd name="T140" fmla="*/ 87 w 87"/>
                <a:gd name="T141" fmla="*/ 175 h 17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7" h="175">
                  <a:moveTo>
                    <a:pt x="60" y="17"/>
                  </a:moveTo>
                  <a:lnTo>
                    <a:pt x="60" y="17"/>
                  </a:lnTo>
                  <a:lnTo>
                    <a:pt x="58" y="21"/>
                  </a:lnTo>
                  <a:lnTo>
                    <a:pt x="55" y="25"/>
                  </a:lnTo>
                  <a:lnTo>
                    <a:pt x="51" y="31"/>
                  </a:lnTo>
                  <a:lnTo>
                    <a:pt x="47" y="36"/>
                  </a:lnTo>
                  <a:lnTo>
                    <a:pt x="43" y="46"/>
                  </a:lnTo>
                  <a:lnTo>
                    <a:pt x="39" y="53"/>
                  </a:lnTo>
                  <a:lnTo>
                    <a:pt x="39" y="63"/>
                  </a:lnTo>
                  <a:lnTo>
                    <a:pt x="36" y="74"/>
                  </a:lnTo>
                  <a:lnTo>
                    <a:pt x="38" y="84"/>
                  </a:lnTo>
                  <a:lnTo>
                    <a:pt x="38" y="95"/>
                  </a:lnTo>
                  <a:lnTo>
                    <a:pt x="43" y="107"/>
                  </a:lnTo>
                  <a:lnTo>
                    <a:pt x="47" y="116"/>
                  </a:lnTo>
                  <a:lnTo>
                    <a:pt x="58" y="128"/>
                  </a:lnTo>
                  <a:lnTo>
                    <a:pt x="62" y="133"/>
                  </a:lnTo>
                  <a:lnTo>
                    <a:pt x="70" y="139"/>
                  </a:lnTo>
                  <a:lnTo>
                    <a:pt x="76" y="143"/>
                  </a:lnTo>
                  <a:lnTo>
                    <a:pt x="87" y="148"/>
                  </a:lnTo>
                  <a:lnTo>
                    <a:pt x="72" y="175"/>
                  </a:lnTo>
                  <a:lnTo>
                    <a:pt x="70" y="175"/>
                  </a:lnTo>
                  <a:lnTo>
                    <a:pt x="66" y="171"/>
                  </a:lnTo>
                  <a:lnTo>
                    <a:pt x="58" y="169"/>
                  </a:lnTo>
                  <a:lnTo>
                    <a:pt x="53" y="166"/>
                  </a:lnTo>
                  <a:lnTo>
                    <a:pt x="43" y="160"/>
                  </a:lnTo>
                  <a:lnTo>
                    <a:pt x="34" y="154"/>
                  </a:lnTo>
                  <a:lnTo>
                    <a:pt x="24" y="147"/>
                  </a:lnTo>
                  <a:lnTo>
                    <a:pt x="17" y="137"/>
                  </a:lnTo>
                  <a:lnTo>
                    <a:pt x="11" y="131"/>
                  </a:lnTo>
                  <a:lnTo>
                    <a:pt x="9" y="126"/>
                  </a:lnTo>
                  <a:lnTo>
                    <a:pt x="5" y="120"/>
                  </a:lnTo>
                  <a:lnTo>
                    <a:pt x="3" y="112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0" y="91"/>
                  </a:lnTo>
                  <a:lnTo>
                    <a:pt x="0" y="84"/>
                  </a:lnTo>
                  <a:lnTo>
                    <a:pt x="0" y="74"/>
                  </a:lnTo>
                  <a:lnTo>
                    <a:pt x="3" y="65"/>
                  </a:lnTo>
                  <a:lnTo>
                    <a:pt x="5" y="55"/>
                  </a:lnTo>
                  <a:lnTo>
                    <a:pt x="9" y="46"/>
                  </a:lnTo>
                  <a:lnTo>
                    <a:pt x="15" y="34"/>
                  </a:lnTo>
                  <a:lnTo>
                    <a:pt x="22" y="23"/>
                  </a:lnTo>
                  <a:lnTo>
                    <a:pt x="30" y="12"/>
                  </a:lnTo>
                  <a:lnTo>
                    <a:pt x="39" y="0"/>
                  </a:lnTo>
                  <a:lnTo>
                    <a:pt x="6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8" name="Freeform 42"/>
            <p:cNvSpPr>
              <a:spLocks/>
            </p:cNvSpPr>
            <p:nvPr/>
          </p:nvSpPr>
          <p:spPr bwMode="auto">
            <a:xfrm>
              <a:off x="3062" y="3836"/>
              <a:ext cx="44" cy="63"/>
            </a:xfrm>
            <a:custGeom>
              <a:avLst/>
              <a:gdLst>
                <a:gd name="T0" fmla="*/ 5 w 87"/>
                <a:gd name="T1" fmla="*/ 0 h 127"/>
                <a:gd name="T2" fmla="*/ 5 w 87"/>
                <a:gd name="T3" fmla="*/ 0 h 127"/>
                <a:gd name="T4" fmla="*/ 4 w 87"/>
                <a:gd name="T5" fmla="*/ 1 h 127"/>
                <a:gd name="T6" fmla="*/ 4 w 87"/>
                <a:gd name="T7" fmla="*/ 2 h 127"/>
                <a:gd name="T8" fmla="*/ 4 w 87"/>
                <a:gd name="T9" fmla="*/ 3 h 127"/>
                <a:gd name="T10" fmla="*/ 4 w 87"/>
                <a:gd name="T11" fmla="*/ 4 h 127"/>
                <a:gd name="T12" fmla="*/ 4 w 87"/>
                <a:gd name="T13" fmla="*/ 5 h 127"/>
                <a:gd name="T14" fmla="*/ 4 w 87"/>
                <a:gd name="T15" fmla="*/ 7 h 127"/>
                <a:gd name="T16" fmla="*/ 5 w 87"/>
                <a:gd name="T17" fmla="*/ 8 h 127"/>
                <a:gd name="T18" fmla="*/ 5 w 87"/>
                <a:gd name="T19" fmla="*/ 9 h 127"/>
                <a:gd name="T20" fmla="*/ 6 w 87"/>
                <a:gd name="T21" fmla="*/ 10 h 127"/>
                <a:gd name="T22" fmla="*/ 7 w 87"/>
                <a:gd name="T23" fmla="*/ 11 h 127"/>
                <a:gd name="T24" fmla="*/ 8 w 87"/>
                <a:gd name="T25" fmla="*/ 12 h 127"/>
                <a:gd name="T26" fmla="*/ 9 w 87"/>
                <a:gd name="T27" fmla="*/ 12 h 127"/>
                <a:gd name="T28" fmla="*/ 9 w 87"/>
                <a:gd name="T29" fmla="*/ 13 h 127"/>
                <a:gd name="T30" fmla="*/ 10 w 87"/>
                <a:gd name="T31" fmla="*/ 13 h 127"/>
                <a:gd name="T32" fmla="*/ 11 w 87"/>
                <a:gd name="T33" fmla="*/ 13 h 127"/>
                <a:gd name="T34" fmla="*/ 8 w 87"/>
                <a:gd name="T35" fmla="*/ 15 h 127"/>
                <a:gd name="T36" fmla="*/ 8 w 87"/>
                <a:gd name="T37" fmla="*/ 15 h 127"/>
                <a:gd name="T38" fmla="*/ 8 w 87"/>
                <a:gd name="T39" fmla="*/ 15 h 127"/>
                <a:gd name="T40" fmla="*/ 8 w 87"/>
                <a:gd name="T41" fmla="*/ 15 h 127"/>
                <a:gd name="T42" fmla="*/ 7 w 87"/>
                <a:gd name="T43" fmla="*/ 15 h 127"/>
                <a:gd name="T44" fmla="*/ 6 w 87"/>
                <a:gd name="T45" fmla="*/ 14 h 127"/>
                <a:gd name="T46" fmla="*/ 5 w 87"/>
                <a:gd name="T47" fmla="*/ 14 h 127"/>
                <a:gd name="T48" fmla="*/ 4 w 87"/>
                <a:gd name="T49" fmla="*/ 14 h 127"/>
                <a:gd name="T50" fmla="*/ 3 w 87"/>
                <a:gd name="T51" fmla="*/ 13 h 127"/>
                <a:gd name="T52" fmla="*/ 3 w 87"/>
                <a:gd name="T53" fmla="*/ 12 h 127"/>
                <a:gd name="T54" fmla="*/ 2 w 87"/>
                <a:gd name="T55" fmla="*/ 11 h 127"/>
                <a:gd name="T56" fmla="*/ 1 w 87"/>
                <a:gd name="T57" fmla="*/ 10 h 127"/>
                <a:gd name="T58" fmla="*/ 1 w 87"/>
                <a:gd name="T59" fmla="*/ 9 h 127"/>
                <a:gd name="T60" fmla="*/ 0 w 87"/>
                <a:gd name="T61" fmla="*/ 8 h 127"/>
                <a:gd name="T62" fmla="*/ 0 w 87"/>
                <a:gd name="T63" fmla="*/ 7 h 127"/>
                <a:gd name="T64" fmla="*/ 0 w 87"/>
                <a:gd name="T65" fmla="*/ 6 h 127"/>
                <a:gd name="T66" fmla="*/ 0 w 87"/>
                <a:gd name="T67" fmla="*/ 5 h 127"/>
                <a:gd name="T68" fmla="*/ 0 w 87"/>
                <a:gd name="T69" fmla="*/ 4 h 127"/>
                <a:gd name="T70" fmla="*/ 0 w 87"/>
                <a:gd name="T71" fmla="*/ 4 h 127"/>
                <a:gd name="T72" fmla="*/ 1 w 87"/>
                <a:gd name="T73" fmla="*/ 2 h 127"/>
                <a:gd name="T74" fmla="*/ 1 w 87"/>
                <a:gd name="T75" fmla="*/ 1 h 127"/>
                <a:gd name="T76" fmla="*/ 5 w 87"/>
                <a:gd name="T77" fmla="*/ 0 h 127"/>
                <a:gd name="T78" fmla="*/ 5 w 87"/>
                <a:gd name="T79" fmla="*/ 0 h 1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7"/>
                <a:gd name="T121" fmla="*/ 0 h 127"/>
                <a:gd name="T122" fmla="*/ 87 w 87"/>
                <a:gd name="T123" fmla="*/ 127 h 1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7" h="127">
                  <a:moveTo>
                    <a:pt x="36" y="0"/>
                  </a:moveTo>
                  <a:lnTo>
                    <a:pt x="34" y="3"/>
                  </a:lnTo>
                  <a:lnTo>
                    <a:pt x="32" y="13"/>
                  </a:lnTo>
                  <a:lnTo>
                    <a:pt x="30" y="20"/>
                  </a:lnTo>
                  <a:lnTo>
                    <a:pt x="30" y="30"/>
                  </a:lnTo>
                  <a:lnTo>
                    <a:pt x="30" y="38"/>
                  </a:lnTo>
                  <a:lnTo>
                    <a:pt x="32" y="47"/>
                  </a:lnTo>
                  <a:lnTo>
                    <a:pt x="32" y="57"/>
                  </a:lnTo>
                  <a:lnTo>
                    <a:pt x="36" y="66"/>
                  </a:lnTo>
                  <a:lnTo>
                    <a:pt x="40" y="74"/>
                  </a:lnTo>
                  <a:lnTo>
                    <a:pt x="47" y="83"/>
                  </a:lnTo>
                  <a:lnTo>
                    <a:pt x="51" y="91"/>
                  </a:lnTo>
                  <a:lnTo>
                    <a:pt x="62" y="98"/>
                  </a:lnTo>
                  <a:lnTo>
                    <a:pt x="66" y="100"/>
                  </a:lnTo>
                  <a:lnTo>
                    <a:pt x="72" y="104"/>
                  </a:lnTo>
                  <a:lnTo>
                    <a:pt x="80" y="106"/>
                  </a:lnTo>
                  <a:lnTo>
                    <a:pt x="87" y="110"/>
                  </a:lnTo>
                  <a:lnTo>
                    <a:pt x="64" y="127"/>
                  </a:lnTo>
                  <a:lnTo>
                    <a:pt x="62" y="127"/>
                  </a:lnTo>
                  <a:lnTo>
                    <a:pt x="61" y="127"/>
                  </a:lnTo>
                  <a:lnTo>
                    <a:pt x="57" y="125"/>
                  </a:lnTo>
                  <a:lnTo>
                    <a:pt x="51" y="123"/>
                  </a:lnTo>
                  <a:lnTo>
                    <a:pt x="43" y="119"/>
                  </a:lnTo>
                  <a:lnTo>
                    <a:pt x="38" y="117"/>
                  </a:lnTo>
                  <a:lnTo>
                    <a:pt x="30" y="114"/>
                  </a:lnTo>
                  <a:lnTo>
                    <a:pt x="24" y="110"/>
                  </a:lnTo>
                  <a:lnTo>
                    <a:pt x="17" y="100"/>
                  </a:lnTo>
                  <a:lnTo>
                    <a:pt x="11" y="95"/>
                  </a:lnTo>
                  <a:lnTo>
                    <a:pt x="5" y="85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4" y="22"/>
                  </a:lnTo>
                  <a:lnTo>
                    <a:pt x="5" y="1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Freeform 43"/>
            <p:cNvSpPr>
              <a:spLocks/>
            </p:cNvSpPr>
            <p:nvPr/>
          </p:nvSpPr>
          <p:spPr bwMode="auto">
            <a:xfrm>
              <a:off x="3025" y="3668"/>
              <a:ext cx="40" cy="74"/>
            </a:xfrm>
            <a:custGeom>
              <a:avLst/>
              <a:gdLst>
                <a:gd name="T0" fmla="*/ 10 w 79"/>
                <a:gd name="T1" fmla="*/ 3 h 146"/>
                <a:gd name="T2" fmla="*/ 10 w 79"/>
                <a:gd name="T3" fmla="*/ 3 h 146"/>
                <a:gd name="T4" fmla="*/ 9 w 79"/>
                <a:gd name="T5" fmla="*/ 4 h 146"/>
                <a:gd name="T6" fmla="*/ 8 w 79"/>
                <a:gd name="T7" fmla="*/ 5 h 146"/>
                <a:gd name="T8" fmla="*/ 8 w 79"/>
                <a:gd name="T9" fmla="*/ 6 h 146"/>
                <a:gd name="T10" fmla="*/ 7 w 79"/>
                <a:gd name="T11" fmla="*/ 7 h 146"/>
                <a:gd name="T12" fmla="*/ 7 w 79"/>
                <a:gd name="T13" fmla="*/ 8 h 146"/>
                <a:gd name="T14" fmla="*/ 6 w 79"/>
                <a:gd name="T15" fmla="*/ 9 h 146"/>
                <a:gd name="T16" fmla="*/ 6 w 79"/>
                <a:gd name="T17" fmla="*/ 10 h 146"/>
                <a:gd name="T18" fmla="*/ 5 w 79"/>
                <a:gd name="T19" fmla="*/ 11 h 146"/>
                <a:gd name="T20" fmla="*/ 5 w 79"/>
                <a:gd name="T21" fmla="*/ 13 h 146"/>
                <a:gd name="T22" fmla="*/ 5 w 79"/>
                <a:gd name="T23" fmla="*/ 14 h 146"/>
                <a:gd name="T24" fmla="*/ 5 w 79"/>
                <a:gd name="T25" fmla="*/ 15 h 146"/>
                <a:gd name="T26" fmla="*/ 5 w 79"/>
                <a:gd name="T27" fmla="*/ 16 h 146"/>
                <a:gd name="T28" fmla="*/ 6 w 79"/>
                <a:gd name="T29" fmla="*/ 18 h 146"/>
                <a:gd name="T30" fmla="*/ 3 w 79"/>
                <a:gd name="T31" fmla="*/ 19 h 146"/>
                <a:gd name="T32" fmla="*/ 3 w 79"/>
                <a:gd name="T33" fmla="*/ 19 h 146"/>
                <a:gd name="T34" fmla="*/ 2 w 79"/>
                <a:gd name="T35" fmla="*/ 18 h 146"/>
                <a:gd name="T36" fmla="*/ 2 w 79"/>
                <a:gd name="T37" fmla="*/ 18 h 146"/>
                <a:gd name="T38" fmla="*/ 2 w 79"/>
                <a:gd name="T39" fmla="*/ 17 h 146"/>
                <a:gd name="T40" fmla="*/ 1 w 79"/>
                <a:gd name="T41" fmla="*/ 16 h 146"/>
                <a:gd name="T42" fmla="*/ 1 w 79"/>
                <a:gd name="T43" fmla="*/ 15 h 146"/>
                <a:gd name="T44" fmla="*/ 1 w 79"/>
                <a:gd name="T45" fmla="*/ 14 h 146"/>
                <a:gd name="T46" fmla="*/ 1 w 79"/>
                <a:gd name="T47" fmla="*/ 13 h 146"/>
                <a:gd name="T48" fmla="*/ 0 w 79"/>
                <a:gd name="T49" fmla="*/ 11 h 146"/>
                <a:gd name="T50" fmla="*/ 0 w 79"/>
                <a:gd name="T51" fmla="*/ 10 h 146"/>
                <a:gd name="T52" fmla="*/ 0 w 79"/>
                <a:gd name="T53" fmla="*/ 9 h 146"/>
                <a:gd name="T54" fmla="*/ 1 w 79"/>
                <a:gd name="T55" fmla="*/ 8 h 146"/>
                <a:gd name="T56" fmla="*/ 1 w 79"/>
                <a:gd name="T57" fmla="*/ 8 h 146"/>
                <a:gd name="T58" fmla="*/ 1 w 79"/>
                <a:gd name="T59" fmla="*/ 7 h 146"/>
                <a:gd name="T60" fmla="*/ 2 w 79"/>
                <a:gd name="T61" fmla="*/ 6 h 146"/>
                <a:gd name="T62" fmla="*/ 2 w 79"/>
                <a:gd name="T63" fmla="*/ 5 h 146"/>
                <a:gd name="T64" fmla="*/ 3 w 79"/>
                <a:gd name="T65" fmla="*/ 4 h 146"/>
                <a:gd name="T66" fmla="*/ 3 w 79"/>
                <a:gd name="T67" fmla="*/ 4 h 146"/>
                <a:gd name="T68" fmla="*/ 4 w 79"/>
                <a:gd name="T69" fmla="*/ 3 h 146"/>
                <a:gd name="T70" fmla="*/ 5 w 79"/>
                <a:gd name="T71" fmla="*/ 2 h 146"/>
                <a:gd name="T72" fmla="*/ 5 w 79"/>
                <a:gd name="T73" fmla="*/ 1 h 146"/>
                <a:gd name="T74" fmla="*/ 7 w 79"/>
                <a:gd name="T75" fmla="*/ 0 h 146"/>
                <a:gd name="T76" fmla="*/ 10 w 79"/>
                <a:gd name="T77" fmla="*/ 3 h 146"/>
                <a:gd name="T78" fmla="*/ 10 w 79"/>
                <a:gd name="T79" fmla="*/ 3 h 1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9"/>
                <a:gd name="T121" fmla="*/ 0 h 146"/>
                <a:gd name="T122" fmla="*/ 79 w 79"/>
                <a:gd name="T123" fmla="*/ 146 h 1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9" h="146">
                  <a:moveTo>
                    <a:pt x="79" y="19"/>
                  </a:moveTo>
                  <a:lnTo>
                    <a:pt x="78" y="21"/>
                  </a:lnTo>
                  <a:lnTo>
                    <a:pt x="68" y="30"/>
                  </a:lnTo>
                  <a:lnTo>
                    <a:pt x="64" y="34"/>
                  </a:lnTo>
                  <a:lnTo>
                    <a:pt x="59" y="42"/>
                  </a:lnTo>
                  <a:lnTo>
                    <a:pt x="53" y="49"/>
                  </a:lnTo>
                  <a:lnTo>
                    <a:pt x="49" y="59"/>
                  </a:lnTo>
                  <a:lnTo>
                    <a:pt x="43" y="68"/>
                  </a:lnTo>
                  <a:lnTo>
                    <a:pt x="41" y="78"/>
                  </a:lnTo>
                  <a:lnTo>
                    <a:pt x="38" y="87"/>
                  </a:lnTo>
                  <a:lnTo>
                    <a:pt x="36" y="97"/>
                  </a:lnTo>
                  <a:lnTo>
                    <a:pt x="36" y="106"/>
                  </a:lnTo>
                  <a:lnTo>
                    <a:pt x="36" y="118"/>
                  </a:lnTo>
                  <a:lnTo>
                    <a:pt x="38" y="127"/>
                  </a:lnTo>
                  <a:lnTo>
                    <a:pt x="45" y="139"/>
                  </a:lnTo>
                  <a:lnTo>
                    <a:pt x="19" y="146"/>
                  </a:lnTo>
                  <a:lnTo>
                    <a:pt x="17" y="144"/>
                  </a:lnTo>
                  <a:lnTo>
                    <a:pt x="15" y="143"/>
                  </a:lnTo>
                  <a:lnTo>
                    <a:pt x="13" y="137"/>
                  </a:lnTo>
                  <a:lnTo>
                    <a:pt x="11" y="131"/>
                  </a:lnTo>
                  <a:lnTo>
                    <a:pt x="7" y="124"/>
                  </a:lnTo>
                  <a:lnTo>
                    <a:pt x="5" y="116"/>
                  </a:lnTo>
                  <a:lnTo>
                    <a:pt x="1" y="108"/>
                  </a:lnTo>
                  <a:lnTo>
                    <a:pt x="1" y="99"/>
                  </a:lnTo>
                  <a:lnTo>
                    <a:pt x="0" y="87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3" y="57"/>
                  </a:lnTo>
                  <a:lnTo>
                    <a:pt x="7" y="51"/>
                  </a:lnTo>
                  <a:lnTo>
                    <a:pt x="9" y="44"/>
                  </a:lnTo>
                  <a:lnTo>
                    <a:pt x="13" y="38"/>
                  </a:lnTo>
                  <a:lnTo>
                    <a:pt x="17" y="32"/>
                  </a:lnTo>
                  <a:lnTo>
                    <a:pt x="22" y="25"/>
                  </a:lnTo>
                  <a:lnTo>
                    <a:pt x="26" y="19"/>
                  </a:lnTo>
                  <a:lnTo>
                    <a:pt x="34" y="11"/>
                  </a:lnTo>
                  <a:lnTo>
                    <a:pt x="40" y="6"/>
                  </a:lnTo>
                  <a:lnTo>
                    <a:pt x="49" y="0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0" name="Freeform 44"/>
            <p:cNvSpPr>
              <a:spLocks/>
            </p:cNvSpPr>
            <p:nvPr/>
          </p:nvSpPr>
          <p:spPr bwMode="auto">
            <a:xfrm>
              <a:off x="2976" y="3715"/>
              <a:ext cx="35" cy="90"/>
            </a:xfrm>
            <a:custGeom>
              <a:avLst/>
              <a:gdLst>
                <a:gd name="T0" fmla="*/ 9 w 70"/>
                <a:gd name="T1" fmla="*/ 2 h 181"/>
                <a:gd name="T2" fmla="*/ 9 w 70"/>
                <a:gd name="T3" fmla="*/ 2 h 181"/>
                <a:gd name="T4" fmla="*/ 8 w 70"/>
                <a:gd name="T5" fmla="*/ 3 h 181"/>
                <a:gd name="T6" fmla="*/ 7 w 70"/>
                <a:gd name="T7" fmla="*/ 3 h 181"/>
                <a:gd name="T8" fmla="*/ 7 w 70"/>
                <a:gd name="T9" fmla="*/ 4 h 181"/>
                <a:gd name="T10" fmla="*/ 6 w 70"/>
                <a:gd name="T11" fmla="*/ 5 h 181"/>
                <a:gd name="T12" fmla="*/ 6 w 70"/>
                <a:gd name="T13" fmla="*/ 6 h 181"/>
                <a:gd name="T14" fmla="*/ 5 w 70"/>
                <a:gd name="T15" fmla="*/ 7 h 181"/>
                <a:gd name="T16" fmla="*/ 5 w 70"/>
                <a:gd name="T17" fmla="*/ 9 h 181"/>
                <a:gd name="T18" fmla="*/ 5 w 70"/>
                <a:gd name="T19" fmla="*/ 10 h 181"/>
                <a:gd name="T20" fmla="*/ 5 w 70"/>
                <a:gd name="T21" fmla="*/ 11 h 181"/>
                <a:gd name="T22" fmla="*/ 5 w 70"/>
                <a:gd name="T23" fmla="*/ 12 h 181"/>
                <a:gd name="T24" fmla="*/ 5 w 70"/>
                <a:gd name="T25" fmla="*/ 14 h 181"/>
                <a:gd name="T26" fmla="*/ 5 w 70"/>
                <a:gd name="T27" fmla="*/ 15 h 181"/>
                <a:gd name="T28" fmla="*/ 6 w 70"/>
                <a:gd name="T29" fmla="*/ 17 h 181"/>
                <a:gd name="T30" fmla="*/ 6 w 70"/>
                <a:gd name="T31" fmla="*/ 17 h 181"/>
                <a:gd name="T32" fmla="*/ 7 w 70"/>
                <a:gd name="T33" fmla="*/ 18 h 181"/>
                <a:gd name="T34" fmla="*/ 8 w 70"/>
                <a:gd name="T35" fmla="*/ 19 h 181"/>
                <a:gd name="T36" fmla="*/ 9 w 70"/>
                <a:gd name="T37" fmla="*/ 20 h 181"/>
                <a:gd name="T38" fmla="*/ 6 w 70"/>
                <a:gd name="T39" fmla="*/ 22 h 181"/>
                <a:gd name="T40" fmla="*/ 6 w 70"/>
                <a:gd name="T41" fmla="*/ 22 h 181"/>
                <a:gd name="T42" fmla="*/ 6 w 70"/>
                <a:gd name="T43" fmla="*/ 22 h 181"/>
                <a:gd name="T44" fmla="*/ 5 w 70"/>
                <a:gd name="T45" fmla="*/ 21 h 181"/>
                <a:gd name="T46" fmla="*/ 5 w 70"/>
                <a:gd name="T47" fmla="*/ 20 h 181"/>
                <a:gd name="T48" fmla="*/ 4 w 70"/>
                <a:gd name="T49" fmla="*/ 20 h 181"/>
                <a:gd name="T50" fmla="*/ 3 w 70"/>
                <a:gd name="T51" fmla="*/ 19 h 181"/>
                <a:gd name="T52" fmla="*/ 2 w 70"/>
                <a:gd name="T53" fmla="*/ 18 h 181"/>
                <a:gd name="T54" fmla="*/ 1 w 70"/>
                <a:gd name="T55" fmla="*/ 16 h 181"/>
                <a:gd name="T56" fmla="*/ 1 w 70"/>
                <a:gd name="T57" fmla="*/ 15 h 181"/>
                <a:gd name="T58" fmla="*/ 1 w 70"/>
                <a:gd name="T59" fmla="*/ 15 h 181"/>
                <a:gd name="T60" fmla="*/ 1 w 70"/>
                <a:gd name="T61" fmla="*/ 14 h 181"/>
                <a:gd name="T62" fmla="*/ 1 w 70"/>
                <a:gd name="T63" fmla="*/ 13 h 181"/>
                <a:gd name="T64" fmla="*/ 1 w 70"/>
                <a:gd name="T65" fmla="*/ 12 h 181"/>
                <a:gd name="T66" fmla="*/ 0 w 70"/>
                <a:gd name="T67" fmla="*/ 11 h 181"/>
                <a:gd name="T68" fmla="*/ 0 w 70"/>
                <a:gd name="T69" fmla="*/ 10 h 181"/>
                <a:gd name="T70" fmla="*/ 1 w 70"/>
                <a:gd name="T71" fmla="*/ 9 h 181"/>
                <a:gd name="T72" fmla="*/ 1 w 70"/>
                <a:gd name="T73" fmla="*/ 8 h 181"/>
                <a:gd name="T74" fmla="*/ 1 w 70"/>
                <a:gd name="T75" fmla="*/ 7 h 181"/>
                <a:gd name="T76" fmla="*/ 1 w 70"/>
                <a:gd name="T77" fmla="*/ 6 h 181"/>
                <a:gd name="T78" fmla="*/ 1 w 70"/>
                <a:gd name="T79" fmla="*/ 5 h 181"/>
                <a:gd name="T80" fmla="*/ 1 w 70"/>
                <a:gd name="T81" fmla="*/ 3 h 181"/>
                <a:gd name="T82" fmla="*/ 2 w 70"/>
                <a:gd name="T83" fmla="*/ 2 h 181"/>
                <a:gd name="T84" fmla="*/ 3 w 70"/>
                <a:gd name="T85" fmla="*/ 1 h 181"/>
                <a:gd name="T86" fmla="*/ 4 w 70"/>
                <a:gd name="T87" fmla="*/ 0 h 181"/>
                <a:gd name="T88" fmla="*/ 9 w 70"/>
                <a:gd name="T89" fmla="*/ 2 h 181"/>
                <a:gd name="T90" fmla="*/ 9 w 70"/>
                <a:gd name="T91" fmla="*/ 2 h 18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"/>
                <a:gd name="T139" fmla="*/ 0 h 181"/>
                <a:gd name="T140" fmla="*/ 70 w 70"/>
                <a:gd name="T141" fmla="*/ 181 h 18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" h="181">
                  <a:moveTo>
                    <a:pt x="68" y="23"/>
                  </a:moveTo>
                  <a:lnTo>
                    <a:pt x="66" y="23"/>
                  </a:lnTo>
                  <a:lnTo>
                    <a:pt x="64" y="27"/>
                  </a:lnTo>
                  <a:lnTo>
                    <a:pt x="61" y="31"/>
                  </a:lnTo>
                  <a:lnTo>
                    <a:pt x="59" y="36"/>
                  </a:lnTo>
                  <a:lnTo>
                    <a:pt x="55" y="44"/>
                  </a:lnTo>
                  <a:lnTo>
                    <a:pt x="51" y="51"/>
                  </a:lnTo>
                  <a:lnTo>
                    <a:pt x="47" y="61"/>
                  </a:lnTo>
                  <a:lnTo>
                    <a:pt x="45" y="72"/>
                  </a:lnTo>
                  <a:lnTo>
                    <a:pt x="42" y="82"/>
                  </a:lnTo>
                  <a:lnTo>
                    <a:pt x="42" y="93"/>
                  </a:lnTo>
                  <a:lnTo>
                    <a:pt x="42" y="103"/>
                  </a:lnTo>
                  <a:lnTo>
                    <a:pt x="43" y="116"/>
                  </a:lnTo>
                  <a:lnTo>
                    <a:pt x="45" y="126"/>
                  </a:lnTo>
                  <a:lnTo>
                    <a:pt x="53" y="137"/>
                  </a:lnTo>
                  <a:lnTo>
                    <a:pt x="55" y="143"/>
                  </a:lnTo>
                  <a:lnTo>
                    <a:pt x="61" y="148"/>
                  </a:lnTo>
                  <a:lnTo>
                    <a:pt x="64" y="154"/>
                  </a:lnTo>
                  <a:lnTo>
                    <a:pt x="70" y="160"/>
                  </a:lnTo>
                  <a:lnTo>
                    <a:pt x="55" y="181"/>
                  </a:lnTo>
                  <a:lnTo>
                    <a:pt x="53" y="179"/>
                  </a:lnTo>
                  <a:lnTo>
                    <a:pt x="49" y="177"/>
                  </a:lnTo>
                  <a:lnTo>
                    <a:pt x="45" y="173"/>
                  </a:lnTo>
                  <a:lnTo>
                    <a:pt x="40" y="167"/>
                  </a:lnTo>
                  <a:lnTo>
                    <a:pt x="32" y="160"/>
                  </a:lnTo>
                  <a:lnTo>
                    <a:pt x="24" y="154"/>
                  </a:lnTo>
                  <a:lnTo>
                    <a:pt x="17" y="145"/>
                  </a:lnTo>
                  <a:lnTo>
                    <a:pt x="11" y="135"/>
                  </a:lnTo>
                  <a:lnTo>
                    <a:pt x="9" y="127"/>
                  </a:lnTo>
                  <a:lnTo>
                    <a:pt x="5" y="122"/>
                  </a:lnTo>
                  <a:lnTo>
                    <a:pt x="4" y="114"/>
                  </a:lnTo>
                  <a:lnTo>
                    <a:pt x="2" y="108"/>
                  </a:lnTo>
                  <a:lnTo>
                    <a:pt x="2" y="101"/>
                  </a:lnTo>
                  <a:lnTo>
                    <a:pt x="0" y="93"/>
                  </a:lnTo>
                  <a:lnTo>
                    <a:pt x="0" y="86"/>
                  </a:lnTo>
                  <a:lnTo>
                    <a:pt x="2" y="78"/>
                  </a:lnTo>
                  <a:lnTo>
                    <a:pt x="2" y="69"/>
                  </a:lnTo>
                  <a:lnTo>
                    <a:pt x="5" y="59"/>
                  </a:lnTo>
                  <a:lnTo>
                    <a:pt x="7" y="50"/>
                  </a:lnTo>
                  <a:lnTo>
                    <a:pt x="11" y="42"/>
                  </a:lnTo>
                  <a:lnTo>
                    <a:pt x="15" y="31"/>
                  </a:lnTo>
                  <a:lnTo>
                    <a:pt x="21" y="21"/>
                  </a:lnTo>
                  <a:lnTo>
                    <a:pt x="28" y="11"/>
                  </a:lnTo>
                  <a:lnTo>
                    <a:pt x="38" y="0"/>
                  </a:lnTo>
                  <a:lnTo>
                    <a:pt x="68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1" name="Freeform 45"/>
            <p:cNvSpPr>
              <a:spLocks/>
            </p:cNvSpPr>
            <p:nvPr/>
          </p:nvSpPr>
          <p:spPr bwMode="auto">
            <a:xfrm>
              <a:off x="3004" y="3786"/>
              <a:ext cx="35" cy="80"/>
            </a:xfrm>
            <a:custGeom>
              <a:avLst/>
              <a:gdLst>
                <a:gd name="T0" fmla="*/ 8 w 68"/>
                <a:gd name="T1" fmla="*/ 3 h 159"/>
                <a:gd name="T2" fmla="*/ 8 w 68"/>
                <a:gd name="T3" fmla="*/ 3 h 159"/>
                <a:gd name="T4" fmla="*/ 7 w 68"/>
                <a:gd name="T5" fmla="*/ 4 h 159"/>
                <a:gd name="T6" fmla="*/ 6 w 68"/>
                <a:gd name="T7" fmla="*/ 5 h 159"/>
                <a:gd name="T8" fmla="*/ 6 w 68"/>
                <a:gd name="T9" fmla="*/ 6 h 159"/>
                <a:gd name="T10" fmla="*/ 6 w 68"/>
                <a:gd name="T11" fmla="*/ 7 h 159"/>
                <a:gd name="T12" fmla="*/ 6 w 68"/>
                <a:gd name="T13" fmla="*/ 8 h 159"/>
                <a:gd name="T14" fmla="*/ 5 w 68"/>
                <a:gd name="T15" fmla="*/ 9 h 159"/>
                <a:gd name="T16" fmla="*/ 5 w 68"/>
                <a:gd name="T17" fmla="*/ 10 h 159"/>
                <a:gd name="T18" fmla="*/ 5 w 68"/>
                <a:gd name="T19" fmla="*/ 11 h 159"/>
                <a:gd name="T20" fmla="*/ 5 w 68"/>
                <a:gd name="T21" fmla="*/ 13 h 159"/>
                <a:gd name="T22" fmla="*/ 6 w 68"/>
                <a:gd name="T23" fmla="*/ 14 h 159"/>
                <a:gd name="T24" fmla="*/ 6 w 68"/>
                <a:gd name="T25" fmla="*/ 15 h 159"/>
                <a:gd name="T26" fmla="*/ 7 w 68"/>
                <a:gd name="T27" fmla="*/ 16 h 159"/>
                <a:gd name="T28" fmla="*/ 7 w 68"/>
                <a:gd name="T29" fmla="*/ 17 h 159"/>
                <a:gd name="T30" fmla="*/ 8 w 68"/>
                <a:gd name="T31" fmla="*/ 17 h 159"/>
                <a:gd name="T32" fmla="*/ 9 w 68"/>
                <a:gd name="T33" fmla="*/ 18 h 159"/>
                <a:gd name="T34" fmla="*/ 8 w 68"/>
                <a:gd name="T35" fmla="*/ 20 h 159"/>
                <a:gd name="T36" fmla="*/ 7 w 68"/>
                <a:gd name="T37" fmla="*/ 20 h 159"/>
                <a:gd name="T38" fmla="*/ 7 w 68"/>
                <a:gd name="T39" fmla="*/ 20 h 159"/>
                <a:gd name="T40" fmla="*/ 6 w 68"/>
                <a:gd name="T41" fmla="*/ 20 h 159"/>
                <a:gd name="T42" fmla="*/ 6 w 68"/>
                <a:gd name="T43" fmla="*/ 19 h 159"/>
                <a:gd name="T44" fmla="*/ 4 w 68"/>
                <a:gd name="T45" fmla="*/ 19 h 159"/>
                <a:gd name="T46" fmla="*/ 4 w 68"/>
                <a:gd name="T47" fmla="*/ 18 h 159"/>
                <a:gd name="T48" fmla="*/ 3 w 68"/>
                <a:gd name="T49" fmla="*/ 18 h 159"/>
                <a:gd name="T50" fmla="*/ 2 w 68"/>
                <a:gd name="T51" fmla="*/ 17 h 159"/>
                <a:gd name="T52" fmla="*/ 2 w 68"/>
                <a:gd name="T53" fmla="*/ 16 h 159"/>
                <a:gd name="T54" fmla="*/ 1 w 68"/>
                <a:gd name="T55" fmla="*/ 15 h 159"/>
                <a:gd name="T56" fmla="*/ 1 w 68"/>
                <a:gd name="T57" fmla="*/ 14 h 159"/>
                <a:gd name="T58" fmla="*/ 1 w 68"/>
                <a:gd name="T59" fmla="*/ 14 h 159"/>
                <a:gd name="T60" fmla="*/ 0 w 68"/>
                <a:gd name="T61" fmla="*/ 13 h 159"/>
                <a:gd name="T62" fmla="*/ 0 w 68"/>
                <a:gd name="T63" fmla="*/ 12 h 159"/>
                <a:gd name="T64" fmla="*/ 0 w 68"/>
                <a:gd name="T65" fmla="*/ 11 h 159"/>
                <a:gd name="T66" fmla="*/ 0 w 68"/>
                <a:gd name="T67" fmla="*/ 10 h 159"/>
                <a:gd name="T68" fmla="*/ 0 w 68"/>
                <a:gd name="T69" fmla="*/ 9 h 159"/>
                <a:gd name="T70" fmla="*/ 1 w 68"/>
                <a:gd name="T71" fmla="*/ 8 h 159"/>
                <a:gd name="T72" fmla="*/ 1 w 68"/>
                <a:gd name="T73" fmla="*/ 7 h 159"/>
                <a:gd name="T74" fmla="*/ 2 w 68"/>
                <a:gd name="T75" fmla="*/ 6 h 159"/>
                <a:gd name="T76" fmla="*/ 2 w 68"/>
                <a:gd name="T77" fmla="*/ 4 h 159"/>
                <a:gd name="T78" fmla="*/ 3 w 68"/>
                <a:gd name="T79" fmla="*/ 3 h 159"/>
                <a:gd name="T80" fmla="*/ 4 w 68"/>
                <a:gd name="T81" fmla="*/ 2 h 159"/>
                <a:gd name="T82" fmla="*/ 5 w 68"/>
                <a:gd name="T83" fmla="*/ 0 h 159"/>
                <a:gd name="T84" fmla="*/ 8 w 68"/>
                <a:gd name="T85" fmla="*/ 3 h 159"/>
                <a:gd name="T86" fmla="*/ 8 w 68"/>
                <a:gd name="T87" fmla="*/ 3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8"/>
                <a:gd name="T133" fmla="*/ 0 h 159"/>
                <a:gd name="T134" fmla="*/ 68 w 68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8" h="159">
                  <a:moveTo>
                    <a:pt x="61" y="19"/>
                  </a:moveTo>
                  <a:lnTo>
                    <a:pt x="57" y="22"/>
                  </a:lnTo>
                  <a:lnTo>
                    <a:pt x="51" y="30"/>
                  </a:lnTo>
                  <a:lnTo>
                    <a:pt x="47" y="36"/>
                  </a:lnTo>
                  <a:lnTo>
                    <a:pt x="43" y="43"/>
                  </a:lnTo>
                  <a:lnTo>
                    <a:pt x="42" y="51"/>
                  </a:lnTo>
                  <a:lnTo>
                    <a:pt x="40" y="61"/>
                  </a:lnTo>
                  <a:lnTo>
                    <a:pt x="36" y="68"/>
                  </a:lnTo>
                  <a:lnTo>
                    <a:pt x="36" y="78"/>
                  </a:lnTo>
                  <a:lnTo>
                    <a:pt x="36" y="87"/>
                  </a:lnTo>
                  <a:lnTo>
                    <a:pt x="38" y="99"/>
                  </a:lnTo>
                  <a:lnTo>
                    <a:pt x="42" y="108"/>
                  </a:lnTo>
                  <a:lnTo>
                    <a:pt x="47" y="118"/>
                  </a:lnTo>
                  <a:lnTo>
                    <a:pt x="51" y="123"/>
                  </a:lnTo>
                  <a:lnTo>
                    <a:pt x="55" y="129"/>
                  </a:lnTo>
                  <a:lnTo>
                    <a:pt x="61" y="133"/>
                  </a:lnTo>
                  <a:lnTo>
                    <a:pt x="68" y="138"/>
                  </a:lnTo>
                  <a:lnTo>
                    <a:pt x="57" y="159"/>
                  </a:lnTo>
                  <a:lnTo>
                    <a:pt x="55" y="159"/>
                  </a:lnTo>
                  <a:lnTo>
                    <a:pt x="51" y="157"/>
                  </a:lnTo>
                  <a:lnTo>
                    <a:pt x="47" y="154"/>
                  </a:lnTo>
                  <a:lnTo>
                    <a:pt x="42" y="152"/>
                  </a:lnTo>
                  <a:lnTo>
                    <a:pt x="32" y="148"/>
                  </a:lnTo>
                  <a:lnTo>
                    <a:pt x="26" y="142"/>
                  </a:lnTo>
                  <a:lnTo>
                    <a:pt x="19" y="137"/>
                  </a:lnTo>
                  <a:lnTo>
                    <a:pt x="13" y="129"/>
                  </a:lnTo>
                  <a:lnTo>
                    <a:pt x="9" y="123"/>
                  </a:lnTo>
                  <a:lnTo>
                    <a:pt x="5" y="118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0" y="87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4" y="62"/>
                  </a:lnTo>
                  <a:lnTo>
                    <a:pt x="5" y="53"/>
                  </a:lnTo>
                  <a:lnTo>
                    <a:pt x="11" y="43"/>
                  </a:lnTo>
                  <a:lnTo>
                    <a:pt x="15" y="32"/>
                  </a:lnTo>
                  <a:lnTo>
                    <a:pt x="21" y="22"/>
                  </a:lnTo>
                  <a:lnTo>
                    <a:pt x="28" y="11"/>
                  </a:lnTo>
                  <a:lnTo>
                    <a:pt x="38" y="0"/>
                  </a:lnTo>
                  <a:lnTo>
                    <a:pt x="61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2" name="Freeform 46"/>
            <p:cNvSpPr>
              <a:spLocks/>
            </p:cNvSpPr>
            <p:nvPr/>
          </p:nvSpPr>
          <p:spPr bwMode="auto">
            <a:xfrm>
              <a:off x="2948" y="3784"/>
              <a:ext cx="29" cy="54"/>
            </a:xfrm>
            <a:custGeom>
              <a:avLst/>
              <a:gdLst>
                <a:gd name="T0" fmla="*/ 6 w 57"/>
                <a:gd name="T1" fmla="*/ 1 h 106"/>
                <a:gd name="T2" fmla="*/ 6 w 57"/>
                <a:gd name="T3" fmla="*/ 1 h 106"/>
                <a:gd name="T4" fmla="*/ 5 w 57"/>
                <a:gd name="T5" fmla="*/ 2 h 106"/>
                <a:gd name="T6" fmla="*/ 5 w 57"/>
                <a:gd name="T7" fmla="*/ 3 h 106"/>
                <a:gd name="T8" fmla="*/ 4 w 57"/>
                <a:gd name="T9" fmla="*/ 5 h 106"/>
                <a:gd name="T10" fmla="*/ 4 w 57"/>
                <a:gd name="T11" fmla="*/ 6 h 106"/>
                <a:gd name="T12" fmla="*/ 5 w 57"/>
                <a:gd name="T13" fmla="*/ 7 h 106"/>
                <a:gd name="T14" fmla="*/ 5 w 57"/>
                <a:gd name="T15" fmla="*/ 8 h 106"/>
                <a:gd name="T16" fmla="*/ 6 w 57"/>
                <a:gd name="T17" fmla="*/ 9 h 106"/>
                <a:gd name="T18" fmla="*/ 7 w 57"/>
                <a:gd name="T19" fmla="*/ 9 h 106"/>
                <a:gd name="T20" fmla="*/ 8 w 57"/>
                <a:gd name="T21" fmla="*/ 10 h 106"/>
                <a:gd name="T22" fmla="*/ 7 w 57"/>
                <a:gd name="T23" fmla="*/ 14 h 106"/>
                <a:gd name="T24" fmla="*/ 6 w 57"/>
                <a:gd name="T25" fmla="*/ 14 h 106"/>
                <a:gd name="T26" fmla="*/ 5 w 57"/>
                <a:gd name="T27" fmla="*/ 13 h 106"/>
                <a:gd name="T28" fmla="*/ 4 w 57"/>
                <a:gd name="T29" fmla="*/ 13 h 106"/>
                <a:gd name="T30" fmla="*/ 3 w 57"/>
                <a:gd name="T31" fmla="*/ 12 h 106"/>
                <a:gd name="T32" fmla="*/ 3 w 57"/>
                <a:gd name="T33" fmla="*/ 12 h 106"/>
                <a:gd name="T34" fmla="*/ 2 w 57"/>
                <a:gd name="T35" fmla="*/ 11 h 106"/>
                <a:gd name="T36" fmla="*/ 1 w 57"/>
                <a:gd name="T37" fmla="*/ 10 h 106"/>
                <a:gd name="T38" fmla="*/ 1 w 57"/>
                <a:gd name="T39" fmla="*/ 9 h 106"/>
                <a:gd name="T40" fmla="*/ 0 w 57"/>
                <a:gd name="T41" fmla="*/ 8 h 106"/>
                <a:gd name="T42" fmla="*/ 0 w 57"/>
                <a:gd name="T43" fmla="*/ 7 h 106"/>
                <a:gd name="T44" fmla="*/ 0 w 57"/>
                <a:gd name="T45" fmla="*/ 6 h 106"/>
                <a:gd name="T46" fmla="*/ 0 w 57"/>
                <a:gd name="T47" fmla="*/ 5 h 106"/>
                <a:gd name="T48" fmla="*/ 1 w 57"/>
                <a:gd name="T49" fmla="*/ 5 h 106"/>
                <a:gd name="T50" fmla="*/ 1 w 57"/>
                <a:gd name="T51" fmla="*/ 4 h 106"/>
                <a:gd name="T52" fmla="*/ 1 w 57"/>
                <a:gd name="T53" fmla="*/ 3 h 106"/>
                <a:gd name="T54" fmla="*/ 2 w 57"/>
                <a:gd name="T55" fmla="*/ 2 h 106"/>
                <a:gd name="T56" fmla="*/ 2 w 57"/>
                <a:gd name="T57" fmla="*/ 1 h 106"/>
                <a:gd name="T58" fmla="*/ 3 w 57"/>
                <a:gd name="T59" fmla="*/ 0 h 106"/>
                <a:gd name="T60" fmla="*/ 6 w 57"/>
                <a:gd name="T61" fmla="*/ 1 h 106"/>
                <a:gd name="T62" fmla="*/ 6 w 57"/>
                <a:gd name="T63" fmla="*/ 1 h 1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7"/>
                <a:gd name="T97" fmla="*/ 0 h 106"/>
                <a:gd name="T98" fmla="*/ 57 w 57"/>
                <a:gd name="T99" fmla="*/ 106 h 10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7" h="106">
                  <a:moveTo>
                    <a:pt x="43" y="7"/>
                  </a:moveTo>
                  <a:lnTo>
                    <a:pt x="41" y="7"/>
                  </a:lnTo>
                  <a:lnTo>
                    <a:pt x="38" y="15"/>
                  </a:lnTo>
                  <a:lnTo>
                    <a:pt x="36" y="23"/>
                  </a:lnTo>
                  <a:lnTo>
                    <a:pt x="32" y="34"/>
                  </a:lnTo>
                  <a:lnTo>
                    <a:pt x="32" y="44"/>
                  </a:lnTo>
                  <a:lnTo>
                    <a:pt x="36" y="55"/>
                  </a:lnTo>
                  <a:lnTo>
                    <a:pt x="38" y="59"/>
                  </a:lnTo>
                  <a:lnTo>
                    <a:pt x="43" y="65"/>
                  </a:lnTo>
                  <a:lnTo>
                    <a:pt x="49" y="70"/>
                  </a:lnTo>
                  <a:lnTo>
                    <a:pt x="57" y="74"/>
                  </a:lnTo>
                  <a:lnTo>
                    <a:pt x="49" y="106"/>
                  </a:lnTo>
                  <a:lnTo>
                    <a:pt x="45" y="104"/>
                  </a:lnTo>
                  <a:lnTo>
                    <a:pt x="36" y="101"/>
                  </a:lnTo>
                  <a:lnTo>
                    <a:pt x="30" y="99"/>
                  </a:lnTo>
                  <a:lnTo>
                    <a:pt x="24" y="95"/>
                  </a:lnTo>
                  <a:lnTo>
                    <a:pt x="17" y="89"/>
                  </a:lnTo>
                  <a:lnTo>
                    <a:pt x="13" y="85"/>
                  </a:lnTo>
                  <a:lnTo>
                    <a:pt x="7" y="78"/>
                  </a:lnTo>
                  <a:lnTo>
                    <a:pt x="3" y="70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5" y="28"/>
                  </a:lnTo>
                  <a:lnTo>
                    <a:pt x="7" y="21"/>
                  </a:lnTo>
                  <a:lnTo>
                    <a:pt x="9" y="15"/>
                  </a:lnTo>
                  <a:lnTo>
                    <a:pt x="13" y="7"/>
                  </a:lnTo>
                  <a:lnTo>
                    <a:pt x="21" y="0"/>
                  </a:lnTo>
                  <a:lnTo>
                    <a:pt x="4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3" name="Freeform 47"/>
            <p:cNvSpPr>
              <a:spLocks/>
            </p:cNvSpPr>
            <p:nvPr/>
          </p:nvSpPr>
          <p:spPr bwMode="auto">
            <a:xfrm>
              <a:off x="3449" y="3621"/>
              <a:ext cx="500" cy="305"/>
            </a:xfrm>
            <a:custGeom>
              <a:avLst/>
              <a:gdLst>
                <a:gd name="T0" fmla="*/ 120 w 1000"/>
                <a:gd name="T1" fmla="*/ 1 h 610"/>
                <a:gd name="T2" fmla="*/ 118 w 1000"/>
                <a:gd name="T3" fmla="*/ 1 h 610"/>
                <a:gd name="T4" fmla="*/ 114 w 1000"/>
                <a:gd name="T5" fmla="*/ 2 h 610"/>
                <a:gd name="T6" fmla="*/ 109 w 1000"/>
                <a:gd name="T7" fmla="*/ 5 h 610"/>
                <a:gd name="T8" fmla="*/ 104 w 1000"/>
                <a:gd name="T9" fmla="*/ 6 h 610"/>
                <a:gd name="T10" fmla="*/ 97 w 1000"/>
                <a:gd name="T11" fmla="*/ 9 h 610"/>
                <a:gd name="T12" fmla="*/ 90 w 1000"/>
                <a:gd name="T13" fmla="*/ 11 h 610"/>
                <a:gd name="T14" fmla="*/ 82 w 1000"/>
                <a:gd name="T15" fmla="*/ 14 h 610"/>
                <a:gd name="T16" fmla="*/ 74 w 1000"/>
                <a:gd name="T17" fmla="*/ 18 h 610"/>
                <a:gd name="T18" fmla="*/ 66 w 1000"/>
                <a:gd name="T19" fmla="*/ 20 h 610"/>
                <a:gd name="T20" fmla="*/ 58 w 1000"/>
                <a:gd name="T21" fmla="*/ 23 h 610"/>
                <a:gd name="T22" fmla="*/ 49 w 1000"/>
                <a:gd name="T23" fmla="*/ 26 h 610"/>
                <a:gd name="T24" fmla="*/ 42 w 1000"/>
                <a:gd name="T25" fmla="*/ 29 h 610"/>
                <a:gd name="T26" fmla="*/ 34 w 1000"/>
                <a:gd name="T27" fmla="*/ 33 h 610"/>
                <a:gd name="T28" fmla="*/ 26 w 1000"/>
                <a:gd name="T29" fmla="*/ 35 h 610"/>
                <a:gd name="T30" fmla="*/ 20 w 1000"/>
                <a:gd name="T31" fmla="*/ 38 h 610"/>
                <a:gd name="T32" fmla="*/ 14 w 1000"/>
                <a:gd name="T33" fmla="*/ 39 h 610"/>
                <a:gd name="T34" fmla="*/ 9 w 1000"/>
                <a:gd name="T35" fmla="*/ 41 h 610"/>
                <a:gd name="T36" fmla="*/ 5 w 1000"/>
                <a:gd name="T37" fmla="*/ 42 h 610"/>
                <a:gd name="T38" fmla="*/ 2 w 1000"/>
                <a:gd name="T39" fmla="*/ 44 h 610"/>
                <a:gd name="T40" fmla="*/ 0 w 1000"/>
                <a:gd name="T41" fmla="*/ 44 h 610"/>
                <a:gd name="T42" fmla="*/ 105 w 1000"/>
                <a:gd name="T43" fmla="*/ 73 h 610"/>
                <a:gd name="T44" fmla="*/ 14 w 1000"/>
                <a:gd name="T45" fmla="*/ 46 h 610"/>
                <a:gd name="T46" fmla="*/ 15 w 1000"/>
                <a:gd name="T47" fmla="*/ 45 h 610"/>
                <a:gd name="T48" fmla="*/ 19 w 1000"/>
                <a:gd name="T49" fmla="*/ 44 h 610"/>
                <a:gd name="T50" fmla="*/ 22 w 1000"/>
                <a:gd name="T51" fmla="*/ 42 h 610"/>
                <a:gd name="T52" fmla="*/ 27 w 1000"/>
                <a:gd name="T53" fmla="*/ 40 h 610"/>
                <a:gd name="T54" fmla="*/ 31 w 1000"/>
                <a:gd name="T55" fmla="*/ 38 h 610"/>
                <a:gd name="T56" fmla="*/ 38 w 1000"/>
                <a:gd name="T57" fmla="*/ 37 h 610"/>
                <a:gd name="T58" fmla="*/ 45 w 1000"/>
                <a:gd name="T59" fmla="*/ 34 h 610"/>
                <a:gd name="T60" fmla="*/ 52 w 1000"/>
                <a:gd name="T61" fmla="*/ 31 h 610"/>
                <a:gd name="T62" fmla="*/ 59 w 1000"/>
                <a:gd name="T63" fmla="*/ 28 h 610"/>
                <a:gd name="T64" fmla="*/ 66 w 1000"/>
                <a:gd name="T65" fmla="*/ 26 h 610"/>
                <a:gd name="T66" fmla="*/ 73 w 1000"/>
                <a:gd name="T67" fmla="*/ 23 h 610"/>
                <a:gd name="T68" fmla="*/ 80 w 1000"/>
                <a:gd name="T69" fmla="*/ 20 h 610"/>
                <a:gd name="T70" fmla="*/ 87 w 1000"/>
                <a:gd name="T71" fmla="*/ 18 h 610"/>
                <a:gd name="T72" fmla="*/ 94 w 1000"/>
                <a:gd name="T73" fmla="*/ 15 h 610"/>
                <a:gd name="T74" fmla="*/ 101 w 1000"/>
                <a:gd name="T75" fmla="*/ 13 h 610"/>
                <a:gd name="T76" fmla="*/ 107 w 1000"/>
                <a:gd name="T77" fmla="*/ 10 h 610"/>
                <a:gd name="T78" fmla="*/ 113 w 1000"/>
                <a:gd name="T79" fmla="*/ 9 h 610"/>
                <a:gd name="T80" fmla="*/ 118 w 1000"/>
                <a:gd name="T81" fmla="*/ 7 h 610"/>
                <a:gd name="T82" fmla="*/ 122 w 1000"/>
                <a:gd name="T83" fmla="*/ 5 h 610"/>
                <a:gd name="T84" fmla="*/ 125 w 1000"/>
                <a:gd name="T85" fmla="*/ 5 h 6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00"/>
                <a:gd name="T130" fmla="*/ 0 h 610"/>
                <a:gd name="T131" fmla="*/ 1000 w 1000"/>
                <a:gd name="T132" fmla="*/ 610 h 6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00" h="610">
                  <a:moveTo>
                    <a:pt x="971" y="0"/>
                  </a:moveTo>
                  <a:lnTo>
                    <a:pt x="968" y="0"/>
                  </a:lnTo>
                  <a:lnTo>
                    <a:pt x="960" y="2"/>
                  </a:lnTo>
                  <a:lnTo>
                    <a:pt x="954" y="4"/>
                  </a:lnTo>
                  <a:lnTo>
                    <a:pt x="947" y="6"/>
                  </a:lnTo>
                  <a:lnTo>
                    <a:pt x="939" y="9"/>
                  </a:lnTo>
                  <a:lnTo>
                    <a:pt x="931" y="13"/>
                  </a:lnTo>
                  <a:lnTo>
                    <a:pt x="920" y="17"/>
                  </a:lnTo>
                  <a:lnTo>
                    <a:pt x="909" y="21"/>
                  </a:lnTo>
                  <a:lnTo>
                    <a:pt x="897" y="25"/>
                  </a:lnTo>
                  <a:lnTo>
                    <a:pt x="886" y="28"/>
                  </a:lnTo>
                  <a:lnTo>
                    <a:pt x="871" y="34"/>
                  </a:lnTo>
                  <a:lnTo>
                    <a:pt x="857" y="38"/>
                  </a:lnTo>
                  <a:lnTo>
                    <a:pt x="842" y="46"/>
                  </a:lnTo>
                  <a:lnTo>
                    <a:pt x="825" y="51"/>
                  </a:lnTo>
                  <a:lnTo>
                    <a:pt x="808" y="57"/>
                  </a:lnTo>
                  <a:lnTo>
                    <a:pt x="791" y="63"/>
                  </a:lnTo>
                  <a:lnTo>
                    <a:pt x="772" y="70"/>
                  </a:lnTo>
                  <a:lnTo>
                    <a:pt x="755" y="78"/>
                  </a:lnTo>
                  <a:lnTo>
                    <a:pt x="736" y="84"/>
                  </a:lnTo>
                  <a:lnTo>
                    <a:pt x="715" y="91"/>
                  </a:lnTo>
                  <a:lnTo>
                    <a:pt x="696" y="97"/>
                  </a:lnTo>
                  <a:lnTo>
                    <a:pt x="677" y="106"/>
                  </a:lnTo>
                  <a:lnTo>
                    <a:pt x="654" y="112"/>
                  </a:lnTo>
                  <a:lnTo>
                    <a:pt x="633" y="122"/>
                  </a:lnTo>
                  <a:lnTo>
                    <a:pt x="612" y="129"/>
                  </a:lnTo>
                  <a:lnTo>
                    <a:pt x="591" y="137"/>
                  </a:lnTo>
                  <a:lnTo>
                    <a:pt x="568" y="144"/>
                  </a:lnTo>
                  <a:lnTo>
                    <a:pt x="549" y="154"/>
                  </a:lnTo>
                  <a:lnTo>
                    <a:pt x="525" y="161"/>
                  </a:lnTo>
                  <a:lnTo>
                    <a:pt x="504" y="171"/>
                  </a:lnTo>
                  <a:lnTo>
                    <a:pt x="481" y="179"/>
                  </a:lnTo>
                  <a:lnTo>
                    <a:pt x="458" y="186"/>
                  </a:lnTo>
                  <a:lnTo>
                    <a:pt x="437" y="194"/>
                  </a:lnTo>
                  <a:lnTo>
                    <a:pt x="415" y="201"/>
                  </a:lnTo>
                  <a:lnTo>
                    <a:pt x="392" y="209"/>
                  </a:lnTo>
                  <a:lnTo>
                    <a:pt x="371" y="219"/>
                  </a:lnTo>
                  <a:lnTo>
                    <a:pt x="348" y="226"/>
                  </a:lnTo>
                  <a:lnTo>
                    <a:pt x="329" y="234"/>
                  </a:lnTo>
                  <a:lnTo>
                    <a:pt x="306" y="241"/>
                  </a:lnTo>
                  <a:lnTo>
                    <a:pt x="287" y="249"/>
                  </a:lnTo>
                  <a:lnTo>
                    <a:pt x="266" y="257"/>
                  </a:lnTo>
                  <a:lnTo>
                    <a:pt x="245" y="264"/>
                  </a:lnTo>
                  <a:lnTo>
                    <a:pt x="226" y="270"/>
                  </a:lnTo>
                  <a:lnTo>
                    <a:pt x="207" y="279"/>
                  </a:lnTo>
                  <a:lnTo>
                    <a:pt x="188" y="285"/>
                  </a:lnTo>
                  <a:lnTo>
                    <a:pt x="173" y="293"/>
                  </a:lnTo>
                  <a:lnTo>
                    <a:pt x="154" y="298"/>
                  </a:lnTo>
                  <a:lnTo>
                    <a:pt x="137" y="304"/>
                  </a:lnTo>
                  <a:lnTo>
                    <a:pt x="122" y="310"/>
                  </a:lnTo>
                  <a:lnTo>
                    <a:pt x="107" y="315"/>
                  </a:lnTo>
                  <a:lnTo>
                    <a:pt x="91" y="319"/>
                  </a:lnTo>
                  <a:lnTo>
                    <a:pt x="78" y="325"/>
                  </a:lnTo>
                  <a:lnTo>
                    <a:pt x="65" y="331"/>
                  </a:lnTo>
                  <a:lnTo>
                    <a:pt x="55" y="336"/>
                  </a:lnTo>
                  <a:lnTo>
                    <a:pt x="42" y="340"/>
                  </a:lnTo>
                  <a:lnTo>
                    <a:pt x="34" y="342"/>
                  </a:lnTo>
                  <a:lnTo>
                    <a:pt x="23" y="346"/>
                  </a:lnTo>
                  <a:lnTo>
                    <a:pt x="17" y="350"/>
                  </a:lnTo>
                  <a:lnTo>
                    <a:pt x="12" y="353"/>
                  </a:lnTo>
                  <a:lnTo>
                    <a:pt x="6" y="355"/>
                  </a:lnTo>
                  <a:lnTo>
                    <a:pt x="2" y="357"/>
                  </a:lnTo>
                  <a:lnTo>
                    <a:pt x="0" y="359"/>
                  </a:lnTo>
                  <a:lnTo>
                    <a:pt x="40" y="395"/>
                  </a:lnTo>
                  <a:lnTo>
                    <a:pt x="772" y="610"/>
                  </a:lnTo>
                  <a:lnTo>
                    <a:pt x="835" y="578"/>
                  </a:lnTo>
                  <a:lnTo>
                    <a:pt x="97" y="373"/>
                  </a:lnTo>
                  <a:lnTo>
                    <a:pt x="99" y="371"/>
                  </a:lnTo>
                  <a:lnTo>
                    <a:pt x="105" y="369"/>
                  </a:lnTo>
                  <a:lnTo>
                    <a:pt x="109" y="367"/>
                  </a:lnTo>
                  <a:lnTo>
                    <a:pt x="114" y="363"/>
                  </a:lnTo>
                  <a:lnTo>
                    <a:pt x="120" y="361"/>
                  </a:lnTo>
                  <a:lnTo>
                    <a:pt x="129" y="359"/>
                  </a:lnTo>
                  <a:lnTo>
                    <a:pt x="135" y="355"/>
                  </a:lnTo>
                  <a:lnTo>
                    <a:pt x="145" y="352"/>
                  </a:lnTo>
                  <a:lnTo>
                    <a:pt x="154" y="348"/>
                  </a:lnTo>
                  <a:lnTo>
                    <a:pt x="166" y="344"/>
                  </a:lnTo>
                  <a:lnTo>
                    <a:pt x="175" y="340"/>
                  </a:lnTo>
                  <a:lnTo>
                    <a:pt x="188" y="334"/>
                  </a:lnTo>
                  <a:lnTo>
                    <a:pt x="200" y="331"/>
                  </a:lnTo>
                  <a:lnTo>
                    <a:pt x="215" y="327"/>
                  </a:lnTo>
                  <a:lnTo>
                    <a:pt x="226" y="319"/>
                  </a:lnTo>
                  <a:lnTo>
                    <a:pt x="240" y="314"/>
                  </a:lnTo>
                  <a:lnTo>
                    <a:pt x="255" y="310"/>
                  </a:lnTo>
                  <a:lnTo>
                    <a:pt x="270" y="304"/>
                  </a:lnTo>
                  <a:lnTo>
                    <a:pt x="287" y="296"/>
                  </a:lnTo>
                  <a:lnTo>
                    <a:pt x="302" y="291"/>
                  </a:lnTo>
                  <a:lnTo>
                    <a:pt x="320" y="283"/>
                  </a:lnTo>
                  <a:lnTo>
                    <a:pt x="339" y="279"/>
                  </a:lnTo>
                  <a:lnTo>
                    <a:pt x="354" y="270"/>
                  </a:lnTo>
                  <a:lnTo>
                    <a:pt x="373" y="264"/>
                  </a:lnTo>
                  <a:lnTo>
                    <a:pt x="390" y="258"/>
                  </a:lnTo>
                  <a:lnTo>
                    <a:pt x="409" y="251"/>
                  </a:lnTo>
                  <a:lnTo>
                    <a:pt x="428" y="243"/>
                  </a:lnTo>
                  <a:lnTo>
                    <a:pt x="445" y="238"/>
                  </a:lnTo>
                  <a:lnTo>
                    <a:pt x="466" y="230"/>
                  </a:lnTo>
                  <a:lnTo>
                    <a:pt x="485" y="224"/>
                  </a:lnTo>
                  <a:lnTo>
                    <a:pt x="504" y="217"/>
                  </a:lnTo>
                  <a:lnTo>
                    <a:pt x="523" y="209"/>
                  </a:lnTo>
                  <a:lnTo>
                    <a:pt x="542" y="201"/>
                  </a:lnTo>
                  <a:lnTo>
                    <a:pt x="561" y="194"/>
                  </a:lnTo>
                  <a:lnTo>
                    <a:pt x="580" y="186"/>
                  </a:lnTo>
                  <a:lnTo>
                    <a:pt x="599" y="179"/>
                  </a:lnTo>
                  <a:lnTo>
                    <a:pt x="620" y="173"/>
                  </a:lnTo>
                  <a:lnTo>
                    <a:pt x="639" y="165"/>
                  </a:lnTo>
                  <a:lnTo>
                    <a:pt x="658" y="158"/>
                  </a:lnTo>
                  <a:lnTo>
                    <a:pt x="677" y="150"/>
                  </a:lnTo>
                  <a:lnTo>
                    <a:pt x="694" y="142"/>
                  </a:lnTo>
                  <a:lnTo>
                    <a:pt x="715" y="137"/>
                  </a:lnTo>
                  <a:lnTo>
                    <a:pt x="732" y="129"/>
                  </a:lnTo>
                  <a:lnTo>
                    <a:pt x="751" y="123"/>
                  </a:lnTo>
                  <a:lnTo>
                    <a:pt x="770" y="116"/>
                  </a:lnTo>
                  <a:lnTo>
                    <a:pt x="787" y="110"/>
                  </a:lnTo>
                  <a:lnTo>
                    <a:pt x="804" y="104"/>
                  </a:lnTo>
                  <a:lnTo>
                    <a:pt x="821" y="97"/>
                  </a:lnTo>
                  <a:lnTo>
                    <a:pt x="836" y="93"/>
                  </a:lnTo>
                  <a:lnTo>
                    <a:pt x="854" y="87"/>
                  </a:lnTo>
                  <a:lnTo>
                    <a:pt x="867" y="80"/>
                  </a:lnTo>
                  <a:lnTo>
                    <a:pt x="882" y="76"/>
                  </a:lnTo>
                  <a:lnTo>
                    <a:pt x="897" y="70"/>
                  </a:lnTo>
                  <a:lnTo>
                    <a:pt x="912" y="66"/>
                  </a:lnTo>
                  <a:lnTo>
                    <a:pt x="926" y="61"/>
                  </a:lnTo>
                  <a:lnTo>
                    <a:pt x="939" y="57"/>
                  </a:lnTo>
                  <a:lnTo>
                    <a:pt x="951" y="53"/>
                  </a:lnTo>
                  <a:lnTo>
                    <a:pt x="962" y="49"/>
                  </a:lnTo>
                  <a:lnTo>
                    <a:pt x="971" y="47"/>
                  </a:lnTo>
                  <a:lnTo>
                    <a:pt x="983" y="44"/>
                  </a:lnTo>
                  <a:lnTo>
                    <a:pt x="990" y="40"/>
                  </a:lnTo>
                  <a:lnTo>
                    <a:pt x="1000" y="38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4" name="Freeform 48"/>
            <p:cNvSpPr>
              <a:spLocks/>
            </p:cNvSpPr>
            <p:nvPr/>
          </p:nvSpPr>
          <p:spPr bwMode="auto">
            <a:xfrm>
              <a:off x="3744" y="3707"/>
              <a:ext cx="322" cy="192"/>
            </a:xfrm>
            <a:custGeom>
              <a:avLst/>
              <a:gdLst>
                <a:gd name="T0" fmla="*/ 46 w 645"/>
                <a:gd name="T1" fmla="*/ 15 h 384"/>
                <a:gd name="T2" fmla="*/ 40 w 645"/>
                <a:gd name="T3" fmla="*/ 12 h 384"/>
                <a:gd name="T4" fmla="*/ 34 w 645"/>
                <a:gd name="T5" fmla="*/ 10 h 384"/>
                <a:gd name="T6" fmla="*/ 28 w 645"/>
                <a:gd name="T7" fmla="*/ 10 h 384"/>
                <a:gd name="T8" fmla="*/ 22 w 645"/>
                <a:gd name="T9" fmla="*/ 10 h 384"/>
                <a:gd name="T10" fmla="*/ 15 w 645"/>
                <a:gd name="T11" fmla="*/ 12 h 384"/>
                <a:gd name="T12" fmla="*/ 8 w 645"/>
                <a:gd name="T13" fmla="*/ 15 h 384"/>
                <a:gd name="T14" fmla="*/ 1 w 645"/>
                <a:gd name="T15" fmla="*/ 22 h 384"/>
                <a:gd name="T16" fmla="*/ 2 w 645"/>
                <a:gd name="T17" fmla="*/ 26 h 384"/>
                <a:gd name="T18" fmla="*/ 10 w 645"/>
                <a:gd name="T19" fmla="*/ 34 h 384"/>
                <a:gd name="T20" fmla="*/ 15 w 645"/>
                <a:gd name="T21" fmla="*/ 38 h 384"/>
                <a:gd name="T22" fmla="*/ 21 w 645"/>
                <a:gd name="T23" fmla="*/ 40 h 384"/>
                <a:gd name="T24" fmla="*/ 27 w 645"/>
                <a:gd name="T25" fmla="*/ 42 h 384"/>
                <a:gd name="T26" fmla="*/ 33 w 645"/>
                <a:gd name="T27" fmla="*/ 41 h 384"/>
                <a:gd name="T28" fmla="*/ 40 w 645"/>
                <a:gd name="T29" fmla="*/ 38 h 384"/>
                <a:gd name="T30" fmla="*/ 46 w 645"/>
                <a:gd name="T31" fmla="*/ 33 h 384"/>
                <a:gd name="T32" fmla="*/ 52 w 645"/>
                <a:gd name="T33" fmla="*/ 37 h 384"/>
                <a:gd name="T34" fmla="*/ 57 w 645"/>
                <a:gd name="T35" fmla="*/ 41 h 384"/>
                <a:gd name="T36" fmla="*/ 61 w 645"/>
                <a:gd name="T37" fmla="*/ 45 h 384"/>
                <a:gd name="T38" fmla="*/ 70 w 645"/>
                <a:gd name="T39" fmla="*/ 46 h 384"/>
                <a:gd name="T40" fmla="*/ 67 w 645"/>
                <a:gd name="T41" fmla="*/ 40 h 384"/>
                <a:gd name="T42" fmla="*/ 64 w 645"/>
                <a:gd name="T43" fmla="*/ 34 h 384"/>
                <a:gd name="T44" fmla="*/ 62 w 645"/>
                <a:gd name="T45" fmla="*/ 28 h 384"/>
                <a:gd name="T46" fmla="*/ 61 w 645"/>
                <a:gd name="T47" fmla="*/ 24 h 384"/>
                <a:gd name="T48" fmla="*/ 66 w 645"/>
                <a:gd name="T49" fmla="*/ 20 h 384"/>
                <a:gd name="T50" fmla="*/ 71 w 645"/>
                <a:gd name="T51" fmla="*/ 13 h 384"/>
                <a:gd name="T52" fmla="*/ 76 w 645"/>
                <a:gd name="T53" fmla="*/ 7 h 384"/>
                <a:gd name="T54" fmla="*/ 80 w 645"/>
                <a:gd name="T55" fmla="*/ 1 h 384"/>
                <a:gd name="T56" fmla="*/ 76 w 645"/>
                <a:gd name="T57" fmla="*/ 0 h 384"/>
                <a:gd name="T58" fmla="*/ 71 w 645"/>
                <a:gd name="T59" fmla="*/ 1 h 384"/>
                <a:gd name="T60" fmla="*/ 64 w 645"/>
                <a:gd name="T61" fmla="*/ 3 h 384"/>
                <a:gd name="T62" fmla="*/ 56 w 645"/>
                <a:gd name="T63" fmla="*/ 9 h 384"/>
                <a:gd name="T64" fmla="*/ 52 w 645"/>
                <a:gd name="T65" fmla="*/ 13 h 384"/>
                <a:gd name="T66" fmla="*/ 56 w 645"/>
                <a:gd name="T67" fmla="*/ 14 h 384"/>
                <a:gd name="T68" fmla="*/ 62 w 645"/>
                <a:gd name="T69" fmla="*/ 9 h 384"/>
                <a:gd name="T70" fmla="*/ 67 w 645"/>
                <a:gd name="T71" fmla="*/ 6 h 384"/>
                <a:gd name="T72" fmla="*/ 72 w 645"/>
                <a:gd name="T73" fmla="*/ 5 h 384"/>
                <a:gd name="T74" fmla="*/ 72 w 645"/>
                <a:gd name="T75" fmla="*/ 7 h 384"/>
                <a:gd name="T76" fmla="*/ 67 w 645"/>
                <a:gd name="T77" fmla="*/ 12 h 384"/>
                <a:gd name="T78" fmla="*/ 61 w 645"/>
                <a:gd name="T79" fmla="*/ 18 h 384"/>
                <a:gd name="T80" fmla="*/ 54 w 645"/>
                <a:gd name="T81" fmla="*/ 24 h 384"/>
                <a:gd name="T82" fmla="*/ 55 w 645"/>
                <a:gd name="T83" fmla="*/ 27 h 384"/>
                <a:gd name="T84" fmla="*/ 59 w 645"/>
                <a:gd name="T85" fmla="*/ 34 h 384"/>
                <a:gd name="T86" fmla="*/ 62 w 645"/>
                <a:gd name="T87" fmla="*/ 39 h 384"/>
                <a:gd name="T88" fmla="*/ 63 w 645"/>
                <a:gd name="T89" fmla="*/ 42 h 384"/>
                <a:gd name="T90" fmla="*/ 57 w 645"/>
                <a:gd name="T91" fmla="*/ 36 h 384"/>
                <a:gd name="T92" fmla="*/ 50 w 645"/>
                <a:gd name="T93" fmla="*/ 27 h 384"/>
                <a:gd name="T94" fmla="*/ 46 w 645"/>
                <a:gd name="T95" fmla="*/ 27 h 384"/>
                <a:gd name="T96" fmla="*/ 40 w 645"/>
                <a:gd name="T97" fmla="*/ 33 h 384"/>
                <a:gd name="T98" fmla="*/ 33 w 645"/>
                <a:gd name="T99" fmla="*/ 37 h 384"/>
                <a:gd name="T100" fmla="*/ 29 w 645"/>
                <a:gd name="T101" fmla="*/ 38 h 384"/>
                <a:gd name="T102" fmla="*/ 23 w 645"/>
                <a:gd name="T103" fmla="*/ 38 h 384"/>
                <a:gd name="T104" fmla="*/ 18 w 645"/>
                <a:gd name="T105" fmla="*/ 36 h 384"/>
                <a:gd name="T106" fmla="*/ 12 w 645"/>
                <a:gd name="T107" fmla="*/ 30 h 384"/>
                <a:gd name="T108" fmla="*/ 7 w 645"/>
                <a:gd name="T109" fmla="*/ 23 h 384"/>
                <a:gd name="T110" fmla="*/ 10 w 645"/>
                <a:gd name="T111" fmla="*/ 20 h 384"/>
                <a:gd name="T112" fmla="*/ 16 w 645"/>
                <a:gd name="T113" fmla="*/ 17 h 384"/>
                <a:gd name="T114" fmla="*/ 24 w 645"/>
                <a:gd name="T115" fmla="*/ 13 h 384"/>
                <a:gd name="T116" fmla="*/ 29 w 645"/>
                <a:gd name="T117" fmla="*/ 13 h 384"/>
                <a:gd name="T118" fmla="*/ 34 w 645"/>
                <a:gd name="T119" fmla="*/ 13 h 384"/>
                <a:gd name="T120" fmla="*/ 40 w 645"/>
                <a:gd name="T121" fmla="*/ 17 h 384"/>
                <a:gd name="T122" fmla="*/ 45 w 645"/>
                <a:gd name="T123" fmla="*/ 20 h 3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5"/>
                <a:gd name="T187" fmla="*/ 0 h 384"/>
                <a:gd name="T188" fmla="*/ 645 w 645"/>
                <a:gd name="T189" fmla="*/ 384 h 38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5" h="384">
                  <a:moveTo>
                    <a:pt x="401" y="144"/>
                  </a:moveTo>
                  <a:lnTo>
                    <a:pt x="400" y="142"/>
                  </a:lnTo>
                  <a:lnTo>
                    <a:pt x="394" y="137"/>
                  </a:lnTo>
                  <a:lnTo>
                    <a:pt x="388" y="133"/>
                  </a:lnTo>
                  <a:lnTo>
                    <a:pt x="382" y="129"/>
                  </a:lnTo>
                  <a:lnTo>
                    <a:pt x="375" y="123"/>
                  </a:lnTo>
                  <a:lnTo>
                    <a:pt x="369" y="120"/>
                  </a:lnTo>
                  <a:lnTo>
                    <a:pt x="362" y="114"/>
                  </a:lnTo>
                  <a:lnTo>
                    <a:pt x="352" y="108"/>
                  </a:lnTo>
                  <a:lnTo>
                    <a:pt x="341" y="103"/>
                  </a:lnTo>
                  <a:lnTo>
                    <a:pt x="331" y="99"/>
                  </a:lnTo>
                  <a:lnTo>
                    <a:pt x="320" y="93"/>
                  </a:lnTo>
                  <a:lnTo>
                    <a:pt x="308" y="89"/>
                  </a:lnTo>
                  <a:lnTo>
                    <a:pt x="301" y="87"/>
                  </a:lnTo>
                  <a:lnTo>
                    <a:pt x="295" y="85"/>
                  </a:lnTo>
                  <a:lnTo>
                    <a:pt x="289" y="84"/>
                  </a:lnTo>
                  <a:lnTo>
                    <a:pt x="284" y="82"/>
                  </a:lnTo>
                  <a:lnTo>
                    <a:pt x="276" y="80"/>
                  </a:lnTo>
                  <a:lnTo>
                    <a:pt x="268" y="80"/>
                  </a:lnTo>
                  <a:lnTo>
                    <a:pt x="261" y="78"/>
                  </a:lnTo>
                  <a:lnTo>
                    <a:pt x="253" y="78"/>
                  </a:lnTo>
                  <a:lnTo>
                    <a:pt x="246" y="74"/>
                  </a:lnTo>
                  <a:lnTo>
                    <a:pt x="236" y="74"/>
                  </a:lnTo>
                  <a:lnTo>
                    <a:pt x="230" y="74"/>
                  </a:lnTo>
                  <a:lnTo>
                    <a:pt x="221" y="74"/>
                  </a:lnTo>
                  <a:lnTo>
                    <a:pt x="213" y="74"/>
                  </a:lnTo>
                  <a:lnTo>
                    <a:pt x="206" y="74"/>
                  </a:lnTo>
                  <a:lnTo>
                    <a:pt x="196" y="74"/>
                  </a:lnTo>
                  <a:lnTo>
                    <a:pt x="189" y="78"/>
                  </a:lnTo>
                  <a:lnTo>
                    <a:pt x="179" y="78"/>
                  </a:lnTo>
                  <a:lnTo>
                    <a:pt x="171" y="80"/>
                  </a:lnTo>
                  <a:lnTo>
                    <a:pt x="162" y="82"/>
                  </a:lnTo>
                  <a:lnTo>
                    <a:pt x="154" y="85"/>
                  </a:lnTo>
                  <a:lnTo>
                    <a:pt x="145" y="87"/>
                  </a:lnTo>
                  <a:lnTo>
                    <a:pt x="135" y="89"/>
                  </a:lnTo>
                  <a:lnTo>
                    <a:pt x="126" y="93"/>
                  </a:lnTo>
                  <a:lnTo>
                    <a:pt x="116" y="97"/>
                  </a:lnTo>
                  <a:lnTo>
                    <a:pt x="107" y="101"/>
                  </a:lnTo>
                  <a:lnTo>
                    <a:pt x="97" y="106"/>
                  </a:lnTo>
                  <a:lnTo>
                    <a:pt x="88" y="110"/>
                  </a:lnTo>
                  <a:lnTo>
                    <a:pt x="80" y="118"/>
                  </a:lnTo>
                  <a:lnTo>
                    <a:pt x="69" y="123"/>
                  </a:lnTo>
                  <a:lnTo>
                    <a:pt x="59" y="129"/>
                  </a:lnTo>
                  <a:lnTo>
                    <a:pt x="50" y="137"/>
                  </a:lnTo>
                  <a:lnTo>
                    <a:pt x="38" y="144"/>
                  </a:lnTo>
                  <a:lnTo>
                    <a:pt x="29" y="152"/>
                  </a:lnTo>
                  <a:lnTo>
                    <a:pt x="19" y="160"/>
                  </a:lnTo>
                  <a:lnTo>
                    <a:pt x="10" y="169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8" y="192"/>
                  </a:lnTo>
                  <a:lnTo>
                    <a:pt x="12" y="198"/>
                  </a:lnTo>
                  <a:lnTo>
                    <a:pt x="19" y="205"/>
                  </a:lnTo>
                  <a:lnTo>
                    <a:pt x="23" y="211"/>
                  </a:lnTo>
                  <a:lnTo>
                    <a:pt x="33" y="222"/>
                  </a:lnTo>
                  <a:lnTo>
                    <a:pt x="38" y="230"/>
                  </a:lnTo>
                  <a:lnTo>
                    <a:pt x="50" y="239"/>
                  </a:lnTo>
                  <a:lnTo>
                    <a:pt x="59" y="249"/>
                  </a:lnTo>
                  <a:lnTo>
                    <a:pt x="69" y="258"/>
                  </a:lnTo>
                  <a:lnTo>
                    <a:pt x="80" y="268"/>
                  </a:lnTo>
                  <a:lnTo>
                    <a:pt x="94" y="277"/>
                  </a:lnTo>
                  <a:lnTo>
                    <a:pt x="99" y="281"/>
                  </a:lnTo>
                  <a:lnTo>
                    <a:pt x="105" y="287"/>
                  </a:lnTo>
                  <a:lnTo>
                    <a:pt x="113" y="291"/>
                  </a:lnTo>
                  <a:lnTo>
                    <a:pt x="120" y="296"/>
                  </a:lnTo>
                  <a:lnTo>
                    <a:pt x="126" y="298"/>
                  </a:lnTo>
                  <a:lnTo>
                    <a:pt x="133" y="302"/>
                  </a:lnTo>
                  <a:lnTo>
                    <a:pt x="139" y="306"/>
                  </a:lnTo>
                  <a:lnTo>
                    <a:pt x="147" y="310"/>
                  </a:lnTo>
                  <a:lnTo>
                    <a:pt x="154" y="312"/>
                  </a:lnTo>
                  <a:lnTo>
                    <a:pt x="162" y="315"/>
                  </a:lnTo>
                  <a:lnTo>
                    <a:pt x="170" y="319"/>
                  </a:lnTo>
                  <a:lnTo>
                    <a:pt x="177" y="323"/>
                  </a:lnTo>
                  <a:lnTo>
                    <a:pt x="185" y="323"/>
                  </a:lnTo>
                  <a:lnTo>
                    <a:pt x="194" y="325"/>
                  </a:lnTo>
                  <a:lnTo>
                    <a:pt x="200" y="327"/>
                  </a:lnTo>
                  <a:lnTo>
                    <a:pt x="209" y="329"/>
                  </a:lnTo>
                  <a:lnTo>
                    <a:pt x="217" y="329"/>
                  </a:lnTo>
                  <a:lnTo>
                    <a:pt x="227" y="331"/>
                  </a:lnTo>
                  <a:lnTo>
                    <a:pt x="234" y="331"/>
                  </a:lnTo>
                  <a:lnTo>
                    <a:pt x="244" y="331"/>
                  </a:lnTo>
                  <a:lnTo>
                    <a:pt x="251" y="329"/>
                  </a:lnTo>
                  <a:lnTo>
                    <a:pt x="261" y="327"/>
                  </a:lnTo>
                  <a:lnTo>
                    <a:pt x="268" y="325"/>
                  </a:lnTo>
                  <a:lnTo>
                    <a:pt x="278" y="325"/>
                  </a:lnTo>
                  <a:lnTo>
                    <a:pt x="285" y="321"/>
                  </a:lnTo>
                  <a:lnTo>
                    <a:pt x="293" y="317"/>
                  </a:lnTo>
                  <a:lnTo>
                    <a:pt x="303" y="314"/>
                  </a:lnTo>
                  <a:lnTo>
                    <a:pt x="312" y="310"/>
                  </a:lnTo>
                  <a:lnTo>
                    <a:pt x="322" y="304"/>
                  </a:lnTo>
                  <a:lnTo>
                    <a:pt x="329" y="298"/>
                  </a:lnTo>
                  <a:lnTo>
                    <a:pt x="339" y="293"/>
                  </a:lnTo>
                  <a:lnTo>
                    <a:pt x="348" y="287"/>
                  </a:lnTo>
                  <a:lnTo>
                    <a:pt x="358" y="279"/>
                  </a:lnTo>
                  <a:lnTo>
                    <a:pt x="367" y="272"/>
                  </a:lnTo>
                  <a:lnTo>
                    <a:pt x="375" y="262"/>
                  </a:lnTo>
                  <a:lnTo>
                    <a:pt x="386" y="255"/>
                  </a:lnTo>
                  <a:lnTo>
                    <a:pt x="390" y="258"/>
                  </a:lnTo>
                  <a:lnTo>
                    <a:pt x="396" y="264"/>
                  </a:lnTo>
                  <a:lnTo>
                    <a:pt x="403" y="272"/>
                  </a:lnTo>
                  <a:lnTo>
                    <a:pt x="411" y="281"/>
                  </a:lnTo>
                  <a:lnTo>
                    <a:pt x="422" y="291"/>
                  </a:lnTo>
                  <a:lnTo>
                    <a:pt x="426" y="296"/>
                  </a:lnTo>
                  <a:lnTo>
                    <a:pt x="432" y="302"/>
                  </a:lnTo>
                  <a:lnTo>
                    <a:pt x="438" y="306"/>
                  </a:lnTo>
                  <a:lnTo>
                    <a:pt x="445" y="314"/>
                  </a:lnTo>
                  <a:lnTo>
                    <a:pt x="451" y="319"/>
                  </a:lnTo>
                  <a:lnTo>
                    <a:pt x="457" y="325"/>
                  </a:lnTo>
                  <a:lnTo>
                    <a:pt x="462" y="331"/>
                  </a:lnTo>
                  <a:lnTo>
                    <a:pt x="468" y="334"/>
                  </a:lnTo>
                  <a:lnTo>
                    <a:pt x="474" y="340"/>
                  </a:lnTo>
                  <a:lnTo>
                    <a:pt x="481" y="346"/>
                  </a:lnTo>
                  <a:lnTo>
                    <a:pt x="487" y="352"/>
                  </a:lnTo>
                  <a:lnTo>
                    <a:pt x="493" y="357"/>
                  </a:lnTo>
                  <a:lnTo>
                    <a:pt x="504" y="367"/>
                  </a:lnTo>
                  <a:lnTo>
                    <a:pt x="515" y="374"/>
                  </a:lnTo>
                  <a:lnTo>
                    <a:pt x="523" y="378"/>
                  </a:lnTo>
                  <a:lnTo>
                    <a:pt x="533" y="384"/>
                  </a:lnTo>
                  <a:lnTo>
                    <a:pt x="565" y="363"/>
                  </a:lnTo>
                  <a:lnTo>
                    <a:pt x="563" y="361"/>
                  </a:lnTo>
                  <a:lnTo>
                    <a:pt x="561" y="357"/>
                  </a:lnTo>
                  <a:lnTo>
                    <a:pt x="559" y="352"/>
                  </a:lnTo>
                  <a:lnTo>
                    <a:pt x="555" y="346"/>
                  </a:lnTo>
                  <a:lnTo>
                    <a:pt x="552" y="334"/>
                  </a:lnTo>
                  <a:lnTo>
                    <a:pt x="548" y="325"/>
                  </a:lnTo>
                  <a:lnTo>
                    <a:pt x="542" y="314"/>
                  </a:lnTo>
                  <a:lnTo>
                    <a:pt x="536" y="304"/>
                  </a:lnTo>
                  <a:lnTo>
                    <a:pt x="533" y="296"/>
                  </a:lnTo>
                  <a:lnTo>
                    <a:pt x="529" y="289"/>
                  </a:lnTo>
                  <a:lnTo>
                    <a:pt x="525" y="283"/>
                  </a:lnTo>
                  <a:lnTo>
                    <a:pt x="523" y="276"/>
                  </a:lnTo>
                  <a:lnTo>
                    <a:pt x="517" y="270"/>
                  </a:lnTo>
                  <a:lnTo>
                    <a:pt x="515" y="262"/>
                  </a:lnTo>
                  <a:lnTo>
                    <a:pt x="512" y="257"/>
                  </a:lnTo>
                  <a:lnTo>
                    <a:pt x="508" y="251"/>
                  </a:lnTo>
                  <a:lnTo>
                    <a:pt x="504" y="243"/>
                  </a:lnTo>
                  <a:lnTo>
                    <a:pt x="500" y="238"/>
                  </a:lnTo>
                  <a:lnTo>
                    <a:pt x="496" y="230"/>
                  </a:lnTo>
                  <a:lnTo>
                    <a:pt x="493" y="224"/>
                  </a:lnTo>
                  <a:lnTo>
                    <a:pt x="485" y="211"/>
                  </a:lnTo>
                  <a:lnTo>
                    <a:pt x="479" y="201"/>
                  </a:lnTo>
                  <a:lnTo>
                    <a:pt x="479" y="200"/>
                  </a:lnTo>
                  <a:lnTo>
                    <a:pt x="483" y="198"/>
                  </a:lnTo>
                  <a:lnTo>
                    <a:pt x="489" y="194"/>
                  </a:lnTo>
                  <a:lnTo>
                    <a:pt x="496" y="188"/>
                  </a:lnTo>
                  <a:lnTo>
                    <a:pt x="504" y="180"/>
                  </a:lnTo>
                  <a:lnTo>
                    <a:pt x="515" y="171"/>
                  </a:lnTo>
                  <a:lnTo>
                    <a:pt x="519" y="165"/>
                  </a:lnTo>
                  <a:lnTo>
                    <a:pt x="527" y="160"/>
                  </a:lnTo>
                  <a:lnTo>
                    <a:pt x="533" y="154"/>
                  </a:lnTo>
                  <a:lnTo>
                    <a:pt x="540" y="150"/>
                  </a:lnTo>
                  <a:lnTo>
                    <a:pt x="546" y="141"/>
                  </a:lnTo>
                  <a:lnTo>
                    <a:pt x="553" y="135"/>
                  </a:lnTo>
                  <a:lnTo>
                    <a:pt x="559" y="127"/>
                  </a:lnTo>
                  <a:lnTo>
                    <a:pt x="567" y="120"/>
                  </a:lnTo>
                  <a:lnTo>
                    <a:pt x="572" y="110"/>
                  </a:lnTo>
                  <a:lnTo>
                    <a:pt x="580" y="103"/>
                  </a:lnTo>
                  <a:lnTo>
                    <a:pt x="586" y="95"/>
                  </a:lnTo>
                  <a:lnTo>
                    <a:pt x="595" y="87"/>
                  </a:lnTo>
                  <a:lnTo>
                    <a:pt x="601" y="78"/>
                  </a:lnTo>
                  <a:lnTo>
                    <a:pt x="607" y="66"/>
                  </a:lnTo>
                  <a:lnTo>
                    <a:pt x="614" y="57"/>
                  </a:lnTo>
                  <a:lnTo>
                    <a:pt x="620" y="47"/>
                  </a:lnTo>
                  <a:lnTo>
                    <a:pt x="626" y="36"/>
                  </a:lnTo>
                  <a:lnTo>
                    <a:pt x="633" y="26"/>
                  </a:lnTo>
                  <a:lnTo>
                    <a:pt x="637" y="15"/>
                  </a:lnTo>
                  <a:lnTo>
                    <a:pt x="645" y="6"/>
                  </a:lnTo>
                  <a:lnTo>
                    <a:pt x="643" y="4"/>
                  </a:lnTo>
                  <a:lnTo>
                    <a:pt x="639" y="2"/>
                  </a:lnTo>
                  <a:lnTo>
                    <a:pt x="633" y="0"/>
                  </a:lnTo>
                  <a:lnTo>
                    <a:pt x="626" y="0"/>
                  </a:lnTo>
                  <a:lnTo>
                    <a:pt x="620" y="0"/>
                  </a:lnTo>
                  <a:lnTo>
                    <a:pt x="614" y="0"/>
                  </a:lnTo>
                  <a:lnTo>
                    <a:pt x="610" y="0"/>
                  </a:lnTo>
                  <a:lnTo>
                    <a:pt x="605" y="0"/>
                  </a:lnTo>
                  <a:lnTo>
                    <a:pt x="597" y="0"/>
                  </a:lnTo>
                  <a:lnTo>
                    <a:pt x="591" y="0"/>
                  </a:lnTo>
                  <a:lnTo>
                    <a:pt x="584" y="2"/>
                  </a:lnTo>
                  <a:lnTo>
                    <a:pt x="576" y="4"/>
                  </a:lnTo>
                  <a:lnTo>
                    <a:pt x="569" y="6"/>
                  </a:lnTo>
                  <a:lnTo>
                    <a:pt x="559" y="7"/>
                  </a:lnTo>
                  <a:lnTo>
                    <a:pt x="552" y="9"/>
                  </a:lnTo>
                  <a:lnTo>
                    <a:pt x="542" y="13"/>
                  </a:lnTo>
                  <a:lnTo>
                    <a:pt x="533" y="17"/>
                  </a:lnTo>
                  <a:lnTo>
                    <a:pt x="523" y="23"/>
                  </a:lnTo>
                  <a:lnTo>
                    <a:pt x="512" y="28"/>
                  </a:lnTo>
                  <a:lnTo>
                    <a:pt x="504" y="34"/>
                  </a:lnTo>
                  <a:lnTo>
                    <a:pt x="493" y="40"/>
                  </a:lnTo>
                  <a:lnTo>
                    <a:pt x="481" y="47"/>
                  </a:lnTo>
                  <a:lnTo>
                    <a:pt x="470" y="57"/>
                  </a:lnTo>
                  <a:lnTo>
                    <a:pt x="460" y="66"/>
                  </a:lnTo>
                  <a:lnTo>
                    <a:pt x="455" y="70"/>
                  </a:lnTo>
                  <a:lnTo>
                    <a:pt x="449" y="76"/>
                  </a:lnTo>
                  <a:lnTo>
                    <a:pt x="443" y="82"/>
                  </a:lnTo>
                  <a:lnTo>
                    <a:pt x="438" y="87"/>
                  </a:lnTo>
                  <a:lnTo>
                    <a:pt x="432" y="93"/>
                  </a:lnTo>
                  <a:lnTo>
                    <a:pt x="426" y="101"/>
                  </a:lnTo>
                  <a:lnTo>
                    <a:pt x="420" y="106"/>
                  </a:lnTo>
                  <a:lnTo>
                    <a:pt x="415" y="114"/>
                  </a:lnTo>
                  <a:lnTo>
                    <a:pt x="438" y="133"/>
                  </a:lnTo>
                  <a:lnTo>
                    <a:pt x="438" y="131"/>
                  </a:lnTo>
                  <a:lnTo>
                    <a:pt x="441" y="129"/>
                  </a:lnTo>
                  <a:lnTo>
                    <a:pt x="445" y="123"/>
                  </a:lnTo>
                  <a:lnTo>
                    <a:pt x="453" y="118"/>
                  </a:lnTo>
                  <a:lnTo>
                    <a:pt x="458" y="108"/>
                  </a:lnTo>
                  <a:lnTo>
                    <a:pt x="468" y="101"/>
                  </a:lnTo>
                  <a:lnTo>
                    <a:pt x="477" y="91"/>
                  </a:lnTo>
                  <a:lnTo>
                    <a:pt x="489" y="82"/>
                  </a:lnTo>
                  <a:lnTo>
                    <a:pt x="495" y="78"/>
                  </a:lnTo>
                  <a:lnTo>
                    <a:pt x="500" y="72"/>
                  </a:lnTo>
                  <a:lnTo>
                    <a:pt x="506" y="68"/>
                  </a:lnTo>
                  <a:lnTo>
                    <a:pt x="514" y="65"/>
                  </a:lnTo>
                  <a:lnTo>
                    <a:pt x="519" y="59"/>
                  </a:lnTo>
                  <a:lnTo>
                    <a:pt x="527" y="57"/>
                  </a:lnTo>
                  <a:lnTo>
                    <a:pt x="533" y="53"/>
                  </a:lnTo>
                  <a:lnTo>
                    <a:pt x="540" y="49"/>
                  </a:lnTo>
                  <a:lnTo>
                    <a:pt x="546" y="46"/>
                  </a:lnTo>
                  <a:lnTo>
                    <a:pt x="553" y="44"/>
                  </a:lnTo>
                  <a:lnTo>
                    <a:pt x="559" y="42"/>
                  </a:lnTo>
                  <a:lnTo>
                    <a:pt x="567" y="40"/>
                  </a:lnTo>
                  <a:lnTo>
                    <a:pt x="574" y="38"/>
                  </a:lnTo>
                  <a:lnTo>
                    <a:pt x="580" y="38"/>
                  </a:lnTo>
                  <a:lnTo>
                    <a:pt x="586" y="38"/>
                  </a:lnTo>
                  <a:lnTo>
                    <a:pt x="595" y="38"/>
                  </a:lnTo>
                  <a:lnTo>
                    <a:pt x="591" y="42"/>
                  </a:lnTo>
                  <a:lnTo>
                    <a:pt x="588" y="49"/>
                  </a:lnTo>
                  <a:lnTo>
                    <a:pt x="582" y="53"/>
                  </a:lnTo>
                  <a:lnTo>
                    <a:pt x="576" y="61"/>
                  </a:lnTo>
                  <a:lnTo>
                    <a:pt x="571" y="68"/>
                  </a:lnTo>
                  <a:lnTo>
                    <a:pt x="563" y="80"/>
                  </a:lnTo>
                  <a:lnTo>
                    <a:pt x="557" y="84"/>
                  </a:lnTo>
                  <a:lnTo>
                    <a:pt x="552" y="89"/>
                  </a:lnTo>
                  <a:lnTo>
                    <a:pt x="546" y="95"/>
                  </a:lnTo>
                  <a:lnTo>
                    <a:pt x="540" y="101"/>
                  </a:lnTo>
                  <a:lnTo>
                    <a:pt x="533" y="108"/>
                  </a:lnTo>
                  <a:lnTo>
                    <a:pt x="527" y="114"/>
                  </a:lnTo>
                  <a:lnTo>
                    <a:pt x="519" y="122"/>
                  </a:lnTo>
                  <a:lnTo>
                    <a:pt x="512" y="129"/>
                  </a:lnTo>
                  <a:lnTo>
                    <a:pt x="502" y="137"/>
                  </a:lnTo>
                  <a:lnTo>
                    <a:pt x="493" y="144"/>
                  </a:lnTo>
                  <a:lnTo>
                    <a:pt x="483" y="152"/>
                  </a:lnTo>
                  <a:lnTo>
                    <a:pt x="474" y="161"/>
                  </a:lnTo>
                  <a:lnTo>
                    <a:pt x="460" y="171"/>
                  </a:lnTo>
                  <a:lnTo>
                    <a:pt x="451" y="180"/>
                  </a:lnTo>
                  <a:lnTo>
                    <a:pt x="443" y="186"/>
                  </a:lnTo>
                  <a:lnTo>
                    <a:pt x="438" y="190"/>
                  </a:lnTo>
                  <a:lnTo>
                    <a:pt x="432" y="196"/>
                  </a:lnTo>
                  <a:lnTo>
                    <a:pt x="426" y="201"/>
                  </a:lnTo>
                  <a:lnTo>
                    <a:pt x="428" y="203"/>
                  </a:lnTo>
                  <a:lnTo>
                    <a:pt x="436" y="211"/>
                  </a:lnTo>
                  <a:lnTo>
                    <a:pt x="438" y="215"/>
                  </a:lnTo>
                  <a:lnTo>
                    <a:pt x="443" y="222"/>
                  </a:lnTo>
                  <a:lnTo>
                    <a:pt x="451" y="230"/>
                  </a:lnTo>
                  <a:lnTo>
                    <a:pt x="457" y="239"/>
                  </a:lnTo>
                  <a:lnTo>
                    <a:pt x="464" y="247"/>
                  </a:lnTo>
                  <a:lnTo>
                    <a:pt x="470" y="257"/>
                  </a:lnTo>
                  <a:lnTo>
                    <a:pt x="474" y="262"/>
                  </a:lnTo>
                  <a:lnTo>
                    <a:pt x="477" y="268"/>
                  </a:lnTo>
                  <a:lnTo>
                    <a:pt x="481" y="274"/>
                  </a:lnTo>
                  <a:lnTo>
                    <a:pt x="485" y="281"/>
                  </a:lnTo>
                  <a:lnTo>
                    <a:pt x="489" y="287"/>
                  </a:lnTo>
                  <a:lnTo>
                    <a:pt x="491" y="293"/>
                  </a:lnTo>
                  <a:lnTo>
                    <a:pt x="495" y="298"/>
                  </a:lnTo>
                  <a:lnTo>
                    <a:pt x="498" y="306"/>
                  </a:lnTo>
                  <a:lnTo>
                    <a:pt x="502" y="312"/>
                  </a:lnTo>
                  <a:lnTo>
                    <a:pt x="504" y="319"/>
                  </a:lnTo>
                  <a:lnTo>
                    <a:pt x="508" y="327"/>
                  </a:lnTo>
                  <a:lnTo>
                    <a:pt x="512" y="334"/>
                  </a:lnTo>
                  <a:lnTo>
                    <a:pt x="510" y="333"/>
                  </a:lnTo>
                  <a:lnTo>
                    <a:pt x="506" y="331"/>
                  </a:lnTo>
                  <a:lnTo>
                    <a:pt x="500" y="325"/>
                  </a:lnTo>
                  <a:lnTo>
                    <a:pt x="495" y="319"/>
                  </a:lnTo>
                  <a:lnTo>
                    <a:pt x="487" y="312"/>
                  </a:lnTo>
                  <a:lnTo>
                    <a:pt x="479" y="304"/>
                  </a:lnTo>
                  <a:lnTo>
                    <a:pt x="468" y="296"/>
                  </a:lnTo>
                  <a:lnTo>
                    <a:pt x="460" y="287"/>
                  </a:lnTo>
                  <a:lnTo>
                    <a:pt x="449" y="276"/>
                  </a:lnTo>
                  <a:lnTo>
                    <a:pt x="438" y="266"/>
                  </a:lnTo>
                  <a:lnTo>
                    <a:pt x="428" y="255"/>
                  </a:lnTo>
                  <a:lnTo>
                    <a:pt x="419" y="245"/>
                  </a:lnTo>
                  <a:lnTo>
                    <a:pt x="409" y="232"/>
                  </a:lnTo>
                  <a:lnTo>
                    <a:pt x="401" y="222"/>
                  </a:lnTo>
                  <a:lnTo>
                    <a:pt x="394" y="211"/>
                  </a:lnTo>
                  <a:lnTo>
                    <a:pt x="390" y="201"/>
                  </a:lnTo>
                  <a:lnTo>
                    <a:pt x="386" y="203"/>
                  </a:lnTo>
                  <a:lnTo>
                    <a:pt x="381" y="211"/>
                  </a:lnTo>
                  <a:lnTo>
                    <a:pt x="377" y="215"/>
                  </a:lnTo>
                  <a:lnTo>
                    <a:pt x="371" y="220"/>
                  </a:lnTo>
                  <a:lnTo>
                    <a:pt x="365" y="226"/>
                  </a:lnTo>
                  <a:lnTo>
                    <a:pt x="360" y="234"/>
                  </a:lnTo>
                  <a:lnTo>
                    <a:pt x="350" y="241"/>
                  </a:lnTo>
                  <a:lnTo>
                    <a:pt x="342" y="247"/>
                  </a:lnTo>
                  <a:lnTo>
                    <a:pt x="335" y="255"/>
                  </a:lnTo>
                  <a:lnTo>
                    <a:pt x="325" y="262"/>
                  </a:lnTo>
                  <a:lnTo>
                    <a:pt x="314" y="270"/>
                  </a:lnTo>
                  <a:lnTo>
                    <a:pt x="304" y="276"/>
                  </a:lnTo>
                  <a:lnTo>
                    <a:pt x="293" y="283"/>
                  </a:lnTo>
                  <a:lnTo>
                    <a:pt x="284" y="289"/>
                  </a:lnTo>
                  <a:lnTo>
                    <a:pt x="276" y="291"/>
                  </a:lnTo>
                  <a:lnTo>
                    <a:pt x="270" y="293"/>
                  </a:lnTo>
                  <a:lnTo>
                    <a:pt x="263" y="295"/>
                  </a:lnTo>
                  <a:lnTo>
                    <a:pt x="257" y="296"/>
                  </a:lnTo>
                  <a:lnTo>
                    <a:pt x="249" y="298"/>
                  </a:lnTo>
                  <a:lnTo>
                    <a:pt x="244" y="300"/>
                  </a:lnTo>
                  <a:lnTo>
                    <a:pt x="236" y="302"/>
                  </a:lnTo>
                  <a:lnTo>
                    <a:pt x="232" y="302"/>
                  </a:lnTo>
                  <a:lnTo>
                    <a:pt x="225" y="302"/>
                  </a:lnTo>
                  <a:lnTo>
                    <a:pt x="217" y="302"/>
                  </a:lnTo>
                  <a:lnTo>
                    <a:pt x="209" y="302"/>
                  </a:lnTo>
                  <a:lnTo>
                    <a:pt x="204" y="302"/>
                  </a:lnTo>
                  <a:lnTo>
                    <a:pt x="196" y="300"/>
                  </a:lnTo>
                  <a:lnTo>
                    <a:pt x="189" y="298"/>
                  </a:lnTo>
                  <a:lnTo>
                    <a:pt x="181" y="296"/>
                  </a:lnTo>
                  <a:lnTo>
                    <a:pt x="175" y="296"/>
                  </a:lnTo>
                  <a:lnTo>
                    <a:pt x="168" y="291"/>
                  </a:lnTo>
                  <a:lnTo>
                    <a:pt x="160" y="289"/>
                  </a:lnTo>
                  <a:lnTo>
                    <a:pt x="152" y="283"/>
                  </a:lnTo>
                  <a:lnTo>
                    <a:pt x="145" y="281"/>
                  </a:lnTo>
                  <a:lnTo>
                    <a:pt x="137" y="276"/>
                  </a:lnTo>
                  <a:lnTo>
                    <a:pt x="130" y="270"/>
                  </a:lnTo>
                  <a:lnTo>
                    <a:pt x="122" y="264"/>
                  </a:lnTo>
                  <a:lnTo>
                    <a:pt x="114" y="258"/>
                  </a:lnTo>
                  <a:lnTo>
                    <a:pt x="107" y="251"/>
                  </a:lnTo>
                  <a:lnTo>
                    <a:pt x="99" y="243"/>
                  </a:lnTo>
                  <a:lnTo>
                    <a:pt x="92" y="234"/>
                  </a:lnTo>
                  <a:lnTo>
                    <a:pt x="86" y="226"/>
                  </a:lnTo>
                  <a:lnTo>
                    <a:pt x="78" y="217"/>
                  </a:lnTo>
                  <a:lnTo>
                    <a:pt x="69" y="207"/>
                  </a:lnTo>
                  <a:lnTo>
                    <a:pt x="63" y="196"/>
                  </a:lnTo>
                  <a:lnTo>
                    <a:pt x="56" y="184"/>
                  </a:lnTo>
                  <a:lnTo>
                    <a:pt x="57" y="182"/>
                  </a:lnTo>
                  <a:lnTo>
                    <a:pt x="63" y="177"/>
                  </a:lnTo>
                  <a:lnTo>
                    <a:pt x="65" y="173"/>
                  </a:lnTo>
                  <a:lnTo>
                    <a:pt x="71" y="169"/>
                  </a:lnTo>
                  <a:lnTo>
                    <a:pt x="76" y="165"/>
                  </a:lnTo>
                  <a:lnTo>
                    <a:pt x="82" y="160"/>
                  </a:lnTo>
                  <a:lnTo>
                    <a:pt x="90" y="154"/>
                  </a:lnTo>
                  <a:lnTo>
                    <a:pt x="97" y="148"/>
                  </a:lnTo>
                  <a:lnTo>
                    <a:pt x="105" y="142"/>
                  </a:lnTo>
                  <a:lnTo>
                    <a:pt x="114" y="139"/>
                  </a:lnTo>
                  <a:lnTo>
                    <a:pt x="124" y="133"/>
                  </a:lnTo>
                  <a:lnTo>
                    <a:pt x="133" y="129"/>
                  </a:lnTo>
                  <a:lnTo>
                    <a:pt x="145" y="123"/>
                  </a:lnTo>
                  <a:lnTo>
                    <a:pt x="158" y="120"/>
                  </a:lnTo>
                  <a:lnTo>
                    <a:pt x="168" y="116"/>
                  </a:lnTo>
                  <a:lnTo>
                    <a:pt x="181" y="112"/>
                  </a:lnTo>
                  <a:lnTo>
                    <a:pt x="185" y="110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206" y="108"/>
                  </a:lnTo>
                  <a:lnTo>
                    <a:pt x="211" y="106"/>
                  </a:lnTo>
                  <a:lnTo>
                    <a:pt x="219" y="106"/>
                  </a:lnTo>
                  <a:lnTo>
                    <a:pt x="225" y="106"/>
                  </a:lnTo>
                  <a:lnTo>
                    <a:pt x="232" y="106"/>
                  </a:lnTo>
                  <a:lnTo>
                    <a:pt x="238" y="106"/>
                  </a:lnTo>
                  <a:lnTo>
                    <a:pt x="246" y="106"/>
                  </a:lnTo>
                  <a:lnTo>
                    <a:pt x="253" y="106"/>
                  </a:lnTo>
                  <a:lnTo>
                    <a:pt x="261" y="108"/>
                  </a:lnTo>
                  <a:lnTo>
                    <a:pt x="268" y="108"/>
                  </a:lnTo>
                  <a:lnTo>
                    <a:pt x="276" y="110"/>
                  </a:lnTo>
                  <a:lnTo>
                    <a:pt x="284" y="112"/>
                  </a:lnTo>
                  <a:lnTo>
                    <a:pt x="291" y="116"/>
                  </a:lnTo>
                  <a:lnTo>
                    <a:pt x="297" y="118"/>
                  </a:lnTo>
                  <a:lnTo>
                    <a:pt x="304" y="122"/>
                  </a:lnTo>
                  <a:lnTo>
                    <a:pt x="312" y="123"/>
                  </a:lnTo>
                  <a:lnTo>
                    <a:pt x="320" y="129"/>
                  </a:lnTo>
                  <a:lnTo>
                    <a:pt x="327" y="131"/>
                  </a:lnTo>
                  <a:lnTo>
                    <a:pt x="335" y="137"/>
                  </a:lnTo>
                  <a:lnTo>
                    <a:pt x="342" y="141"/>
                  </a:lnTo>
                  <a:lnTo>
                    <a:pt x="350" y="148"/>
                  </a:lnTo>
                  <a:lnTo>
                    <a:pt x="358" y="154"/>
                  </a:lnTo>
                  <a:lnTo>
                    <a:pt x="365" y="160"/>
                  </a:lnTo>
                  <a:lnTo>
                    <a:pt x="373" y="167"/>
                  </a:lnTo>
                  <a:lnTo>
                    <a:pt x="382" y="175"/>
                  </a:lnTo>
                  <a:lnTo>
                    <a:pt x="401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5" name="Freeform 49"/>
            <p:cNvSpPr>
              <a:spLocks/>
            </p:cNvSpPr>
            <p:nvPr/>
          </p:nvSpPr>
          <p:spPr bwMode="auto">
            <a:xfrm>
              <a:off x="3839" y="3757"/>
              <a:ext cx="32" cy="115"/>
            </a:xfrm>
            <a:custGeom>
              <a:avLst/>
              <a:gdLst>
                <a:gd name="T0" fmla="*/ 0 w 65"/>
                <a:gd name="T1" fmla="*/ 1 h 230"/>
                <a:gd name="T2" fmla="*/ 1 w 65"/>
                <a:gd name="T3" fmla="*/ 2 h 230"/>
                <a:gd name="T4" fmla="*/ 1 w 65"/>
                <a:gd name="T5" fmla="*/ 3 h 230"/>
                <a:gd name="T6" fmla="*/ 2 w 65"/>
                <a:gd name="T7" fmla="*/ 3 h 230"/>
                <a:gd name="T8" fmla="*/ 2 w 65"/>
                <a:gd name="T9" fmla="*/ 5 h 230"/>
                <a:gd name="T10" fmla="*/ 2 w 65"/>
                <a:gd name="T11" fmla="*/ 6 h 230"/>
                <a:gd name="T12" fmla="*/ 3 w 65"/>
                <a:gd name="T13" fmla="*/ 7 h 230"/>
                <a:gd name="T14" fmla="*/ 3 w 65"/>
                <a:gd name="T15" fmla="*/ 7 h 230"/>
                <a:gd name="T16" fmla="*/ 3 w 65"/>
                <a:gd name="T17" fmla="*/ 9 h 230"/>
                <a:gd name="T18" fmla="*/ 3 w 65"/>
                <a:gd name="T19" fmla="*/ 10 h 230"/>
                <a:gd name="T20" fmla="*/ 3 w 65"/>
                <a:gd name="T21" fmla="*/ 11 h 230"/>
                <a:gd name="T22" fmla="*/ 4 w 65"/>
                <a:gd name="T23" fmla="*/ 12 h 230"/>
                <a:gd name="T24" fmla="*/ 4 w 65"/>
                <a:gd name="T25" fmla="*/ 13 h 230"/>
                <a:gd name="T26" fmla="*/ 4 w 65"/>
                <a:gd name="T27" fmla="*/ 14 h 230"/>
                <a:gd name="T28" fmla="*/ 4 w 65"/>
                <a:gd name="T29" fmla="*/ 14 h 230"/>
                <a:gd name="T30" fmla="*/ 4 w 65"/>
                <a:gd name="T31" fmla="*/ 15 h 230"/>
                <a:gd name="T32" fmla="*/ 4 w 65"/>
                <a:gd name="T33" fmla="*/ 17 h 230"/>
                <a:gd name="T34" fmla="*/ 4 w 65"/>
                <a:gd name="T35" fmla="*/ 18 h 230"/>
                <a:gd name="T36" fmla="*/ 3 w 65"/>
                <a:gd name="T37" fmla="*/ 19 h 230"/>
                <a:gd name="T38" fmla="*/ 3 w 65"/>
                <a:gd name="T39" fmla="*/ 21 h 230"/>
                <a:gd name="T40" fmla="*/ 2 w 65"/>
                <a:gd name="T41" fmla="*/ 22 h 230"/>
                <a:gd name="T42" fmla="*/ 2 w 65"/>
                <a:gd name="T43" fmla="*/ 23 h 230"/>
                <a:gd name="T44" fmla="*/ 2 w 65"/>
                <a:gd name="T45" fmla="*/ 24 h 230"/>
                <a:gd name="T46" fmla="*/ 1 w 65"/>
                <a:gd name="T47" fmla="*/ 26 h 230"/>
                <a:gd name="T48" fmla="*/ 0 w 65"/>
                <a:gd name="T49" fmla="*/ 27 h 230"/>
                <a:gd name="T50" fmla="*/ 0 w 65"/>
                <a:gd name="T51" fmla="*/ 28 h 230"/>
                <a:gd name="T52" fmla="*/ 4 w 65"/>
                <a:gd name="T53" fmla="*/ 29 h 230"/>
                <a:gd name="T54" fmla="*/ 4 w 65"/>
                <a:gd name="T55" fmla="*/ 29 h 230"/>
                <a:gd name="T56" fmla="*/ 4 w 65"/>
                <a:gd name="T57" fmla="*/ 28 h 230"/>
                <a:gd name="T58" fmla="*/ 5 w 65"/>
                <a:gd name="T59" fmla="*/ 28 h 230"/>
                <a:gd name="T60" fmla="*/ 5 w 65"/>
                <a:gd name="T61" fmla="*/ 27 h 230"/>
                <a:gd name="T62" fmla="*/ 6 w 65"/>
                <a:gd name="T63" fmla="*/ 26 h 230"/>
                <a:gd name="T64" fmla="*/ 6 w 65"/>
                <a:gd name="T65" fmla="*/ 24 h 230"/>
                <a:gd name="T66" fmla="*/ 6 w 65"/>
                <a:gd name="T67" fmla="*/ 23 h 230"/>
                <a:gd name="T68" fmla="*/ 7 w 65"/>
                <a:gd name="T69" fmla="*/ 23 h 230"/>
                <a:gd name="T70" fmla="*/ 7 w 65"/>
                <a:gd name="T71" fmla="*/ 22 h 230"/>
                <a:gd name="T72" fmla="*/ 7 w 65"/>
                <a:gd name="T73" fmla="*/ 21 h 230"/>
                <a:gd name="T74" fmla="*/ 7 w 65"/>
                <a:gd name="T75" fmla="*/ 20 h 230"/>
                <a:gd name="T76" fmla="*/ 7 w 65"/>
                <a:gd name="T77" fmla="*/ 19 h 230"/>
                <a:gd name="T78" fmla="*/ 7 w 65"/>
                <a:gd name="T79" fmla="*/ 18 h 230"/>
                <a:gd name="T80" fmla="*/ 8 w 65"/>
                <a:gd name="T81" fmla="*/ 17 h 230"/>
                <a:gd name="T82" fmla="*/ 7 w 65"/>
                <a:gd name="T83" fmla="*/ 15 h 230"/>
                <a:gd name="T84" fmla="*/ 7 w 65"/>
                <a:gd name="T85" fmla="*/ 14 h 230"/>
                <a:gd name="T86" fmla="*/ 7 w 65"/>
                <a:gd name="T87" fmla="*/ 13 h 230"/>
                <a:gd name="T88" fmla="*/ 7 w 65"/>
                <a:gd name="T89" fmla="*/ 12 h 230"/>
                <a:gd name="T90" fmla="*/ 7 w 65"/>
                <a:gd name="T91" fmla="*/ 10 h 230"/>
                <a:gd name="T92" fmla="*/ 7 w 65"/>
                <a:gd name="T93" fmla="*/ 9 h 230"/>
                <a:gd name="T94" fmla="*/ 7 w 65"/>
                <a:gd name="T95" fmla="*/ 7 h 230"/>
                <a:gd name="T96" fmla="*/ 7 w 65"/>
                <a:gd name="T97" fmla="*/ 6 h 230"/>
                <a:gd name="T98" fmla="*/ 6 w 65"/>
                <a:gd name="T99" fmla="*/ 5 h 230"/>
                <a:gd name="T100" fmla="*/ 5 w 65"/>
                <a:gd name="T101" fmla="*/ 3 h 230"/>
                <a:gd name="T102" fmla="*/ 5 w 65"/>
                <a:gd name="T103" fmla="*/ 2 h 230"/>
                <a:gd name="T104" fmla="*/ 4 w 65"/>
                <a:gd name="T105" fmla="*/ 0 h 230"/>
                <a:gd name="T106" fmla="*/ 0 w 65"/>
                <a:gd name="T107" fmla="*/ 1 h 230"/>
                <a:gd name="T108" fmla="*/ 0 w 65"/>
                <a:gd name="T109" fmla="*/ 1 h 2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5"/>
                <a:gd name="T166" fmla="*/ 0 h 230"/>
                <a:gd name="T167" fmla="*/ 65 w 65"/>
                <a:gd name="T168" fmla="*/ 230 h 2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5" h="230">
                  <a:moveTo>
                    <a:pt x="6" y="7"/>
                  </a:moveTo>
                  <a:lnTo>
                    <a:pt x="8" y="11"/>
                  </a:lnTo>
                  <a:lnTo>
                    <a:pt x="12" y="17"/>
                  </a:lnTo>
                  <a:lnTo>
                    <a:pt x="16" y="24"/>
                  </a:lnTo>
                  <a:lnTo>
                    <a:pt x="19" y="34"/>
                  </a:lnTo>
                  <a:lnTo>
                    <a:pt x="23" y="45"/>
                  </a:lnTo>
                  <a:lnTo>
                    <a:pt x="25" y="53"/>
                  </a:lnTo>
                  <a:lnTo>
                    <a:pt x="27" y="59"/>
                  </a:lnTo>
                  <a:lnTo>
                    <a:pt x="29" y="66"/>
                  </a:lnTo>
                  <a:lnTo>
                    <a:pt x="31" y="74"/>
                  </a:lnTo>
                  <a:lnTo>
                    <a:pt x="31" y="81"/>
                  </a:lnTo>
                  <a:lnTo>
                    <a:pt x="33" y="89"/>
                  </a:lnTo>
                  <a:lnTo>
                    <a:pt x="35" y="97"/>
                  </a:lnTo>
                  <a:lnTo>
                    <a:pt x="35" y="106"/>
                  </a:lnTo>
                  <a:lnTo>
                    <a:pt x="35" y="114"/>
                  </a:lnTo>
                  <a:lnTo>
                    <a:pt x="35" y="123"/>
                  </a:lnTo>
                  <a:lnTo>
                    <a:pt x="33" y="133"/>
                  </a:lnTo>
                  <a:lnTo>
                    <a:pt x="33" y="142"/>
                  </a:lnTo>
                  <a:lnTo>
                    <a:pt x="29" y="152"/>
                  </a:lnTo>
                  <a:lnTo>
                    <a:pt x="27" y="161"/>
                  </a:lnTo>
                  <a:lnTo>
                    <a:pt x="23" y="171"/>
                  </a:lnTo>
                  <a:lnTo>
                    <a:pt x="21" y="182"/>
                  </a:lnTo>
                  <a:lnTo>
                    <a:pt x="16" y="192"/>
                  </a:lnTo>
                  <a:lnTo>
                    <a:pt x="12" y="203"/>
                  </a:lnTo>
                  <a:lnTo>
                    <a:pt x="6" y="213"/>
                  </a:lnTo>
                  <a:lnTo>
                    <a:pt x="0" y="224"/>
                  </a:lnTo>
                  <a:lnTo>
                    <a:pt x="37" y="230"/>
                  </a:lnTo>
                  <a:lnTo>
                    <a:pt x="37" y="228"/>
                  </a:lnTo>
                  <a:lnTo>
                    <a:pt x="38" y="224"/>
                  </a:lnTo>
                  <a:lnTo>
                    <a:pt x="40" y="218"/>
                  </a:lnTo>
                  <a:lnTo>
                    <a:pt x="44" y="211"/>
                  </a:lnTo>
                  <a:lnTo>
                    <a:pt x="48" y="201"/>
                  </a:lnTo>
                  <a:lnTo>
                    <a:pt x="52" y="190"/>
                  </a:lnTo>
                  <a:lnTo>
                    <a:pt x="54" y="184"/>
                  </a:lnTo>
                  <a:lnTo>
                    <a:pt x="56" y="177"/>
                  </a:lnTo>
                  <a:lnTo>
                    <a:pt x="57" y="169"/>
                  </a:lnTo>
                  <a:lnTo>
                    <a:pt x="59" y="163"/>
                  </a:lnTo>
                  <a:lnTo>
                    <a:pt x="61" y="154"/>
                  </a:lnTo>
                  <a:lnTo>
                    <a:pt x="63" y="146"/>
                  </a:lnTo>
                  <a:lnTo>
                    <a:pt x="63" y="137"/>
                  </a:lnTo>
                  <a:lnTo>
                    <a:pt x="65" y="129"/>
                  </a:lnTo>
                  <a:lnTo>
                    <a:pt x="63" y="120"/>
                  </a:lnTo>
                  <a:lnTo>
                    <a:pt x="63" y="110"/>
                  </a:lnTo>
                  <a:lnTo>
                    <a:pt x="63" y="99"/>
                  </a:lnTo>
                  <a:lnTo>
                    <a:pt x="63" y="89"/>
                  </a:lnTo>
                  <a:lnTo>
                    <a:pt x="61" y="78"/>
                  </a:lnTo>
                  <a:lnTo>
                    <a:pt x="59" y="68"/>
                  </a:lnTo>
                  <a:lnTo>
                    <a:pt x="57" y="57"/>
                  </a:lnTo>
                  <a:lnTo>
                    <a:pt x="56" y="45"/>
                  </a:lnTo>
                  <a:lnTo>
                    <a:pt x="50" y="34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7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6" name="Freeform 50"/>
            <p:cNvSpPr>
              <a:spLocks/>
            </p:cNvSpPr>
            <p:nvPr/>
          </p:nvSpPr>
          <p:spPr bwMode="auto">
            <a:xfrm>
              <a:off x="3809" y="3782"/>
              <a:ext cx="24" cy="17"/>
            </a:xfrm>
            <a:custGeom>
              <a:avLst/>
              <a:gdLst>
                <a:gd name="T0" fmla="*/ 0 w 47"/>
                <a:gd name="T1" fmla="*/ 3 h 34"/>
                <a:gd name="T2" fmla="*/ 0 w 47"/>
                <a:gd name="T3" fmla="*/ 2 h 34"/>
                <a:gd name="T4" fmla="*/ 1 w 47"/>
                <a:gd name="T5" fmla="*/ 2 h 34"/>
                <a:gd name="T6" fmla="*/ 1 w 47"/>
                <a:gd name="T7" fmla="*/ 1 h 34"/>
                <a:gd name="T8" fmla="*/ 2 w 47"/>
                <a:gd name="T9" fmla="*/ 1 h 34"/>
                <a:gd name="T10" fmla="*/ 2 w 47"/>
                <a:gd name="T11" fmla="*/ 1 h 34"/>
                <a:gd name="T12" fmla="*/ 3 w 47"/>
                <a:gd name="T13" fmla="*/ 0 h 34"/>
                <a:gd name="T14" fmla="*/ 4 w 47"/>
                <a:gd name="T15" fmla="*/ 0 h 34"/>
                <a:gd name="T16" fmla="*/ 5 w 47"/>
                <a:gd name="T17" fmla="*/ 1 h 34"/>
                <a:gd name="T18" fmla="*/ 6 w 47"/>
                <a:gd name="T19" fmla="*/ 1 h 34"/>
                <a:gd name="T20" fmla="*/ 6 w 47"/>
                <a:gd name="T21" fmla="*/ 1 h 34"/>
                <a:gd name="T22" fmla="*/ 6 w 47"/>
                <a:gd name="T23" fmla="*/ 2 h 34"/>
                <a:gd name="T24" fmla="*/ 6 w 47"/>
                <a:gd name="T25" fmla="*/ 3 h 34"/>
                <a:gd name="T26" fmla="*/ 5 w 47"/>
                <a:gd name="T27" fmla="*/ 3 h 34"/>
                <a:gd name="T28" fmla="*/ 5 w 47"/>
                <a:gd name="T29" fmla="*/ 4 h 34"/>
                <a:gd name="T30" fmla="*/ 5 w 47"/>
                <a:gd name="T31" fmla="*/ 4 h 34"/>
                <a:gd name="T32" fmla="*/ 4 w 47"/>
                <a:gd name="T33" fmla="*/ 4 h 34"/>
                <a:gd name="T34" fmla="*/ 3 w 47"/>
                <a:gd name="T35" fmla="*/ 4 h 34"/>
                <a:gd name="T36" fmla="*/ 3 w 47"/>
                <a:gd name="T37" fmla="*/ 4 h 34"/>
                <a:gd name="T38" fmla="*/ 2 w 47"/>
                <a:gd name="T39" fmla="*/ 4 h 34"/>
                <a:gd name="T40" fmla="*/ 1 w 47"/>
                <a:gd name="T41" fmla="*/ 4 h 34"/>
                <a:gd name="T42" fmla="*/ 0 w 47"/>
                <a:gd name="T43" fmla="*/ 3 h 34"/>
                <a:gd name="T44" fmla="*/ 0 w 47"/>
                <a:gd name="T45" fmla="*/ 3 h 34"/>
                <a:gd name="T46" fmla="*/ 0 w 47"/>
                <a:gd name="T47" fmla="*/ 3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7"/>
                <a:gd name="T73" fmla="*/ 0 h 34"/>
                <a:gd name="T74" fmla="*/ 47 w 47"/>
                <a:gd name="T75" fmla="*/ 34 h 3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7" h="34">
                  <a:moveTo>
                    <a:pt x="0" y="25"/>
                  </a:moveTo>
                  <a:lnTo>
                    <a:pt x="0" y="21"/>
                  </a:lnTo>
                  <a:lnTo>
                    <a:pt x="1" y="19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8" y="4"/>
                  </a:lnTo>
                  <a:lnTo>
                    <a:pt x="43" y="10"/>
                  </a:lnTo>
                  <a:lnTo>
                    <a:pt x="47" y="15"/>
                  </a:lnTo>
                  <a:lnTo>
                    <a:pt x="47" y="19"/>
                  </a:lnTo>
                  <a:lnTo>
                    <a:pt x="45" y="25"/>
                  </a:lnTo>
                  <a:lnTo>
                    <a:pt x="39" y="29"/>
                  </a:lnTo>
                  <a:lnTo>
                    <a:pt x="38" y="32"/>
                  </a:lnTo>
                  <a:lnTo>
                    <a:pt x="36" y="32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4"/>
                  </a:lnTo>
                  <a:lnTo>
                    <a:pt x="9" y="34"/>
                  </a:lnTo>
                  <a:lnTo>
                    <a:pt x="3" y="32"/>
                  </a:lnTo>
                  <a:lnTo>
                    <a:pt x="0" y="29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7" name="Freeform 51"/>
            <p:cNvSpPr>
              <a:spLocks/>
            </p:cNvSpPr>
            <p:nvPr/>
          </p:nvSpPr>
          <p:spPr bwMode="auto">
            <a:xfrm>
              <a:off x="2569" y="3360"/>
              <a:ext cx="1390" cy="775"/>
            </a:xfrm>
            <a:custGeom>
              <a:avLst/>
              <a:gdLst>
                <a:gd name="T0" fmla="*/ 338 w 2781"/>
                <a:gd name="T1" fmla="*/ 61 h 1551"/>
                <a:gd name="T2" fmla="*/ 331 w 2781"/>
                <a:gd name="T3" fmla="*/ 47 h 1551"/>
                <a:gd name="T4" fmla="*/ 317 w 2781"/>
                <a:gd name="T5" fmla="*/ 30 h 1551"/>
                <a:gd name="T6" fmla="*/ 298 w 2781"/>
                <a:gd name="T7" fmla="*/ 16 h 1551"/>
                <a:gd name="T8" fmla="*/ 269 w 2781"/>
                <a:gd name="T9" fmla="*/ 7 h 1551"/>
                <a:gd name="T10" fmla="*/ 233 w 2781"/>
                <a:gd name="T11" fmla="*/ 9 h 1551"/>
                <a:gd name="T12" fmla="*/ 195 w 2781"/>
                <a:gd name="T13" fmla="*/ 19 h 1551"/>
                <a:gd name="T14" fmla="*/ 160 w 2781"/>
                <a:gd name="T15" fmla="*/ 34 h 1551"/>
                <a:gd name="T16" fmla="*/ 129 w 2781"/>
                <a:gd name="T17" fmla="*/ 52 h 1551"/>
                <a:gd name="T18" fmla="*/ 106 w 2781"/>
                <a:gd name="T19" fmla="*/ 68 h 1551"/>
                <a:gd name="T20" fmla="*/ 91 w 2781"/>
                <a:gd name="T21" fmla="*/ 80 h 1551"/>
                <a:gd name="T22" fmla="*/ 86 w 2781"/>
                <a:gd name="T23" fmla="*/ 78 h 1551"/>
                <a:gd name="T24" fmla="*/ 80 w 2781"/>
                <a:gd name="T25" fmla="*/ 66 h 1551"/>
                <a:gd name="T26" fmla="*/ 68 w 2781"/>
                <a:gd name="T27" fmla="*/ 52 h 1551"/>
                <a:gd name="T28" fmla="*/ 51 w 2781"/>
                <a:gd name="T29" fmla="*/ 36 h 1551"/>
                <a:gd name="T30" fmla="*/ 26 w 2781"/>
                <a:gd name="T31" fmla="*/ 23 h 1551"/>
                <a:gd name="T32" fmla="*/ 8 w 2781"/>
                <a:gd name="T33" fmla="*/ 19 h 1551"/>
                <a:gd name="T34" fmla="*/ 16 w 2781"/>
                <a:gd name="T35" fmla="*/ 31 h 1551"/>
                <a:gd name="T36" fmla="*/ 26 w 2781"/>
                <a:gd name="T37" fmla="*/ 48 h 1551"/>
                <a:gd name="T38" fmla="*/ 38 w 2781"/>
                <a:gd name="T39" fmla="*/ 68 h 1551"/>
                <a:gd name="T40" fmla="*/ 48 w 2781"/>
                <a:gd name="T41" fmla="*/ 85 h 1551"/>
                <a:gd name="T42" fmla="*/ 55 w 2781"/>
                <a:gd name="T43" fmla="*/ 96 h 1551"/>
                <a:gd name="T44" fmla="*/ 16 w 2781"/>
                <a:gd name="T45" fmla="*/ 184 h 1551"/>
                <a:gd name="T46" fmla="*/ 25 w 2781"/>
                <a:gd name="T47" fmla="*/ 178 h 1551"/>
                <a:gd name="T48" fmla="*/ 40 w 2781"/>
                <a:gd name="T49" fmla="*/ 165 h 1551"/>
                <a:gd name="T50" fmla="*/ 62 w 2781"/>
                <a:gd name="T51" fmla="*/ 143 h 1551"/>
                <a:gd name="T52" fmla="*/ 92 w 2781"/>
                <a:gd name="T53" fmla="*/ 114 h 1551"/>
                <a:gd name="T54" fmla="*/ 105 w 2781"/>
                <a:gd name="T55" fmla="*/ 124 h 1551"/>
                <a:gd name="T56" fmla="*/ 133 w 2781"/>
                <a:gd name="T57" fmla="*/ 142 h 1551"/>
                <a:gd name="T58" fmla="*/ 174 w 2781"/>
                <a:gd name="T59" fmla="*/ 159 h 1551"/>
                <a:gd name="T60" fmla="*/ 223 w 2781"/>
                <a:gd name="T61" fmla="*/ 167 h 1551"/>
                <a:gd name="T62" fmla="*/ 279 w 2781"/>
                <a:gd name="T63" fmla="*/ 157 h 1551"/>
                <a:gd name="T64" fmla="*/ 324 w 2781"/>
                <a:gd name="T65" fmla="*/ 141 h 1551"/>
                <a:gd name="T66" fmla="*/ 310 w 2781"/>
                <a:gd name="T67" fmla="*/ 150 h 1551"/>
                <a:gd name="T68" fmla="*/ 280 w 2781"/>
                <a:gd name="T69" fmla="*/ 164 h 1551"/>
                <a:gd name="T70" fmla="*/ 237 w 2781"/>
                <a:gd name="T71" fmla="*/ 172 h 1551"/>
                <a:gd name="T72" fmla="*/ 183 w 2781"/>
                <a:gd name="T73" fmla="*/ 167 h 1551"/>
                <a:gd name="T74" fmla="*/ 120 w 2781"/>
                <a:gd name="T75" fmla="*/ 141 h 1551"/>
                <a:gd name="T76" fmla="*/ 86 w 2781"/>
                <a:gd name="T77" fmla="*/ 124 h 1551"/>
                <a:gd name="T78" fmla="*/ 75 w 2781"/>
                <a:gd name="T79" fmla="*/ 136 h 1551"/>
                <a:gd name="T80" fmla="*/ 60 w 2781"/>
                <a:gd name="T81" fmla="*/ 153 h 1551"/>
                <a:gd name="T82" fmla="*/ 42 w 2781"/>
                <a:gd name="T83" fmla="*/ 171 h 1551"/>
                <a:gd name="T84" fmla="*/ 23 w 2781"/>
                <a:gd name="T85" fmla="*/ 186 h 1551"/>
                <a:gd name="T86" fmla="*/ 0 w 2781"/>
                <a:gd name="T87" fmla="*/ 184 h 1551"/>
                <a:gd name="T88" fmla="*/ 4 w 2781"/>
                <a:gd name="T89" fmla="*/ 11 h 1551"/>
                <a:gd name="T90" fmla="*/ 15 w 2781"/>
                <a:gd name="T91" fmla="*/ 12 h 1551"/>
                <a:gd name="T92" fmla="*/ 29 w 2781"/>
                <a:gd name="T93" fmla="*/ 16 h 1551"/>
                <a:gd name="T94" fmla="*/ 47 w 2781"/>
                <a:gd name="T95" fmla="*/ 25 h 1551"/>
                <a:gd name="T96" fmla="*/ 66 w 2781"/>
                <a:gd name="T97" fmla="*/ 41 h 1551"/>
                <a:gd name="T98" fmla="*/ 85 w 2781"/>
                <a:gd name="T99" fmla="*/ 64 h 1551"/>
                <a:gd name="T100" fmla="*/ 95 w 2781"/>
                <a:gd name="T101" fmla="*/ 68 h 1551"/>
                <a:gd name="T102" fmla="*/ 111 w 2781"/>
                <a:gd name="T103" fmla="*/ 55 h 1551"/>
                <a:gd name="T104" fmla="*/ 138 w 2781"/>
                <a:gd name="T105" fmla="*/ 39 h 1551"/>
                <a:gd name="T106" fmla="*/ 174 w 2781"/>
                <a:gd name="T107" fmla="*/ 21 h 1551"/>
                <a:gd name="T108" fmla="*/ 216 w 2781"/>
                <a:gd name="T109" fmla="*/ 7 h 1551"/>
                <a:gd name="T110" fmla="*/ 260 w 2781"/>
                <a:gd name="T111" fmla="*/ 0 h 1551"/>
                <a:gd name="T112" fmla="*/ 270 w 2781"/>
                <a:gd name="T113" fmla="*/ 1 h 1551"/>
                <a:gd name="T114" fmla="*/ 286 w 2781"/>
                <a:gd name="T115" fmla="*/ 4 h 1551"/>
                <a:gd name="T116" fmla="*/ 305 w 2781"/>
                <a:gd name="T117" fmla="*/ 13 h 1551"/>
                <a:gd name="T118" fmla="*/ 325 w 2781"/>
                <a:gd name="T119" fmla="*/ 29 h 1551"/>
                <a:gd name="T120" fmla="*/ 342 w 2781"/>
                <a:gd name="T121" fmla="*/ 56 h 15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81"/>
                <a:gd name="T184" fmla="*/ 0 h 1551"/>
                <a:gd name="T185" fmla="*/ 2781 w 2781"/>
                <a:gd name="T186" fmla="*/ 1551 h 155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81" h="1551">
                  <a:moveTo>
                    <a:pt x="2730" y="561"/>
                  </a:moveTo>
                  <a:lnTo>
                    <a:pt x="2730" y="559"/>
                  </a:lnTo>
                  <a:lnTo>
                    <a:pt x="2728" y="553"/>
                  </a:lnTo>
                  <a:lnTo>
                    <a:pt x="2724" y="546"/>
                  </a:lnTo>
                  <a:lnTo>
                    <a:pt x="2722" y="536"/>
                  </a:lnTo>
                  <a:lnTo>
                    <a:pt x="2720" y="530"/>
                  </a:lnTo>
                  <a:lnTo>
                    <a:pt x="2718" y="523"/>
                  </a:lnTo>
                  <a:lnTo>
                    <a:pt x="2714" y="517"/>
                  </a:lnTo>
                  <a:lnTo>
                    <a:pt x="2712" y="510"/>
                  </a:lnTo>
                  <a:lnTo>
                    <a:pt x="2711" y="502"/>
                  </a:lnTo>
                  <a:lnTo>
                    <a:pt x="2707" y="494"/>
                  </a:lnTo>
                  <a:lnTo>
                    <a:pt x="2703" y="485"/>
                  </a:lnTo>
                  <a:lnTo>
                    <a:pt x="2699" y="477"/>
                  </a:lnTo>
                  <a:lnTo>
                    <a:pt x="2693" y="466"/>
                  </a:lnTo>
                  <a:lnTo>
                    <a:pt x="2690" y="456"/>
                  </a:lnTo>
                  <a:lnTo>
                    <a:pt x="2684" y="445"/>
                  </a:lnTo>
                  <a:lnTo>
                    <a:pt x="2680" y="435"/>
                  </a:lnTo>
                  <a:lnTo>
                    <a:pt x="2674" y="424"/>
                  </a:lnTo>
                  <a:lnTo>
                    <a:pt x="2667" y="413"/>
                  </a:lnTo>
                  <a:lnTo>
                    <a:pt x="2661" y="401"/>
                  </a:lnTo>
                  <a:lnTo>
                    <a:pt x="2655" y="392"/>
                  </a:lnTo>
                  <a:lnTo>
                    <a:pt x="2648" y="378"/>
                  </a:lnTo>
                  <a:lnTo>
                    <a:pt x="2640" y="367"/>
                  </a:lnTo>
                  <a:lnTo>
                    <a:pt x="2633" y="356"/>
                  </a:lnTo>
                  <a:lnTo>
                    <a:pt x="2625" y="342"/>
                  </a:lnTo>
                  <a:lnTo>
                    <a:pt x="2615" y="331"/>
                  </a:lnTo>
                  <a:lnTo>
                    <a:pt x="2606" y="319"/>
                  </a:lnTo>
                  <a:lnTo>
                    <a:pt x="2596" y="306"/>
                  </a:lnTo>
                  <a:lnTo>
                    <a:pt x="2589" y="297"/>
                  </a:lnTo>
                  <a:lnTo>
                    <a:pt x="2577" y="283"/>
                  </a:lnTo>
                  <a:lnTo>
                    <a:pt x="2566" y="270"/>
                  </a:lnTo>
                  <a:lnTo>
                    <a:pt x="2555" y="259"/>
                  </a:lnTo>
                  <a:lnTo>
                    <a:pt x="2543" y="247"/>
                  </a:lnTo>
                  <a:lnTo>
                    <a:pt x="2530" y="234"/>
                  </a:lnTo>
                  <a:lnTo>
                    <a:pt x="2519" y="222"/>
                  </a:lnTo>
                  <a:lnTo>
                    <a:pt x="2505" y="211"/>
                  </a:lnTo>
                  <a:lnTo>
                    <a:pt x="2494" y="202"/>
                  </a:lnTo>
                  <a:lnTo>
                    <a:pt x="2479" y="188"/>
                  </a:lnTo>
                  <a:lnTo>
                    <a:pt x="2463" y="177"/>
                  </a:lnTo>
                  <a:lnTo>
                    <a:pt x="2448" y="167"/>
                  </a:lnTo>
                  <a:lnTo>
                    <a:pt x="2433" y="158"/>
                  </a:lnTo>
                  <a:lnTo>
                    <a:pt x="2416" y="148"/>
                  </a:lnTo>
                  <a:lnTo>
                    <a:pt x="2401" y="139"/>
                  </a:lnTo>
                  <a:lnTo>
                    <a:pt x="2384" y="129"/>
                  </a:lnTo>
                  <a:lnTo>
                    <a:pt x="2367" y="122"/>
                  </a:lnTo>
                  <a:lnTo>
                    <a:pt x="2347" y="112"/>
                  </a:lnTo>
                  <a:lnTo>
                    <a:pt x="2328" y="105"/>
                  </a:lnTo>
                  <a:lnTo>
                    <a:pt x="2309" y="97"/>
                  </a:lnTo>
                  <a:lnTo>
                    <a:pt x="2290" y="89"/>
                  </a:lnTo>
                  <a:lnTo>
                    <a:pt x="2268" y="84"/>
                  </a:lnTo>
                  <a:lnTo>
                    <a:pt x="2247" y="78"/>
                  </a:lnTo>
                  <a:lnTo>
                    <a:pt x="2226" y="72"/>
                  </a:lnTo>
                  <a:lnTo>
                    <a:pt x="2205" y="68"/>
                  </a:lnTo>
                  <a:lnTo>
                    <a:pt x="2180" y="65"/>
                  </a:lnTo>
                  <a:lnTo>
                    <a:pt x="2157" y="61"/>
                  </a:lnTo>
                  <a:lnTo>
                    <a:pt x="2133" y="59"/>
                  </a:lnTo>
                  <a:lnTo>
                    <a:pt x="2110" y="57"/>
                  </a:lnTo>
                  <a:lnTo>
                    <a:pt x="2083" y="57"/>
                  </a:lnTo>
                  <a:lnTo>
                    <a:pt x="2059" y="57"/>
                  </a:lnTo>
                  <a:lnTo>
                    <a:pt x="2032" y="57"/>
                  </a:lnTo>
                  <a:lnTo>
                    <a:pt x="2005" y="59"/>
                  </a:lnTo>
                  <a:lnTo>
                    <a:pt x="1977" y="61"/>
                  </a:lnTo>
                  <a:lnTo>
                    <a:pt x="1950" y="63"/>
                  </a:lnTo>
                  <a:lnTo>
                    <a:pt x="1922" y="67"/>
                  </a:lnTo>
                  <a:lnTo>
                    <a:pt x="1895" y="70"/>
                  </a:lnTo>
                  <a:lnTo>
                    <a:pt x="1867" y="74"/>
                  </a:lnTo>
                  <a:lnTo>
                    <a:pt x="1838" y="80"/>
                  </a:lnTo>
                  <a:lnTo>
                    <a:pt x="1810" y="84"/>
                  </a:lnTo>
                  <a:lnTo>
                    <a:pt x="1783" y="91"/>
                  </a:lnTo>
                  <a:lnTo>
                    <a:pt x="1756" y="97"/>
                  </a:lnTo>
                  <a:lnTo>
                    <a:pt x="1728" y="103"/>
                  </a:lnTo>
                  <a:lnTo>
                    <a:pt x="1699" y="110"/>
                  </a:lnTo>
                  <a:lnTo>
                    <a:pt x="1673" y="120"/>
                  </a:lnTo>
                  <a:lnTo>
                    <a:pt x="1646" y="127"/>
                  </a:lnTo>
                  <a:lnTo>
                    <a:pt x="1618" y="137"/>
                  </a:lnTo>
                  <a:lnTo>
                    <a:pt x="1591" y="146"/>
                  </a:lnTo>
                  <a:lnTo>
                    <a:pt x="1566" y="156"/>
                  </a:lnTo>
                  <a:lnTo>
                    <a:pt x="1538" y="164"/>
                  </a:lnTo>
                  <a:lnTo>
                    <a:pt x="1511" y="175"/>
                  </a:lnTo>
                  <a:lnTo>
                    <a:pt x="1487" y="184"/>
                  </a:lnTo>
                  <a:lnTo>
                    <a:pt x="1460" y="196"/>
                  </a:lnTo>
                  <a:lnTo>
                    <a:pt x="1433" y="205"/>
                  </a:lnTo>
                  <a:lnTo>
                    <a:pt x="1407" y="219"/>
                  </a:lnTo>
                  <a:lnTo>
                    <a:pt x="1382" y="228"/>
                  </a:lnTo>
                  <a:lnTo>
                    <a:pt x="1357" y="242"/>
                  </a:lnTo>
                  <a:lnTo>
                    <a:pt x="1331" y="253"/>
                  </a:lnTo>
                  <a:lnTo>
                    <a:pt x="1308" y="264"/>
                  </a:lnTo>
                  <a:lnTo>
                    <a:pt x="1283" y="278"/>
                  </a:lnTo>
                  <a:lnTo>
                    <a:pt x="1260" y="291"/>
                  </a:lnTo>
                  <a:lnTo>
                    <a:pt x="1236" y="304"/>
                  </a:lnTo>
                  <a:lnTo>
                    <a:pt x="1213" y="318"/>
                  </a:lnTo>
                  <a:lnTo>
                    <a:pt x="1190" y="329"/>
                  </a:lnTo>
                  <a:lnTo>
                    <a:pt x="1167" y="342"/>
                  </a:lnTo>
                  <a:lnTo>
                    <a:pt x="1144" y="356"/>
                  </a:lnTo>
                  <a:lnTo>
                    <a:pt x="1122" y="369"/>
                  </a:lnTo>
                  <a:lnTo>
                    <a:pt x="1101" y="380"/>
                  </a:lnTo>
                  <a:lnTo>
                    <a:pt x="1080" y="394"/>
                  </a:lnTo>
                  <a:lnTo>
                    <a:pt x="1059" y="405"/>
                  </a:lnTo>
                  <a:lnTo>
                    <a:pt x="1038" y="418"/>
                  </a:lnTo>
                  <a:lnTo>
                    <a:pt x="1017" y="430"/>
                  </a:lnTo>
                  <a:lnTo>
                    <a:pt x="1000" y="443"/>
                  </a:lnTo>
                  <a:lnTo>
                    <a:pt x="979" y="456"/>
                  </a:lnTo>
                  <a:lnTo>
                    <a:pt x="962" y="468"/>
                  </a:lnTo>
                  <a:lnTo>
                    <a:pt x="943" y="479"/>
                  </a:lnTo>
                  <a:lnTo>
                    <a:pt x="928" y="492"/>
                  </a:lnTo>
                  <a:lnTo>
                    <a:pt x="911" y="502"/>
                  </a:lnTo>
                  <a:lnTo>
                    <a:pt x="894" y="515"/>
                  </a:lnTo>
                  <a:lnTo>
                    <a:pt x="878" y="527"/>
                  </a:lnTo>
                  <a:lnTo>
                    <a:pt x="863" y="538"/>
                  </a:lnTo>
                  <a:lnTo>
                    <a:pt x="848" y="549"/>
                  </a:lnTo>
                  <a:lnTo>
                    <a:pt x="835" y="559"/>
                  </a:lnTo>
                  <a:lnTo>
                    <a:pt x="819" y="569"/>
                  </a:lnTo>
                  <a:lnTo>
                    <a:pt x="808" y="580"/>
                  </a:lnTo>
                  <a:lnTo>
                    <a:pt x="795" y="588"/>
                  </a:lnTo>
                  <a:lnTo>
                    <a:pt x="783" y="597"/>
                  </a:lnTo>
                  <a:lnTo>
                    <a:pt x="774" y="607"/>
                  </a:lnTo>
                  <a:lnTo>
                    <a:pt x="764" y="616"/>
                  </a:lnTo>
                  <a:lnTo>
                    <a:pt x="755" y="624"/>
                  </a:lnTo>
                  <a:lnTo>
                    <a:pt x="745" y="631"/>
                  </a:lnTo>
                  <a:lnTo>
                    <a:pt x="738" y="639"/>
                  </a:lnTo>
                  <a:lnTo>
                    <a:pt x="730" y="645"/>
                  </a:lnTo>
                  <a:lnTo>
                    <a:pt x="724" y="650"/>
                  </a:lnTo>
                  <a:lnTo>
                    <a:pt x="719" y="658"/>
                  </a:lnTo>
                  <a:lnTo>
                    <a:pt x="713" y="662"/>
                  </a:lnTo>
                  <a:lnTo>
                    <a:pt x="709" y="667"/>
                  </a:lnTo>
                  <a:lnTo>
                    <a:pt x="709" y="665"/>
                  </a:lnTo>
                  <a:lnTo>
                    <a:pt x="707" y="662"/>
                  </a:lnTo>
                  <a:lnTo>
                    <a:pt x="705" y="658"/>
                  </a:lnTo>
                  <a:lnTo>
                    <a:pt x="702" y="650"/>
                  </a:lnTo>
                  <a:lnTo>
                    <a:pt x="698" y="639"/>
                  </a:lnTo>
                  <a:lnTo>
                    <a:pt x="692" y="629"/>
                  </a:lnTo>
                  <a:lnTo>
                    <a:pt x="688" y="624"/>
                  </a:lnTo>
                  <a:lnTo>
                    <a:pt x="686" y="616"/>
                  </a:lnTo>
                  <a:lnTo>
                    <a:pt x="683" y="610"/>
                  </a:lnTo>
                  <a:lnTo>
                    <a:pt x="681" y="603"/>
                  </a:lnTo>
                  <a:lnTo>
                    <a:pt x="677" y="595"/>
                  </a:lnTo>
                  <a:lnTo>
                    <a:pt x="671" y="588"/>
                  </a:lnTo>
                  <a:lnTo>
                    <a:pt x="667" y="578"/>
                  </a:lnTo>
                  <a:lnTo>
                    <a:pt x="664" y="570"/>
                  </a:lnTo>
                  <a:lnTo>
                    <a:pt x="658" y="561"/>
                  </a:lnTo>
                  <a:lnTo>
                    <a:pt x="652" y="551"/>
                  </a:lnTo>
                  <a:lnTo>
                    <a:pt x="645" y="544"/>
                  </a:lnTo>
                  <a:lnTo>
                    <a:pt x="641" y="534"/>
                  </a:lnTo>
                  <a:lnTo>
                    <a:pt x="633" y="523"/>
                  </a:lnTo>
                  <a:lnTo>
                    <a:pt x="626" y="513"/>
                  </a:lnTo>
                  <a:lnTo>
                    <a:pt x="620" y="504"/>
                  </a:lnTo>
                  <a:lnTo>
                    <a:pt x="612" y="494"/>
                  </a:lnTo>
                  <a:lnTo>
                    <a:pt x="605" y="483"/>
                  </a:lnTo>
                  <a:lnTo>
                    <a:pt x="597" y="473"/>
                  </a:lnTo>
                  <a:lnTo>
                    <a:pt x="588" y="462"/>
                  </a:lnTo>
                  <a:lnTo>
                    <a:pt x="580" y="453"/>
                  </a:lnTo>
                  <a:lnTo>
                    <a:pt x="569" y="441"/>
                  </a:lnTo>
                  <a:lnTo>
                    <a:pt x="559" y="430"/>
                  </a:lnTo>
                  <a:lnTo>
                    <a:pt x="550" y="416"/>
                  </a:lnTo>
                  <a:lnTo>
                    <a:pt x="540" y="407"/>
                  </a:lnTo>
                  <a:lnTo>
                    <a:pt x="527" y="394"/>
                  </a:lnTo>
                  <a:lnTo>
                    <a:pt x="515" y="384"/>
                  </a:lnTo>
                  <a:lnTo>
                    <a:pt x="504" y="373"/>
                  </a:lnTo>
                  <a:lnTo>
                    <a:pt x="493" y="361"/>
                  </a:lnTo>
                  <a:lnTo>
                    <a:pt x="479" y="350"/>
                  </a:lnTo>
                  <a:lnTo>
                    <a:pt x="466" y="338"/>
                  </a:lnTo>
                  <a:lnTo>
                    <a:pt x="453" y="327"/>
                  </a:lnTo>
                  <a:lnTo>
                    <a:pt x="439" y="318"/>
                  </a:lnTo>
                  <a:lnTo>
                    <a:pt x="424" y="306"/>
                  </a:lnTo>
                  <a:lnTo>
                    <a:pt x="409" y="295"/>
                  </a:lnTo>
                  <a:lnTo>
                    <a:pt x="394" y="283"/>
                  </a:lnTo>
                  <a:lnTo>
                    <a:pt x="379" y="274"/>
                  </a:lnTo>
                  <a:lnTo>
                    <a:pt x="361" y="262"/>
                  </a:lnTo>
                  <a:lnTo>
                    <a:pt x="344" y="253"/>
                  </a:lnTo>
                  <a:lnTo>
                    <a:pt x="327" y="242"/>
                  </a:lnTo>
                  <a:lnTo>
                    <a:pt x="310" y="232"/>
                  </a:lnTo>
                  <a:lnTo>
                    <a:pt x="291" y="221"/>
                  </a:lnTo>
                  <a:lnTo>
                    <a:pt x="272" y="211"/>
                  </a:lnTo>
                  <a:lnTo>
                    <a:pt x="253" y="203"/>
                  </a:lnTo>
                  <a:lnTo>
                    <a:pt x="234" y="194"/>
                  </a:lnTo>
                  <a:lnTo>
                    <a:pt x="213" y="184"/>
                  </a:lnTo>
                  <a:lnTo>
                    <a:pt x="192" y="175"/>
                  </a:lnTo>
                  <a:lnTo>
                    <a:pt x="169" y="167"/>
                  </a:lnTo>
                  <a:lnTo>
                    <a:pt x="149" y="160"/>
                  </a:lnTo>
                  <a:lnTo>
                    <a:pt x="126" y="152"/>
                  </a:lnTo>
                  <a:lnTo>
                    <a:pt x="103" y="145"/>
                  </a:lnTo>
                  <a:lnTo>
                    <a:pt x="80" y="139"/>
                  </a:lnTo>
                  <a:lnTo>
                    <a:pt x="57" y="131"/>
                  </a:lnTo>
                  <a:lnTo>
                    <a:pt x="57" y="133"/>
                  </a:lnTo>
                  <a:lnTo>
                    <a:pt x="59" y="137"/>
                  </a:lnTo>
                  <a:lnTo>
                    <a:pt x="63" y="145"/>
                  </a:lnTo>
                  <a:lnTo>
                    <a:pt x="71" y="154"/>
                  </a:lnTo>
                  <a:lnTo>
                    <a:pt x="74" y="160"/>
                  </a:lnTo>
                  <a:lnTo>
                    <a:pt x="78" y="167"/>
                  </a:lnTo>
                  <a:lnTo>
                    <a:pt x="82" y="173"/>
                  </a:lnTo>
                  <a:lnTo>
                    <a:pt x="86" y="183"/>
                  </a:lnTo>
                  <a:lnTo>
                    <a:pt x="90" y="190"/>
                  </a:lnTo>
                  <a:lnTo>
                    <a:pt x="95" y="198"/>
                  </a:lnTo>
                  <a:lnTo>
                    <a:pt x="103" y="207"/>
                  </a:lnTo>
                  <a:lnTo>
                    <a:pt x="109" y="219"/>
                  </a:lnTo>
                  <a:lnTo>
                    <a:pt x="114" y="228"/>
                  </a:lnTo>
                  <a:lnTo>
                    <a:pt x="120" y="240"/>
                  </a:lnTo>
                  <a:lnTo>
                    <a:pt x="128" y="249"/>
                  </a:lnTo>
                  <a:lnTo>
                    <a:pt x="135" y="261"/>
                  </a:lnTo>
                  <a:lnTo>
                    <a:pt x="141" y="272"/>
                  </a:lnTo>
                  <a:lnTo>
                    <a:pt x="149" y="283"/>
                  </a:lnTo>
                  <a:lnTo>
                    <a:pt x="156" y="297"/>
                  </a:lnTo>
                  <a:lnTo>
                    <a:pt x="164" y="310"/>
                  </a:lnTo>
                  <a:lnTo>
                    <a:pt x="171" y="321"/>
                  </a:lnTo>
                  <a:lnTo>
                    <a:pt x="181" y="335"/>
                  </a:lnTo>
                  <a:lnTo>
                    <a:pt x="188" y="348"/>
                  </a:lnTo>
                  <a:lnTo>
                    <a:pt x="196" y="363"/>
                  </a:lnTo>
                  <a:lnTo>
                    <a:pt x="204" y="376"/>
                  </a:lnTo>
                  <a:lnTo>
                    <a:pt x="213" y="390"/>
                  </a:lnTo>
                  <a:lnTo>
                    <a:pt x="221" y="405"/>
                  </a:lnTo>
                  <a:lnTo>
                    <a:pt x="232" y="418"/>
                  </a:lnTo>
                  <a:lnTo>
                    <a:pt x="240" y="432"/>
                  </a:lnTo>
                  <a:lnTo>
                    <a:pt x="247" y="445"/>
                  </a:lnTo>
                  <a:lnTo>
                    <a:pt x="255" y="460"/>
                  </a:lnTo>
                  <a:lnTo>
                    <a:pt x="265" y="473"/>
                  </a:lnTo>
                  <a:lnTo>
                    <a:pt x="272" y="487"/>
                  </a:lnTo>
                  <a:lnTo>
                    <a:pt x="280" y="502"/>
                  </a:lnTo>
                  <a:lnTo>
                    <a:pt x="289" y="515"/>
                  </a:lnTo>
                  <a:lnTo>
                    <a:pt x="299" y="530"/>
                  </a:lnTo>
                  <a:lnTo>
                    <a:pt x="306" y="544"/>
                  </a:lnTo>
                  <a:lnTo>
                    <a:pt x="314" y="557"/>
                  </a:lnTo>
                  <a:lnTo>
                    <a:pt x="322" y="570"/>
                  </a:lnTo>
                  <a:lnTo>
                    <a:pt x="331" y="586"/>
                  </a:lnTo>
                  <a:lnTo>
                    <a:pt x="339" y="597"/>
                  </a:lnTo>
                  <a:lnTo>
                    <a:pt x="346" y="610"/>
                  </a:lnTo>
                  <a:lnTo>
                    <a:pt x="354" y="624"/>
                  </a:lnTo>
                  <a:lnTo>
                    <a:pt x="363" y="637"/>
                  </a:lnTo>
                  <a:lnTo>
                    <a:pt x="369" y="646"/>
                  </a:lnTo>
                  <a:lnTo>
                    <a:pt x="375" y="658"/>
                  </a:lnTo>
                  <a:lnTo>
                    <a:pt x="382" y="669"/>
                  </a:lnTo>
                  <a:lnTo>
                    <a:pt x="390" y="681"/>
                  </a:lnTo>
                  <a:lnTo>
                    <a:pt x="396" y="690"/>
                  </a:lnTo>
                  <a:lnTo>
                    <a:pt x="403" y="702"/>
                  </a:lnTo>
                  <a:lnTo>
                    <a:pt x="409" y="711"/>
                  </a:lnTo>
                  <a:lnTo>
                    <a:pt x="415" y="722"/>
                  </a:lnTo>
                  <a:lnTo>
                    <a:pt x="418" y="730"/>
                  </a:lnTo>
                  <a:lnTo>
                    <a:pt x="424" y="738"/>
                  </a:lnTo>
                  <a:lnTo>
                    <a:pt x="430" y="745"/>
                  </a:lnTo>
                  <a:lnTo>
                    <a:pt x="436" y="753"/>
                  </a:lnTo>
                  <a:lnTo>
                    <a:pt x="437" y="761"/>
                  </a:lnTo>
                  <a:lnTo>
                    <a:pt x="441" y="766"/>
                  </a:lnTo>
                  <a:lnTo>
                    <a:pt x="445" y="772"/>
                  </a:lnTo>
                  <a:lnTo>
                    <a:pt x="449" y="778"/>
                  </a:lnTo>
                  <a:lnTo>
                    <a:pt x="82" y="1491"/>
                  </a:lnTo>
                  <a:lnTo>
                    <a:pt x="84" y="1489"/>
                  </a:lnTo>
                  <a:lnTo>
                    <a:pt x="88" y="1489"/>
                  </a:lnTo>
                  <a:lnTo>
                    <a:pt x="92" y="1487"/>
                  </a:lnTo>
                  <a:lnTo>
                    <a:pt x="95" y="1487"/>
                  </a:lnTo>
                  <a:lnTo>
                    <a:pt x="101" y="1485"/>
                  </a:lnTo>
                  <a:lnTo>
                    <a:pt x="109" y="1483"/>
                  </a:lnTo>
                  <a:lnTo>
                    <a:pt x="116" y="1479"/>
                  </a:lnTo>
                  <a:lnTo>
                    <a:pt x="124" y="1475"/>
                  </a:lnTo>
                  <a:lnTo>
                    <a:pt x="130" y="1472"/>
                  </a:lnTo>
                  <a:lnTo>
                    <a:pt x="133" y="1470"/>
                  </a:lnTo>
                  <a:lnTo>
                    <a:pt x="139" y="1468"/>
                  </a:lnTo>
                  <a:lnTo>
                    <a:pt x="147" y="1464"/>
                  </a:lnTo>
                  <a:lnTo>
                    <a:pt x="152" y="1460"/>
                  </a:lnTo>
                  <a:lnTo>
                    <a:pt x="158" y="1456"/>
                  </a:lnTo>
                  <a:lnTo>
                    <a:pt x="164" y="1453"/>
                  </a:lnTo>
                  <a:lnTo>
                    <a:pt x="173" y="1449"/>
                  </a:lnTo>
                  <a:lnTo>
                    <a:pt x="179" y="1443"/>
                  </a:lnTo>
                  <a:lnTo>
                    <a:pt x="188" y="1437"/>
                  </a:lnTo>
                  <a:lnTo>
                    <a:pt x="196" y="1432"/>
                  </a:lnTo>
                  <a:lnTo>
                    <a:pt x="206" y="1426"/>
                  </a:lnTo>
                  <a:lnTo>
                    <a:pt x="213" y="1418"/>
                  </a:lnTo>
                  <a:lnTo>
                    <a:pt x="221" y="1411"/>
                  </a:lnTo>
                  <a:lnTo>
                    <a:pt x="232" y="1403"/>
                  </a:lnTo>
                  <a:lnTo>
                    <a:pt x="242" y="1396"/>
                  </a:lnTo>
                  <a:lnTo>
                    <a:pt x="251" y="1386"/>
                  </a:lnTo>
                  <a:lnTo>
                    <a:pt x="263" y="1376"/>
                  </a:lnTo>
                  <a:lnTo>
                    <a:pt x="272" y="1367"/>
                  </a:lnTo>
                  <a:lnTo>
                    <a:pt x="285" y="1359"/>
                  </a:lnTo>
                  <a:lnTo>
                    <a:pt x="297" y="1346"/>
                  </a:lnTo>
                  <a:lnTo>
                    <a:pt x="310" y="1335"/>
                  </a:lnTo>
                  <a:lnTo>
                    <a:pt x="323" y="1323"/>
                  </a:lnTo>
                  <a:lnTo>
                    <a:pt x="337" y="1312"/>
                  </a:lnTo>
                  <a:lnTo>
                    <a:pt x="350" y="1297"/>
                  </a:lnTo>
                  <a:lnTo>
                    <a:pt x="365" y="1283"/>
                  </a:lnTo>
                  <a:lnTo>
                    <a:pt x="379" y="1270"/>
                  </a:lnTo>
                  <a:lnTo>
                    <a:pt x="396" y="1255"/>
                  </a:lnTo>
                  <a:lnTo>
                    <a:pt x="411" y="1240"/>
                  </a:lnTo>
                  <a:lnTo>
                    <a:pt x="426" y="1223"/>
                  </a:lnTo>
                  <a:lnTo>
                    <a:pt x="443" y="1205"/>
                  </a:lnTo>
                  <a:lnTo>
                    <a:pt x="460" y="1188"/>
                  </a:lnTo>
                  <a:lnTo>
                    <a:pt x="477" y="1167"/>
                  </a:lnTo>
                  <a:lnTo>
                    <a:pt x="496" y="1150"/>
                  </a:lnTo>
                  <a:lnTo>
                    <a:pt x="515" y="1129"/>
                  </a:lnTo>
                  <a:lnTo>
                    <a:pt x="534" y="1108"/>
                  </a:lnTo>
                  <a:lnTo>
                    <a:pt x="553" y="1086"/>
                  </a:lnTo>
                  <a:lnTo>
                    <a:pt x="574" y="1065"/>
                  </a:lnTo>
                  <a:lnTo>
                    <a:pt x="593" y="1040"/>
                  </a:lnTo>
                  <a:lnTo>
                    <a:pt x="616" y="1017"/>
                  </a:lnTo>
                  <a:lnTo>
                    <a:pt x="637" y="992"/>
                  </a:lnTo>
                  <a:lnTo>
                    <a:pt x="660" y="966"/>
                  </a:lnTo>
                  <a:lnTo>
                    <a:pt x="685" y="939"/>
                  </a:lnTo>
                  <a:lnTo>
                    <a:pt x="707" y="913"/>
                  </a:lnTo>
                  <a:lnTo>
                    <a:pt x="740" y="913"/>
                  </a:lnTo>
                  <a:lnTo>
                    <a:pt x="743" y="915"/>
                  </a:lnTo>
                  <a:lnTo>
                    <a:pt x="751" y="920"/>
                  </a:lnTo>
                  <a:lnTo>
                    <a:pt x="755" y="926"/>
                  </a:lnTo>
                  <a:lnTo>
                    <a:pt x="762" y="932"/>
                  </a:lnTo>
                  <a:lnTo>
                    <a:pt x="770" y="937"/>
                  </a:lnTo>
                  <a:lnTo>
                    <a:pt x="780" y="947"/>
                  </a:lnTo>
                  <a:lnTo>
                    <a:pt x="789" y="953"/>
                  </a:lnTo>
                  <a:lnTo>
                    <a:pt x="800" y="962"/>
                  </a:lnTo>
                  <a:lnTo>
                    <a:pt x="812" y="972"/>
                  </a:lnTo>
                  <a:lnTo>
                    <a:pt x="827" y="983"/>
                  </a:lnTo>
                  <a:lnTo>
                    <a:pt x="840" y="992"/>
                  </a:lnTo>
                  <a:lnTo>
                    <a:pt x="856" y="1004"/>
                  </a:lnTo>
                  <a:lnTo>
                    <a:pt x="873" y="1015"/>
                  </a:lnTo>
                  <a:lnTo>
                    <a:pt x="892" y="1029"/>
                  </a:lnTo>
                  <a:lnTo>
                    <a:pt x="911" y="1042"/>
                  </a:lnTo>
                  <a:lnTo>
                    <a:pt x="930" y="1053"/>
                  </a:lnTo>
                  <a:lnTo>
                    <a:pt x="949" y="1067"/>
                  </a:lnTo>
                  <a:lnTo>
                    <a:pt x="972" y="1080"/>
                  </a:lnTo>
                  <a:lnTo>
                    <a:pt x="994" y="1093"/>
                  </a:lnTo>
                  <a:lnTo>
                    <a:pt x="1017" y="1108"/>
                  </a:lnTo>
                  <a:lnTo>
                    <a:pt x="1042" y="1122"/>
                  </a:lnTo>
                  <a:lnTo>
                    <a:pt x="1068" y="1137"/>
                  </a:lnTo>
                  <a:lnTo>
                    <a:pt x="1093" y="1150"/>
                  </a:lnTo>
                  <a:lnTo>
                    <a:pt x="1120" y="1162"/>
                  </a:lnTo>
                  <a:lnTo>
                    <a:pt x="1146" y="1175"/>
                  </a:lnTo>
                  <a:lnTo>
                    <a:pt x="1175" y="1190"/>
                  </a:lnTo>
                  <a:lnTo>
                    <a:pt x="1203" y="1202"/>
                  </a:lnTo>
                  <a:lnTo>
                    <a:pt x="1234" y="1215"/>
                  </a:lnTo>
                  <a:lnTo>
                    <a:pt x="1264" y="1228"/>
                  </a:lnTo>
                  <a:lnTo>
                    <a:pt x="1297" y="1242"/>
                  </a:lnTo>
                  <a:lnTo>
                    <a:pt x="1327" y="1253"/>
                  </a:lnTo>
                  <a:lnTo>
                    <a:pt x="1359" y="1262"/>
                  </a:lnTo>
                  <a:lnTo>
                    <a:pt x="1392" y="1274"/>
                  </a:lnTo>
                  <a:lnTo>
                    <a:pt x="1426" y="1283"/>
                  </a:lnTo>
                  <a:lnTo>
                    <a:pt x="1460" y="1291"/>
                  </a:lnTo>
                  <a:lnTo>
                    <a:pt x="1494" y="1300"/>
                  </a:lnTo>
                  <a:lnTo>
                    <a:pt x="1530" y="1308"/>
                  </a:lnTo>
                  <a:lnTo>
                    <a:pt x="1566" y="1316"/>
                  </a:lnTo>
                  <a:lnTo>
                    <a:pt x="1602" y="1321"/>
                  </a:lnTo>
                  <a:lnTo>
                    <a:pt x="1637" y="1327"/>
                  </a:lnTo>
                  <a:lnTo>
                    <a:pt x="1675" y="1331"/>
                  </a:lnTo>
                  <a:lnTo>
                    <a:pt x="1713" y="1335"/>
                  </a:lnTo>
                  <a:lnTo>
                    <a:pt x="1751" y="1337"/>
                  </a:lnTo>
                  <a:lnTo>
                    <a:pt x="1789" y="1338"/>
                  </a:lnTo>
                  <a:lnTo>
                    <a:pt x="1829" y="1338"/>
                  </a:lnTo>
                  <a:lnTo>
                    <a:pt x="1869" y="1338"/>
                  </a:lnTo>
                  <a:lnTo>
                    <a:pt x="1908" y="1335"/>
                  </a:lnTo>
                  <a:lnTo>
                    <a:pt x="1946" y="1331"/>
                  </a:lnTo>
                  <a:lnTo>
                    <a:pt x="1986" y="1325"/>
                  </a:lnTo>
                  <a:lnTo>
                    <a:pt x="2028" y="1319"/>
                  </a:lnTo>
                  <a:lnTo>
                    <a:pt x="2066" y="1310"/>
                  </a:lnTo>
                  <a:lnTo>
                    <a:pt x="2108" y="1302"/>
                  </a:lnTo>
                  <a:lnTo>
                    <a:pt x="2148" y="1291"/>
                  </a:lnTo>
                  <a:lnTo>
                    <a:pt x="2192" y="1278"/>
                  </a:lnTo>
                  <a:lnTo>
                    <a:pt x="2233" y="1262"/>
                  </a:lnTo>
                  <a:lnTo>
                    <a:pt x="2275" y="1247"/>
                  </a:lnTo>
                  <a:lnTo>
                    <a:pt x="2315" y="1230"/>
                  </a:lnTo>
                  <a:lnTo>
                    <a:pt x="2359" y="1211"/>
                  </a:lnTo>
                  <a:lnTo>
                    <a:pt x="2401" y="1188"/>
                  </a:lnTo>
                  <a:lnTo>
                    <a:pt x="2443" y="1165"/>
                  </a:lnTo>
                  <a:lnTo>
                    <a:pt x="2486" y="1139"/>
                  </a:lnTo>
                  <a:lnTo>
                    <a:pt x="2528" y="1114"/>
                  </a:lnTo>
                  <a:lnTo>
                    <a:pt x="2587" y="1088"/>
                  </a:lnTo>
                  <a:lnTo>
                    <a:pt x="2608" y="1124"/>
                  </a:lnTo>
                  <a:lnTo>
                    <a:pt x="2604" y="1126"/>
                  </a:lnTo>
                  <a:lnTo>
                    <a:pt x="2598" y="1131"/>
                  </a:lnTo>
                  <a:lnTo>
                    <a:pt x="2591" y="1135"/>
                  </a:lnTo>
                  <a:lnTo>
                    <a:pt x="2585" y="1139"/>
                  </a:lnTo>
                  <a:lnTo>
                    <a:pt x="2579" y="1145"/>
                  </a:lnTo>
                  <a:lnTo>
                    <a:pt x="2570" y="1150"/>
                  </a:lnTo>
                  <a:lnTo>
                    <a:pt x="2560" y="1158"/>
                  </a:lnTo>
                  <a:lnTo>
                    <a:pt x="2549" y="1164"/>
                  </a:lnTo>
                  <a:lnTo>
                    <a:pt x="2538" y="1171"/>
                  </a:lnTo>
                  <a:lnTo>
                    <a:pt x="2524" y="1181"/>
                  </a:lnTo>
                  <a:lnTo>
                    <a:pt x="2511" y="1188"/>
                  </a:lnTo>
                  <a:lnTo>
                    <a:pt x="2496" y="1196"/>
                  </a:lnTo>
                  <a:lnTo>
                    <a:pt x="2481" y="1205"/>
                  </a:lnTo>
                  <a:lnTo>
                    <a:pt x="2465" y="1217"/>
                  </a:lnTo>
                  <a:lnTo>
                    <a:pt x="2444" y="1224"/>
                  </a:lnTo>
                  <a:lnTo>
                    <a:pt x="2427" y="1234"/>
                  </a:lnTo>
                  <a:lnTo>
                    <a:pt x="2406" y="1245"/>
                  </a:lnTo>
                  <a:lnTo>
                    <a:pt x="2386" y="1255"/>
                  </a:lnTo>
                  <a:lnTo>
                    <a:pt x="2363" y="1264"/>
                  </a:lnTo>
                  <a:lnTo>
                    <a:pt x="2342" y="1274"/>
                  </a:lnTo>
                  <a:lnTo>
                    <a:pt x="2317" y="1283"/>
                  </a:lnTo>
                  <a:lnTo>
                    <a:pt x="2294" y="1295"/>
                  </a:lnTo>
                  <a:lnTo>
                    <a:pt x="2268" y="1302"/>
                  </a:lnTo>
                  <a:lnTo>
                    <a:pt x="2243" y="1312"/>
                  </a:lnTo>
                  <a:lnTo>
                    <a:pt x="2216" y="1319"/>
                  </a:lnTo>
                  <a:lnTo>
                    <a:pt x="2188" y="1329"/>
                  </a:lnTo>
                  <a:lnTo>
                    <a:pt x="2159" y="1337"/>
                  </a:lnTo>
                  <a:lnTo>
                    <a:pt x="2131" y="1344"/>
                  </a:lnTo>
                  <a:lnTo>
                    <a:pt x="2100" y="1352"/>
                  </a:lnTo>
                  <a:lnTo>
                    <a:pt x="2070" y="1359"/>
                  </a:lnTo>
                  <a:lnTo>
                    <a:pt x="2036" y="1363"/>
                  </a:lnTo>
                  <a:lnTo>
                    <a:pt x="2004" y="1369"/>
                  </a:lnTo>
                  <a:lnTo>
                    <a:pt x="1969" y="1373"/>
                  </a:lnTo>
                  <a:lnTo>
                    <a:pt x="1935" y="1376"/>
                  </a:lnTo>
                  <a:lnTo>
                    <a:pt x="1899" y="1378"/>
                  </a:lnTo>
                  <a:lnTo>
                    <a:pt x="1865" y="1380"/>
                  </a:lnTo>
                  <a:lnTo>
                    <a:pt x="1827" y="1382"/>
                  </a:lnTo>
                  <a:lnTo>
                    <a:pt x="1793" y="1382"/>
                  </a:lnTo>
                  <a:lnTo>
                    <a:pt x="1753" y="1380"/>
                  </a:lnTo>
                  <a:lnTo>
                    <a:pt x="1715" y="1378"/>
                  </a:lnTo>
                  <a:lnTo>
                    <a:pt x="1675" y="1375"/>
                  </a:lnTo>
                  <a:lnTo>
                    <a:pt x="1635" y="1371"/>
                  </a:lnTo>
                  <a:lnTo>
                    <a:pt x="1593" y="1365"/>
                  </a:lnTo>
                  <a:lnTo>
                    <a:pt x="1553" y="1359"/>
                  </a:lnTo>
                  <a:lnTo>
                    <a:pt x="1511" y="1352"/>
                  </a:lnTo>
                  <a:lnTo>
                    <a:pt x="1471" y="1342"/>
                  </a:lnTo>
                  <a:lnTo>
                    <a:pt x="1426" y="1331"/>
                  </a:lnTo>
                  <a:lnTo>
                    <a:pt x="1382" y="1318"/>
                  </a:lnTo>
                  <a:lnTo>
                    <a:pt x="1338" y="1304"/>
                  </a:lnTo>
                  <a:lnTo>
                    <a:pt x="1295" y="1289"/>
                  </a:lnTo>
                  <a:lnTo>
                    <a:pt x="1249" y="1270"/>
                  </a:lnTo>
                  <a:lnTo>
                    <a:pt x="1203" y="1253"/>
                  </a:lnTo>
                  <a:lnTo>
                    <a:pt x="1156" y="1232"/>
                  </a:lnTo>
                  <a:lnTo>
                    <a:pt x="1110" y="1209"/>
                  </a:lnTo>
                  <a:lnTo>
                    <a:pt x="1063" y="1184"/>
                  </a:lnTo>
                  <a:lnTo>
                    <a:pt x="1015" y="1158"/>
                  </a:lnTo>
                  <a:lnTo>
                    <a:pt x="966" y="1129"/>
                  </a:lnTo>
                  <a:lnTo>
                    <a:pt x="918" y="1101"/>
                  </a:lnTo>
                  <a:lnTo>
                    <a:pt x="869" y="1067"/>
                  </a:lnTo>
                  <a:lnTo>
                    <a:pt x="819" y="1034"/>
                  </a:lnTo>
                  <a:lnTo>
                    <a:pt x="768" y="998"/>
                  </a:lnTo>
                  <a:lnTo>
                    <a:pt x="721" y="960"/>
                  </a:lnTo>
                  <a:lnTo>
                    <a:pt x="717" y="962"/>
                  </a:lnTo>
                  <a:lnTo>
                    <a:pt x="715" y="966"/>
                  </a:lnTo>
                  <a:lnTo>
                    <a:pt x="707" y="972"/>
                  </a:lnTo>
                  <a:lnTo>
                    <a:pt x="702" y="983"/>
                  </a:lnTo>
                  <a:lnTo>
                    <a:pt x="696" y="987"/>
                  </a:lnTo>
                  <a:lnTo>
                    <a:pt x="692" y="992"/>
                  </a:lnTo>
                  <a:lnTo>
                    <a:pt x="685" y="1000"/>
                  </a:lnTo>
                  <a:lnTo>
                    <a:pt x="679" y="1008"/>
                  </a:lnTo>
                  <a:lnTo>
                    <a:pt x="673" y="1015"/>
                  </a:lnTo>
                  <a:lnTo>
                    <a:pt x="666" y="1023"/>
                  </a:lnTo>
                  <a:lnTo>
                    <a:pt x="658" y="1032"/>
                  </a:lnTo>
                  <a:lnTo>
                    <a:pt x="652" y="1042"/>
                  </a:lnTo>
                  <a:lnTo>
                    <a:pt x="643" y="1051"/>
                  </a:lnTo>
                  <a:lnTo>
                    <a:pt x="635" y="1061"/>
                  </a:lnTo>
                  <a:lnTo>
                    <a:pt x="626" y="1072"/>
                  </a:lnTo>
                  <a:lnTo>
                    <a:pt x="616" y="1082"/>
                  </a:lnTo>
                  <a:lnTo>
                    <a:pt x="607" y="1093"/>
                  </a:lnTo>
                  <a:lnTo>
                    <a:pt x="597" y="1105"/>
                  </a:lnTo>
                  <a:lnTo>
                    <a:pt x="588" y="1116"/>
                  </a:lnTo>
                  <a:lnTo>
                    <a:pt x="578" y="1129"/>
                  </a:lnTo>
                  <a:lnTo>
                    <a:pt x="567" y="1139"/>
                  </a:lnTo>
                  <a:lnTo>
                    <a:pt x="555" y="1152"/>
                  </a:lnTo>
                  <a:lnTo>
                    <a:pt x="546" y="1165"/>
                  </a:lnTo>
                  <a:lnTo>
                    <a:pt x="534" y="1179"/>
                  </a:lnTo>
                  <a:lnTo>
                    <a:pt x="521" y="1190"/>
                  </a:lnTo>
                  <a:lnTo>
                    <a:pt x="510" y="1203"/>
                  </a:lnTo>
                  <a:lnTo>
                    <a:pt x="498" y="1217"/>
                  </a:lnTo>
                  <a:lnTo>
                    <a:pt x="487" y="1230"/>
                  </a:lnTo>
                  <a:lnTo>
                    <a:pt x="474" y="1242"/>
                  </a:lnTo>
                  <a:lnTo>
                    <a:pt x="460" y="1255"/>
                  </a:lnTo>
                  <a:lnTo>
                    <a:pt x="447" y="1268"/>
                  </a:lnTo>
                  <a:lnTo>
                    <a:pt x="436" y="1281"/>
                  </a:lnTo>
                  <a:lnTo>
                    <a:pt x="422" y="1295"/>
                  </a:lnTo>
                  <a:lnTo>
                    <a:pt x="409" y="1308"/>
                  </a:lnTo>
                  <a:lnTo>
                    <a:pt x="396" y="1321"/>
                  </a:lnTo>
                  <a:lnTo>
                    <a:pt x="382" y="1335"/>
                  </a:lnTo>
                  <a:lnTo>
                    <a:pt x="367" y="1346"/>
                  </a:lnTo>
                  <a:lnTo>
                    <a:pt x="354" y="1359"/>
                  </a:lnTo>
                  <a:lnTo>
                    <a:pt x="341" y="1371"/>
                  </a:lnTo>
                  <a:lnTo>
                    <a:pt x="327" y="1384"/>
                  </a:lnTo>
                  <a:lnTo>
                    <a:pt x="314" y="1396"/>
                  </a:lnTo>
                  <a:lnTo>
                    <a:pt x="299" y="1407"/>
                  </a:lnTo>
                  <a:lnTo>
                    <a:pt x="285" y="1418"/>
                  </a:lnTo>
                  <a:lnTo>
                    <a:pt x="272" y="1432"/>
                  </a:lnTo>
                  <a:lnTo>
                    <a:pt x="259" y="1441"/>
                  </a:lnTo>
                  <a:lnTo>
                    <a:pt x="244" y="1451"/>
                  </a:lnTo>
                  <a:lnTo>
                    <a:pt x="230" y="1462"/>
                  </a:lnTo>
                  <a:lnTo>
                    <a:pt x="217" y="1472"/>
                  </a:lnTo>
                  <a:lnTo>
                    <a:pt x="204" y="1479"/>
                  </a:lnTo>
                  <a:lnTo>
                    <a:pt x="190" y="1489"/>
                  </a:lnTo>
                  <a:lnTo>
                    <a:pt x="177" y="1498"/>
                  </a:lnTo>
                  <a:lnTo>
                    <a:pt x="164" y="1506"/>
                  </a:lnTo>
                  <a:lnTo>
                    <a:pt x="150" y="1513"/>
                  </a:lnTo>
                  <a:lnTo>
                    <a:pt x="137" y="1521"/>
                  </a:lnTo>
                  <a:lnTo>
                    <a:pt x="124" y="1527"/>
                  </a:lnTo>
                  <a:lnTo>
                    <a:pt x="111" y="1534"/>
                  </a:lnTo>
                  <a:lnTo>
                    <a:pt x="97" y="1538"/>
                  </a:lnTo>
                  <a:lnTo>
                    <a:pt x="84" y="1544"/>
                  </a:lnTo>
                  <a:lnTo>
                    <a:pt x="73" y="1548"/>
                  </a:lnTo>
                  <a:lnTo>
                    <a:pt x="61" y="1551"/>
                  </a:lnTo>
                  <a:lnTo>
                    <a:pt x="6" y="1479"/>
                  </a:lnTo>
                  <a:lnTo>
                    <a:pt x="344" y="812"/>
                  </a:lnTo>
                  <a:lnTo>
                    <a:pt x="0" y="122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4" y="103"/>
                  </a:lnTo>
                  <a:lnTo>
                    <a:pt x="8" y="95"/>
                  </a:lnTo>
                  <a:lnTo>
                    <a:pt x="17" y="89"/>
                  </a:lnTo>
                  <a:lnTo>
                    <a:pt x="23" y="88"/>
                  </a:lnTo>
                  <a:lnTo>
                    <a:pt x="31" y="88"/>
                  </a:lnTo>
                  <a:lnTo>
                    <a:pt x="38" y="88"/>
                  </a:lnTo>
                  <a:lnTo>
                    <a:pt x="48" y="89"/>
                  </a:lnTo>
                  <a:lnTo>
                    <a:pt x="52" y="89"/>
                  </a:lnTo>
                  <a:lnTo>
                    <a:pt x="57" y="89"/>
                  </a:lnTo>
                  <a:lnTo>
                    <a:pt x="65" y="89"/>
                  </a:lnTo>
                  <a:lnTo>
                    <a:pt x="74" y="89"/>
                  </a:lnTo>
                  <a:lnTo>
                    <a:pt x="86" y="91"/>
                  </a:lnTo>
                  <a:lnTo>
                    <a:pt x="93" y="93"/>
                  </a:lnTo>
                  <a:lnTo>
                    <a:pt x="99" y="95"/>
                  </a:lnTo>
                  <a:lnTo>
                    <a:pt x="107" y="97"/>
                  </a:lnTo>
                  <a:lnTo>
                    <a:pt x="116" y="99"/>
                  </a:lnTo>
                  <a:lnTo>
                    <a:pt x="122" y="101"/>
                  </a:lnTo>
                  <a:lnTo>
                    <a:pt x="131" y="103"/>
                  </a:lnTo>
                  <a:lnTo>
                    <a:pt x="139" y="103"/>
                  </a:lnTo>
                  <a:lnTo>
                    <a:pt x="149" y="107"/>
                  </a:lnTo>
                  <a:lnTo>
                    <a:pt x="160" y="108"/>
                  </a:lnTo>
                  <a:lnTo>
                    <a:pt x="169" y="112"/>
                  </a:lnTo>
                  <a:lnTo>
                    <a:pt x="181" y="116"/>
                  </a:lnTo>
                  <a:lnTo>
                    <a:pt x="190" y="118"/>
                  </a:lnTo>
                  <a:lnTo>
                    <a:pt x="200" y="122"/>
                  </a:lnTo>
                  <a:lnTo>
                    <a:pt x="213" y="126"/>
                  </a:lnTo>
                  <a:lnTo>
                    <a:pt x="225" y="129"/>
                  </a:lnTo>
                  <a:lnTo>
                    <a:pt x="236" y="135"/>
                  </a:lnTo>
                  <a:lnTo>
                    <a:pt x="247" y="139"/>
                  </a:lnTo>
                  <a:lnTo>
                    <a:pt x="259" y="145"/>
                  </a:lnTo>
                  <a:lnTo>
                    <a:pt x="272" y="150"/>
                  </a:lnTo>
                  <a:lnTo>
                    <a:pt x="285" y="158"/>
                  </a:lnTo>
                  <a:lnTo>
                    <a:pt x="299" y="162"/>
                  </a:lnTo>
                  <a:lnTo>
                    <a:pt x="312" y="169"/>
                  </a:lnTo>
                  <a:lnTo>
                    <a:pt x="323" y="175"/>
                  </a:lnTo>
                  <a:lnTo>
                    <a:pt x="337" y="183"/>
                  </a:lnTo>
                  <a:lnTo>
                    <a:pt x="350" y="190"/>
                  </a:lnTo>
                  <a:lnTo>
                    <a:pt x="363" y="198"/>
                  </a:lnTo>
                  <a:lnTo>
                    <a:pt x="379" y="205"/>
                  </a:lnTo>
                  <a:lnTo>
                    <a:pt x="392" y="217"/>
                  </a:lnTo>
                  <a:lnTo>
                    <a:pt x="405" y="224"/>
                  </a:lnTo>
                  <a:lnTo>
                    <a:pt x="418" y="234"/>
                  </a:lnTo>
                  <a:lnTo>
                    <a:pt x="434" y="245"/>
                  </a:lnTo>
                  <a:lnTo>
                    <a:pt x="447" y="255"/>
                  </a:lnTo>
                  <a:lnTo>
                    <a:pt x="460" y="266"/>
                  </a:lnTo>
                  <a:lnTo>
                    <a:pt x="475" y="278"/>
                  </a:lnTo>
                  <a:lnTo>
                    <a:pt x="489" y="291"/>
                  </a:lnTo>
                  <a:lnTo>
                    <a:pt x="504" y="304"/>
                  </a:lnTo>
                  <a:lnTo>
                    <a:pt x="517" y="316"/>
                  </a:lnTo>
                  <a:lnTo>
                    <a:pt x="532" y="329"/>
                  </a:lnTo>
                  <a:lnTo>
                    <a:pt x="546" y="342"/>
                  </a:lnTo>
                  <a:lnTo>
                    <a:pt x="559" y="357"/>
                  </a:lnTo>
                  <a:lnTo>
                    <a:pt x="572" y="373"/>
                  </a:lnTo>
                  <a:lnTo>
                    <a:pt x="586" y="390"/>
                  </a:lnTo>
                  <a:lnTo>
                    <a:pt x="601" y="405"/>
                  </a:lnTo>
                  <a:lnTo>
                    <a:pt x="614" y="422"/>
                  </a:lnTo>
                  <a:lnTo>
                    <a:pt x="628" y="439"/>
                  </a:lnTo>
                  <a:lnTo>
                    <a:pt x="641" y="458"/>
                  </a:lnTo>
                  <a:lnTo>
                    <a:pt x="654" y="477"/>
                  </a:lnTo>
                  <a:lnTo>
                    <a:pt x="669" y="496"/>
                  </a:lnTo>
                  <a:lnTo>
                    <a:pt x="681" y="515"/>
                  </a:lnTo>
                  <a:lnTo>
                    <a:pt x="694" y="536"/>
                  </a:lnTo>
                  <a:lnTo>
                    <a:pt x="707" y="559"/>
                  </a:lnTo>
                  <a:lnTo>
                    <a:pt x="721" y="582"/>
                  </a:lnTo>
                  <a:lnTo>
                    <a:pt x="721" y="580"/>
                  </a:lnTo>
                  <a:lnTo>
                    <a:pt x="726" y="574"/>
                  </a:lnTo>
                  <a:lnTo>
                    <a:pt x="730" y="570"/>
                  </a:lnTo>
                  <a:lnTo>
                    <a:pt x="734" y="567"/>
                  </a:lnTo>
                  <a:lnTo>
                    <a:pt x="740" y="561"/>
                  </a:lnTo>
                  <a:lnTo>
                    <a:pt x="745" y="557"/>
                  </a:lnTo>
                  <a:lnTo>
                    <a:pt x="753" y="551"/>
                  </a:lnTo>
                  <a:lnTo>
                    <a:pt x="761" y="544"/>
                  </a:lnTo>
                  <a:lnTo>
                    <a:pt x="768" y="538"/>
                  </a:lnTo>
                  <a:lnTo>
                    <a:pt x="778" y="530"/>
                  </a:lnTo>
                  <a:lnTo>
                    <a:pt x="787" y="523"/>
                  </a:lnTo>
                  <a:lnTo>
                    <a:pt x="799" y="515"/>
                  </a:lnTo>
                  <a:lnTo>
                    <a:pt x="810" y="506"/>
                  </a:lnTo>
                  <a:lnTo>
                    <a:pt x="823" y="496"/>
                  </a:lnTo>
                  <a:lnTo>
                    <a:pt x="835" y="487"/>
                  </a:lnTo>
                  <a:lnTo>
                    <a:pt x="850" y="477"/>
                  </a:lnTo>
                  <a:lnTo>
                    <a:pt x="863" y="466"/>
                  </a:lnTo>
                  <a:lnTo>
                    <a:pt x="878" y="456"/>
                  </a:lnTo>
                  <a:lnTo>
                    <a:pt x="894" y="443"/>
                  </a:lnTo>
                  <a:lnTo>
                    <a:pt x="911" y="434"/>
                  </a:lnTo>
                  <a:lnTo>
                    <a:pt x="928" y="422"/>
                  </a:lnTo>
                  <a:lnTo>
                    <a:pt x="947" y="411"/>
                  </a:lnTo>
                  <a:lnTo>
                    <a:pt x="964" y="397"/>
                  </a:lnTo>
                  <a:lnTo>
                    <a:pt x="983" y="386"/>
                  </a:lnTo>
                  <a:lnTo>
                    <a:pt x="1002" y="373"/>
                  </a:lnTo>
                  <a:lnTo>
                    <a:pt x="1023" y="361"/>
                  </a:lnTo>
                  <a:lnTo>
                    <a:pt x="1044" y="348"/>
                  </a:lnTo>
                  <a:lnTo>
                    <a:pt x="1065" y="337"/>
                  </a:lnTo>
                  <a:lnTo>
                    <a:pt x="1087" y="323"/>
                  </a:lnTo>
                  <a:lnTo>
                    <a:pt x="1110" y="312"/>
                  </a:lnTo>
                  <a:lnTo>
                    <a:pt x="1133" y="299"/>
                  </a:lnTo>
                  <a:lnTo>
                    <a:pt x="1156" y="285"/>
                  </a:lnTo>
                  <a:lnTo>
                    <a:pt x="1181" y="272"/>
                  </a:lnTo>
                  <a:lnTo>
                    <a:pt x="1205" y="259"/>
                  </a:lnTo>
                  <a:lnTo>
                    <a:pt x="1232" y="245"/>
                  </a:lnTo>
                  <a:lnTo>
                    <a:pt x="1257" y="232"/>
                  </a:lnTo>
                  <a:lnTo>
                    <a:pt x="1283" y="219"/>
                  </a:lnTo>
                  <a:lnTo>
                    <a:pt x="1312" y="207"/>
                  </a:lnTo>
                  <a:lnTo>
                    <a:pt x="1336" y="194"/>
                  </a:lnTo>
                  <a:lnTo>
                    <a:pt x="1365" y="183"/>
                  </a:lnTo>
                  <a:lnTo>
                    <a:pt x="1393" y="169"/>
                  </a:lnTo>
                  <a:lnTo>
                    <a:pt x="1424" y="160"/>
                  </a:lnTo>
                  <a:lnTo>
                    <a:pt x="1452" y="146"/>
                  </a:lnTo>
                  <a:lnTo>
                    <a:pt x="1483" y="135"/>
                  </a:lnTo>
                  <a:lnTo>
                    <a:pt x="1511" y="124"/>
                  </a:lnTo>
                  <a:lnTo>
                    <a:pt x="1544" y="114"/>
                  </a:lnTo>
                  <a:lnTo>
                    <a:pt x="1574" y="103"/>
                  </a:lnTo>
                  <a:lnTo>
                    <a:pt x="1604" y="91"/>
                  </a:lnTo>
                  <a:lnTo>
                    <a:pt x="1637" y="82"/>
                  </a:lnTo>
                  <a:lnTo>
                    <a:pt x="1669" y="74"/>
                  </a:lnTo>
                  <a:lnTo>
                    <a:pt x="1701" y="65"/>
                  </a:lnTo>
                  <a:lnTo>
                    <a:pt x="1734" y="57"/>
                  </a:lnTo>
                  <a:lnTo>
                    <a:pt x="1768" y="48"/>
                  </a:lnTo>
                  <a:lnTo>
                    <a:pt x="1802" y="40"/>
                  </a:lnTo>
                  <a:lnTo>
                    <a:pt x="1834" y="32"/>
                  </a:lnTo>
                  <a:lnTo>
                    <a:pt x="1869" y="27"/>
                  </a:lnTo>
                  <a:lnTo>
                    <a:pt x="1903" y="21"/>
                  </a:lnTo>
                  <a:lnTo>
                    <a:pt x="1939" y="15"/>
                  </a:lnTo>
                  <a:lnTo>
                    <a:pt x="1973" y="10"/>
                  </a:lnTo>
                  <a:lnTo>
                    <a:pt x="2009" y="8"/>
                  </a:lnTo>
                  <a:lnTo>
                    <a:pt x="2045" y="4"/>
                  </a:lnTo>
                  <a:lnTo>
                    <a:pt x="2081" y="2"/>
                  </a:lnTo>
                  <a:lnTo>
                    <a:pt x="2083" y="0"/>
                  </a:lnTo>
                  <a:lnTo>
                    <a:pt x="2087" y="0"/>
                  </a:lnTo>
                  <a:lnTo>
                    <a:pt x="2095" y="0"/>
                  </a:lnTo>
                  <a:lnTo>
                    <a:pt x="2104" y="2"/>
                  </a:lnTo>
                  <a:lnTo>
                    <a:pt x="2108" y="2"/>
                  </a:lnTo>
                  <a:lnTo>
                    <a:pt x="2116" y="2"/>
                  </a:lnTo>
                  <a:lnTo>
                    <a:pt x="2121" y="2"/>
                  </a:lnTo>
                  <a:lnTo>
                    <a:pt x="2129" y="2"/>
                  </a:lnTo>
                  <a:lnTo>
                    <a:pt x="2137" y="2"/>
                  </a:lnTo>
                  <a:lnTo>
                    <a:pt x="2146" y="4"/>
                  </a:lnTo>
                  <a:lnTo>
                    <a:pt x="2154" y="4"/>
                  </a:lnTo>
                  <a:lnTo>
                    <a:pt x="2165" y="8"/>
                  </a:lnTo>
                  <a:lnTo>
                    <a:pt x="2173" y="8"/>
                  </a:lnTo>
                  <a:lnTo>
                    <a:pt x="2182" y="10"/>
                  </a:lnTo>
                  <a:lnTo>
                    <a:pt x="2194" y="10"/>
                  </a:lnTo>
                  <a:lnTo>
                    <a:pt x="2205" y="13"/>
                  </a:lnTo>
                  <a:lnTo>
                    <a:pt x="2216" y="15"/>
                  </a:lnTo>
                  <a:lnTo>
                    <a:pt x="2228" y="17"/>
                  </a:lnTo>
                  <a:lnTo>
                    <a:pt x="2239" y="21"/>
                  </a:lnTo>
                  <a:lnTo>
                    <a:pt x="2252" y="25"/>
                  </a:lnTo>
                  <a:lnTo>
                    <a:pt x="2264" y="29"/>
                  </a:lnTo>
                  <a:lnTo>
                    <a:pt x="2277" y="32"/>
                  </a:lnTo>
                  <a:lnTo>
                    <a:pt x="2290" y="36"/>
                  </a:lnTo>
                  <a:lnTo>
                    <a:pt x="2306" y="40"/>
                  </a:lnTo>
                  <a:lnTo>
                    <a:pt x="2319" y="46"/>
                  </a:lnTo>
                  <a:lnTo>
                    <a:pt x="2332" y="51"/>
                  </a:lnTo>
                  <a:lnTo>
                    <a:pt x="2346" y="57"/>
                  </a:lnTo>
                  <a:lnTo>
                    <a:pt x="2361" y="65"/>
                  </a:lnTo>
                  <a:lnTo>
                    <a:pt x="2374" y="68"/>
                  </a:lnTo>
                  <a:lnTo>
                    <a:pt x="2387" y="76"/>
                  </a:lnTo>
                  <a:lnTo>
                    <a:pt x="2403" y="84"/>
                  </a:lnTo>
                  <a:lnTo>
                    <a:pt x="2418" y="91"/>
                  </a:lnTo>
                  <a:lnTo>
                    <a:pt x="2431" y="99"/>
                  </a:lnTo>
                  <a:lnTo>
                    <a:pt x="2446" y="108"/>
                  </a:lnTo>
                  <a:lnTo>
                    <a:pt x="2462" y="118"/>
                  </a:lnTo>
                  <a:lnTo>
                    <a:pt x="2477" y="127"/>
                  </a:lnTo>
                  <a:lnTo>
                    <a:pt x="2490" y="137"/>
                  </a:lnTo>
                  <a:lnTo>
                    <a:pt x="2505" y="146"/>
                  </a:lnTo>
                  <a:lnTo>
                    <a:pt x="2519" y="158"/>
                  </a:lnTo>
                  <a:lnTo>
                    <a:pt x="2534" y="171"/>
                  </a:lnTo>
                  <a:lnTo>
                    <a:pt x="2549" y="183"/>
                  </a:lnTo>
                  <a:lnTo>
                    <a:pt x="2562" y="196"/>
                  </a:lnTo>
                  <a:lnTo>
                    <a:pt x="2577" y="209"/>
                  </a:lnTo>
                  <a:lnTo>
                    <a:pt x="2593" y="224"/>
                  </a:lnTo>
                  <a:lnTo>
                    <a:pt x="2606" y="238"/>
                  </a:lnTo>
                  <a:lnTo>
                    <a:pt x="2619" y="255"/>
                  </a:lnTo>
                  <a:lnTo>
                    <a:pt x="2633" y="270"/>
                  </a:lnTo>
                  <a:lnTo>
                    <a:pt x="2646" y="287"/>
                  </a:lnTo>
                  <a:lnTo>
                    <a:pt x="2657" y="304"/>
                  </a:lnTo>
                  <a:lnTo>
                    <a:pt x="2671" y="323"/>
                  </a:lnTo>
                  <a:lnTo>
                    <a:pt x="2684" y="342"/>
                  </a:lnTo>
                  <a:lnTo>
                    <a:pt x="2697" y="363"/>
                  </a:lnTo>
                  <a:lnTo>
                    <a:pt x="2707" y="382"/>
                  </a:lnTo>
                  <a:lnTo>
                    <a:pt x="2718" y="403"/>
                  </a:lnTo>
                  <a:lnTo>
                    <a:pt x="2730" y="424"/>
                  </a:lnTo>
                  <a:lnTo>
                    <a:pt x="2741" y="449"/>
                  </a:lnTo>
                  <a:lnTo>
                    <a:pt x="2750" y="472"/>
                  </a:lnTo>
                  <a:lnTo>
                    <a:pt x="2760" y="496"/>
                  </a:lnTo>
                  <a:lnTo>
                    <a:pt x="2771" y="521"/>
                  </a:lnTo>
                  <a:lnTo>
                    <a:pt x="2781" y="548"/>
                  </a:lnTo>
                  <a:lnTo>
                    <a:pt x="2730" y="5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8" name="Freeform 52"/>
            <p:cNvSpPr>
              <a:spLocks/>
            </p:cNvSpPr>
            <p:nvPr/>
          </p:nvSpPr>
          <p:spPr bwMode="auto">
            <a:xfrm>
              <a:off x="3546" y="3589"/>
              <a:ext cx="78" cy="79"/>
            </a:xfrm>
            <a:custGeom>
              <a:avLst/>
              <a:gdLst>
                <a:gd name="T0" fmla="*/ 10 w 156"/>
                <a:gd name="T1" fmla="*/ 13 h 158"/>
                <a:gd name="T2" fmla="*/ 11 w 156"/>
                <a:gd name="T3" fmla="*/ 13 h 158"/>
                <a:gd name="T4" fmla="*/ 13 w 156"/>
                <a:gd name="T5" fmla="*/ 12 h 158"/>
                <a:gd name="T6" fmla="*/ 13 w 156"/>
                <a:gd name="T7" fmla="*/ 11 h 158"/>
                <a:gd name="T8" fmla="*/ 13 w 156"/>
                <a:gd name="T9" fmla="*/ 10 h 158"/>
                <a:gd name="T10" fmla="*/ 13 w 156"/>
                <a:gd name="T11" fmla="*/ 7 h 158"/>
                <a:gd name="T12" fmla="*/ 11 w 156"/>
                <a:gd name="T13" fmla="*/ 6 h 158"/>
                <a:gd name="T14" fmla="*/ 10 w 156"/>
                <a:gd name="T15" fmla="*/ 5 h 158"/>
                <a:gd name="T16" fmla="*/ 10 w 156"/>
                <a:gd name="T17" fmla="*/ 1 h 158"/>
                <a:gd name="T18" fmla="*/ 11 w 156"/>
                <a:gd name="T19" fmla="*/ 1 h 158"/>
                <a:gd name="T20" fmla="*/ 12 w 156"/>
                <a:gd name="T21" fmla="*/ 1 h 158"/>
                <a:gd name="T22" fmla="*/ 14 w 156"/>
                <a:gd name="T23" fmla="*/ 1 h 158"/>
                <a:gd name="T24" fmla="*/ 15 w 156"/>
                <a:gd name="T25" fmla="*/ 2 h 158"/>
                <a:gd name="T26" fmla="*/ 18 w 156"/>
                <a:gd name="T27" fmla="*/ 5 h 158"/>
                <a:gd name="T28" fmla="*/ 19 w 156"/>
                <a:gd name="T29" fmla="*/ 5 h 158"/>
                <a:gd name="T30" fmla="*/ 19 w 156"/>
                <a:gd name="T31" fmla="*/ 7 h 158"/>
                <a:gd name="T32" fmla="*/ 20 w 156"/>
                <a:gd name="T33" fmla="*/ 9 h 158"/>
                <a:gd name="T34" fmla="*/ 20 w 156"/>
                <a:gd name="T35" fmla="*/ 11 h 158"/>
                <a:gd name="T36" fmla="*/ 19 w 156"/>
                <a:gd name="T37" fmla="*/ 12 h 158"/>
                <a:gd name="T38" fmla="*/ 19 w 156"/>
                <a:gd name="T39" fmla="*/ 14 h 158"/>
                <a:gd name="T40" fmla="*/ 17 w 156"/>
                <a:gd name="T41" fmla="*/ 17 h 158"/>
                <a:gd name="T42" fmla="*/ 15 w 156"/>
                <a:gd name="T43" fmla="*/ 18 h 158"/>
                <a:gd name="T44" fmla="*/ 14 w 156"/>
                <a:gd name="T45" fmla="*/ 19 h 158"/>
                <a:gd name="T46" fmla="*/ 12 w 156"/>
                <a:gd name="T47" fmla="*/ 19 h 158"/>
                <a:gd name="T48" fmla="*/ 10 w 156"/>
                <a:gd name="T49" fmla="*/ 20 h 158"/>
                <a:gd name="T50" fmla="*/ 7 w 156"/>
                <a:gd name="T51" fmla="*/ 20 h 158"/>
                <a:gd name="T52" fmla="*/ 6 w 156"/>
                <a:gd name="T53" fmla="*/ 19 h 158"/>
                <a:gd name="T54" fmla="*/ 5 w 156"/>
                <a:gd name="T55" fmla="*/ 19 h 158"/>
                <a:gd name="T56" fmla="*/ 2 w 156"/>
                <a:gd name="T57" fmla="*/ 17 h 158"/>
                <a:gd name="T58" fmla="*/ 1 w 156"/>
                <a:gd name="T59" fmla="*/ 15 h 158"/>
                <a:gd name="T60" fmla="*/ 1 w 156"/>
                <a:gd name="T61" fmla="*/ 13 h 158"/>
                <a:gd name="T62" fmla="*/ 0 w 156"/>
                <a:gd name="T63" fmla="*/ 12 h 158"/>
                <a:gd name="T64" fmla="*/ 0 w 156"/>
                <a:gd name="T65" fmla="*/ 10 h 158"/>
                <a:gd name="T66" fmla="*/ 1 w 156"/>
                <a:gd name="T67" fmla="*/ 9 h 158"/>
                <a:gd name="T68" fmla="*/ 1 w 156"/>
                <a:gd name="T69" fmla="*/ 6 h 158"/>
                <a:gd name="T70" fmla="*/ 1 w 156"/>
                <a:gd name="T71" fmla="*/ 5 h 158"/>
                <a:gd name="T72" fmla="*/ 1 w 156"/>
                <a:gd name="T73" fmla="*/ 3 h 158"/>
                <a:gd name="T74" fmla="*/ 2 w 156"/>
                <a:gd name="T75" fmla="*/ 2 h 158"/>
                <a:gd name="T76" fmla="*/ 5 w 156"/>
                <a:gd name="T77" fmla="*/ 1 h 158"/>
                <a:gd name="T78" fmla="*/ 6 w 156"/>
                <a:gd name="T79" fmla="*/ 1 h 158"/>
                <a:gd name="T80" fmla="*/ 7 w 156"/>
                <a:gd name="T81" fmla="*/ 0 h 158"/>
                <a:gd name="T82" fmla="*/ 9 w 156"/>
                <a:gd name="T83" fmla="*/ 1 h 158"/>
                <a:gd name="T84" fmla="*/ 9 w 156"/>
                <a:gd name="T85" fmla="*/ 5 h 158"/>
                <a:gd name="T86" fmla="*/ 7 w 156"/>
                <a:gd name="T87" fmla="*/ 5 h 158"/>
                <a:gd name="T88" fmla="*/ 6 w 156"/>
                <a:gd name="T89" fmla="*/ 6 h 158"/>
                <a:gd name="T90" fmla="*/ 5 w 156"/>
                <a:gd name="T91" fmla="*/ 7 h 158"/>
                <a:gd name="T92" fmla="*/ 5 w 156"/>
                <a:gd name="T93" fmla="*/ 10 h 158"/>
                <a:gd name="T94" fmla="*/ 5 w 156"/>
                <a:gd name="T95" fmla="*/ 11 h 158"/>
                <a:gd name="T96" fmla="*/ 5 w 156"/>
                <a:gd name="T97" fmla="*/ 12 h 158"/>
                <a:gd name="T98" fmla="*/ 6 w 156"/>
                <a:gd name="T99" fmla="*/ 13 h 158"/>
                <a:gd name="T100" fmla="*/ 9 w 156"/>
                <a:gd name="T101" fmla="*/ 13 h 158"/>
                <a:gd name="T102" fmla="*/ 10 w 156"/>
                <a:gd name="T103" fmla="*/ 13 h 1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6"/>
                <a:gd name="T157" fmla="*/ 0 h 158"/>
                <a:gd name="T158" fmla="*/ 156 w 156"/>
                <a:gd name="T159" fmla="*/ 158 h 15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6" h="158">
                  <a:moveTo>
                    <a:pt x="76" y="111"/>
                  </a:moveTo>
                  <a:lnTo>
                    <a:pt x="82" y="109"/>
                  </a:lnTo>
                  <a:lnTo>
                    <a:pt x="89" y="109"/>
                  </a:lnTo>
                  <a:lnTo>
                    <a:pt x="95" y="107"/>
                  </a:lnTo>
                  <a:lnTo>
                    <a:pt x="101" y="105"/>
                  </a:lnTo>
                  <a:lnTo>
                    <a:pt x="105" y="101"/>
                  </a:lnTo>
                  <a:lnTo>
                    <a:pt x="108" y="95"/>
                  </a:lnTo>
                  <a:lnTo>
                    <a:pt x="110" y="90"/>
                  </a:lnTo>
                  <a:lnTo>
                    <a:pt x="110" y="82"/>
                  </a:lnTo>
                  <a:lnTo>
                    <a:pt x="110" y="76"/>
                  </a:lnTo>
                  <a:lnTo>
                    <a:pt x="108" y="71"/>
                  </a:lnTo>
                  <a:lnTo>
                    <a:pt x="105" y="63"/>
                  </a:lnTo>
                  <a:lnTo>
                    <a:pt x="103" y="57"/>
                  </a:lnTo>
                  <a:lnTo>
                    <a:pt x="93" y="50"/>
                  </a:lnTo>
                  <a:lnTo>
                    <a:pt x="82" y="44"/>
                  </a:lnTo>
                  <a:lnTo>
                    <a:pt x="82" y="33"/>
                  </a:lnTo>
                  <a:lnTo>
                    <a:pt x="82" y="21"/>
                  </a:lnTo>
                  <a:lnTo>
                    <a:pt x="82" y="12"/>
                  </a:lnTo>
                  <a:lnTo>
                    <a:pt x="82" y="2"/>
                  </a:lnTo>
                  <a:lnTo>
                    <a:pt x="89" y="2"/>
                  </a:lnTo>
                  <a:lnTo>
                    <a:pt x="97" y="6"/>
                  </a:lnTo>
                  <a:lnTo>
                    <a:pt x="103" y="8"/>
                  </a:lnTo>
                  <a:lnTo>
                    <a:pt x="110" y="12"/>
                  </a:lnTo>
                  <a:lnTo>
                    <a:pt x="116" y="14"/>
                  </a:lnTo>
                  <a:lnTo>
                    <a:pt x="124" y="17"/>
                  </a:lnTo>
                  <a:lnTo>
                    <a:pt x="127" y="21"/>
                  </a:lnTo>
                  <a:lnTo>
                    <a:pt x="133" y="27"/>
                  </a:lnTo>
                  <a:lnTo>
                    <a:pt x="139" y="33"/>
                  </a:lnTo>
                  <a:lnTo>
                    <a:pt x="143" y="36"/>
                  </a:lnTo>
                  <a:lnTo>
                    <a:pt x="146" y="44"/>
                  </a:lnTo>
                  <a:lnTo>
                    <a:pt x="148" y="50"/>
                  </a:lnTo>
                  <a:lnTo>
                    <a:pt x="152" y="57"/>
                  </a:lnTo>
                  <a:lnTo>
                    <a:pt x="154" y="65"/>
                  </a:lnTo>
                  <a:lnTo>
                    <a:pt x="154" y="72"/>
                  </a:lnTo>
                  <a:lnTo>
                    <a:pt x="156" y="80"/>
                  </a:lnTo>
                  <a:lnTo>
                    <a:pt x="154" y="88"/>
                  </a:lnTo>
                  <a:lnTo>
                    <a:pt x="154" y="95"/>
                  </a:lnTo>
                  <a:lnTo>
                    <a:pt x="152" y="103"/>
                  </a:lnTo>
                  <a:lnTo>
                    <a:pt x="148" y="112"/>
                  </a:lnTo>
                  <a:lnTo>
                    <a:pt x="145" y="118"/>
                  </a:lnTo>
                  <a:lnTo>
                    <a:pt x="141" y="124"/>
                  </a:lnTo>
                  <a:lnTo>
                    <a:pt x="135" y="130"/>
                  </a:lnTo>
                  <a:lnTo>
                    <a:pt x="131" y="137"/>
                  </a:lnTo>
                  <a:lnTo>
                    <a:pt x="126" y="139"/>
                  </a:lnTo>
                  <a:lnTo>
                    <a:pt x="118" y="145"/>
                  </a:lnTo>
                  <a:lnTo>
                    <a:pt x="112" y="149"/>
                  </a:lnTo>
                  <a:lnTo>
                    <a:pt x="105" y="152"/>
                  </a:lnTo>
                  <a:lnTo>
                    <a:pt x="97" y="152"/>
                  </a:lnTo>
                  <a:lnTo>
                    <a:pt x="89" y="156"/>
                  </a:lnTo>
                  <a:lnTo>
                    <a:pt x="82" y="156"/>
                  </a:lnTo>
                  <a:lnTo>
                    <a:pt x="74" y="158"/>
                  </a:lnTo>
                  <a:lnTo>
                    <a:pt x="63" y="156"/>
                  </a:lnTo>
                  <a:lnTo>
                    <a:pt x="57" y="154"/>
                  </a:lnTo>
                  <a:lnTo>
                    <a:pt x="48" y="150"/>
                  </a:lnTo>
                  <a:lnTo>
                    <a:pt x="40" y="149"/>
                  </a:lnTo>
                  <a:lnTo>
                    <a:pt x="34" y="145"/>
                  </a:lnTo>
                  <a:lnTo>
                    <a:pt x="29" y="139"/>
                  </a:lnTo>
                  <a:lnTo>
                    <a:pt x="23" y="135"/>
                  </a:lnTo>
                  <a:lnTo>
                    <a:pt x="17" y="130"/>
                  </a:lnTo>
                  <a:lnTo>
                    <a:pt x="13" y="124"/>
                  </a:lnTo>
                  <a:lnTo>
                    <a:pt x="10" y="116"/>
                  </a:lnTo>
                  <a:lnTo>
                    <a:pt x="4" y="111"/>
                  </a:lnTo>
                  <a:lnTo>
                    <a:pt x="4" y="103"/>
                  </a:lnTo>
                  <a:lnTo>
                    <a:pt x="0" y="97"/>
                  </a:lnTo>
                  <a:lnTo>
                    <a:pt x="0" y="91"/>
                  </a:lnTo>
                  <a:lnTo>
                    <a:pt x="0" y="86"/>
                  </a:lnTo>
                  <a:lnTo>
                    <a:pt x="2" y="80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6" y="50"/>
                  </a:lnTo>
                  <a:lnTo>
                    <a:pt x="8" y="42"/>
                  </a:lnTo>
                  <a:lnTo>
                    <a:pt x="11" y="36"/>
                  </a:lnTo>
                  <a:lnTo>
                    <a:pt x="15" y="29"/>
                  </a:lnTo>
                  <a:lnTo>
                    <a:pt x="21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2" y="8"/>
                  </a:lnTo>
                  <a:lnTo>
                    <a:pt x="50" y="6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10"/>
                  </a:lnTo>
                  <a:lnTo>
                    <a:pt x="70" y="21"/>
                  </a:lnTo>
                  <a:lnTo>
                    <a:pt x="69" y="33"/>
                  </a:lnTo>
                  <a:lnTo>
                    <a:pt x="69" y="44"/>
                  </a:lnTo>
                  <a:lnTo>
                    <a:pt x="63" y="46"/>
                  </a:lnTo>
                  <a:lnTo>
                    <a:pt x="57" y="50"/>
                  </a:lnTo>
                  <a:lnTo>
                    <a:pt x="51" y="52"/>
                  </a:lnTo>
                  <a:lnTo>
                    <a:pt x="48" y="57"/>
                  </a:lnTo>
                  <a:lnTo>
                    <a:pt x="44" y="63"/>
                  </a:lnTo>
                  <a:lnTo>
                    <a:pt x="40" y="69"/>
                  </a:lnTo>
                  <a:lnTo>
                    <a:pt x="38" y="74"/>
                  </a:lnTo>
                  <a:lnTo>
                    <a:pt x="38" y="82"/>
                  </a:lnTo>
                  <a:lnTo>
                    <a:pt x="38" y="88"/>
                  </a:lnTo>
                  <a:lnTo>
                    <a:pt x="40" y="95"/>
                  </a:lnTo>
                  <a:lnTo>
                    <a:pt x="44" y="99"/>
                  </a:lnTo>
                  <a:lnTo>
                    <a:pt x="50" y="103"/>
                  </a:lnTo>
                  <a:lnTo>
                    <a:pt x="53" y="107"/>
                  </a:lnTo>
                  <a:lnTo>
                    <a:pt x="61" y="109"/>
                  </a:lnTo>
                  <a:lnTo>
                    <a:pt x="67" y="109"/>
                  </a:lnTo>
                  <a:lnTo>
                    <a:pt x="76" y="1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69" name="Freeform 53"/>
            <p:cNvSpPr>
              <a:spLocks/>
            </p:cNvSpPr>
            <p:nvPr/>
          </p:nvSpPr>
          <p:spPr bwMode="auto">
            <a:xfrm>
              <a:off x="3723" y="3506"/>
              <a:ext cx="80" cy="83"/>
            </a:xfrm>
            <a:custGeom>
              <a:avLst/>
              <a:gdLst>
                <a:gd name="T0" fmla="*/ 10 w 159"/>
                <a:gd name="T1" fmla="*/ 15 h 165"/>
                <a:gd name="T2" fmla="*/ 12 w 159"/>
                <a:gd name="T3" fmla="*/ 15 h 165"/>
                <a:gd name="T4" fmla="*/ 14 w 159"/>
                <a:gd name="T5" fmla="*/ 14 h 165"/>
                <a:gd name="T6" fmla="*/ 15 w 159"/>
                <a:gd name="T7" fmla="*/ 12 h 165"/>
                <a:gd name="T8" fmla="*/ 15 w 159"/>
                <a:gd name="T9" fmla="*/ 11 h 165"/>
                <a:gd name="T10" fmla="*/ 14 w 159"/>
                <a:gd name="T11" fmla="*/ 9 h 165"/>
                <a:gd name="T12" fmla="*/ 13 w 159"/>
                <a:gd name="T13" fmla="*/ 8 h 165"/>
                <a:gd name="T14" fmla="*/ 12 w 159"/>
                <a:gd name="T15" fmla="*/ 7 h 165"/>
                <a:gd name="T16" fmla="*/ 11 w 159"/>
                <a:gd name="T17" fmla="*/ 6 h 165"/>
                <a:gd name="T18" fmla="*/ 11 w 159"/>
                <a:gd name="T19" fmla="*/ 4 h 165"/>
                <a:gd name="T20" fmla="*/ 11 w 159"/>
                <a:gd name="T21" fmla="*/ 3 h 165"/>
                <a:gd name="T22" fmla="*/ 11 w 159"/>
                <a:gd name="T23" fmla="*/ 1 h 165"/>
                <a:gd name="T24" fmla="*/ 13 w 159"/>
                <a:gd name="T25" fmla="*/ 1 h 165"/>
                <a:gd name="T26" fmla="*/ 15 w 159"/>
                <a:gd name="T27" fmla="*/ 2 h 165"/>
                <a:gd name="T28" fmla="*/ 16 w 159"/>
                <a:gd name="T29" fmla="*/ 3 h 165"/>
                <a:gd name="T30" fmla="*/ 18 w 159"/>
                <a:gd name="T31" fmla="*/ 4 h 165"/>
                <a:gd name="T32" fmla="*/ 19 w 159"/>
                <a:gd name="T33" fmla="*/ 5 h 165"/>
                <a:gd name="T34" fmla="*/ 19 w 159"/>
                <a:gd name="T35" fmla="*/ 7 h 165"/>
                <a:gd name="T36" fmla="*/ 20 w 159"/>
                <a:gd name="T37" fmla="*/ 8 h 165"/>
                <a:gd name="T38" fmla="*/ 20 w 159"/>
                <a:gd name="T39" fmla="*/ 10 h 165"/>
                <a:gd name="T40" fmla="*/ 20 w 159"/>
                <a:gd name="T41" fmla="*/ 13 h 165"/>
                <a:gd name="T42" fmla="*/ 20 w 159"/>
                <a:gd name="T43" fmla="*/ 14 h 165"/>
                <a:gd name="T44" fmla="*/ 19 w 159"/>
                <a:gd name="T45" fmla="*/ 16 h 165"/>
                <a:gd name="T46" fmla="*/ 18 w 159"/>
                <a:gd name="T47" fmla="*/ 18 h 165"/>
                <a:gd name="T48" fmla="*/ 17 w 159"/>
                <a:gd name="T49" fmla="*/ 19 h 165"/>
                <a:gd name="T50" fmla="*/ 15 w 159"/>
                <a:gd name="T51" fmla="*/ 20 h 165"/>
                <a:gd name="T52" fmla="*/ 13 w 159"/>
                <a:gd name="T53" fmla="*/ 20 h 165"/>
                <a:gd name="T54" fmla="*/ 11 w 159"/>
                <a:gd name="T55" fmla="*/ 21 h 165"/>
                <a:gd name="T56" fmla="*/ 9 w 159"/>
                <a:gd name="T57" fmla="*/ 21 h 165"/>
                <a:gd name="T58" fmla="*/ 7 w 159"/>
                <a:gd name="T59" fmla="*/ 20 h 165"/>
                <a:gd name="T60" fmla="*/ 5 w 159"/>
                <a:gd name="T61" fmla="*/ 20 h 165"/>
                <a:gd name="T62" fmla="*/ 3 w 159"/>
                <a:gd name="T63" fmla="*/ 19 h 165"/>
                <a:gd name="T64" fmla="*/ 2 w 159"/>
                <a:gd name="T65" fmla="*/ 18 h 165"/>
                <a:gd name="T66" fmla="*/ 1 w 159"/>
                <a:gd name="T67" fmla="*/ 17 h 165"/>
                <a:gd name="T68" fmla="*/ 1 w 159"/>
                <a:gd name="T69" fmla="*/ 15 h 165"/>
                <a:gd name="T70" fmla="*/ 0 w 159"/>
                <a:gd name="T71" fmla="*/ 13 h 165"/>
                <a:gd name="T72" fmla="*/ 0 w 159"/>
                <a:gd name="T73" fmla="*/ 11 h 165"/>
                <a:gd name="T74" fmla="*/ 1 w 159"/>
                <a:gd name="T75" fmla="*/ 9 h 165"/>
                <a:gd name="T76" fmla="*/ 1 w 159"/>
                <a:gd name="T77" fmla="*/ 7 h 165"/>
                <a:gd name="T78" fmla="*/ 2 w 159"/>
                <a:gd name="T79" fmla="*/ 5 h 165"/>
                <a:gd name="T80" fmla="*/ 3 w 159"/>
                <a:gd name="T81" fmla="*/ 4 h 165"/>
                <a:gd name="T82" fmla="*/ 5 w 159"/>
                <a:gd name="T83" fmla="*/ 2 h 165"/>
                <a:gd name="T84" fmla="*/ 7 w 159"/>
                <a:gd name="T85" fmla="*/ 1 h 165"/>
                <a:gd name="T86" fmla="*/ 8 w 159"/>
                <a:gd name="T87" fmla="*/ 0 h 165"/>
                <a:gd name="T88" fmla="*/ 9 w 159"/>
                <a:gd name="T89" fmla="*/ 1 h 165"/>
                <a:gd name="T90" fmla="*/ 9 w 159"/>
                <a:gd name="T91" fmla="*/ 3 h 165"/>
                <a:gd name="T92" fmla="*/ 9 w 159"/>
                <a:gd name="T93" fmla="*/ 4 h 165"/>
                <a:gd name="T94" fmla="*/ 9 w 159"/>
                <a:gd name="T95" fmla="*/ 6 h 165"/>
                <a:gd name="T96" fmla="*/ 8 w 159"/>
                <a:gd name="T97" fmla="*/ 7 h 165"/>
                <a:gd name="T98" fmla="*/ 7 w 159"/>
                <a:gd name="T99" fmla="*/ 8 h 165"/>
                <a:gd name="T100" fmla="*/ 6 w 159"/>
                <a:gd name="T101" fmla="*/ 9 h 165"/>
                <a:gd name="T102" fmla="*/ 5 w 159"/>
                <a:gd name="T103" fmla="*/ 10 h 165"/>
                <a:gd name="T104" fmla="*/ 5 w 159"/>
                <a:gd name="T105" fmla="*/ 12 h 165"/>
                <a:gd name="T106" fmla="*/ 6 w 159"/>
                <a:gd name="T107" fmla="*/ 14 h 165"/>
                <a:gd name="T108" fmla="*/ 7 w 159"/>
                <a:gd name="T109" fmla="*/ 15 h 165"/>
                <a:gd name="T110" fmla="*/ 8 w 159"/>
                <a:gd name="T111" fmla="*/ 15 h 165"/>
                <a:gd name="T112" fmla="*/ 9 w 159"/>
                <a:gd name="T113" fmla="*/ 16 h 1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9"/>
                <a:gd name="T172" fmla="*/ 0 h 165"/>
                <a:gd name="T173" fmla="*/ 159 w 159"/>
                <a:gd name="T174" fmla="*/ 165 h 1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9" h="165">
                  <a:moveTo>
                    <a:pt x="70" y="122"/>
                  </a:moveTo>
                  <a:lnTo>
                    <a:pt x="78" y="120"/>
                  </a:lnTo>
                  <a:lnTo>
                    <a:pt x="85" y="118"/>
                  </a:lnTo>
                  <a:lnTo>
                    <a:pt x="93" y="114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2" y="101"/>
                  </a:lnTo>
                  <a:lnTo>
                    <a:pt x="114" y="95"/>
                  </a:lnTo>
                  <a:lnTo>
                    <a:pt x="116" y="87"/>
                  </a:lnTo>
                  <a:lnTo>
                    <a:pt x="116" y="82"/>
                  </a:lnTo>
                  <a:lnTo>
                    <a:pt x="114" y="76"/>
                  </a:lnTo>
                  <a:lnTo>
                    <a:pt x="110" y="68"/>
                  </a:lnTo>
                  <a:lnTo>
                    <a:pt x="108" y="64"/>
                  </a:lnTo>
                  <a:lnTo>
                    <a:pt x="104" y="59"/>
                  </a:lnTo>
                  <a:lnTo>
                    <a:pt x="98" y="55"/>
                  </a:lnTo>
                  <a:lnTo>
                    <a:pt x="93" y="51"/>
                  </a:lnTo>
                  <a:lnTo>
                    <a:pt x="87" y="49"/>
                  </a:lnTo>
                  <a:lnTo>
                    <a:pt x="87" y="44"/>
                  </a:lnTo>
                  <a:lnTo>
                    <a:pt x="87" y="36"/>
                  </a:lnTo>
                  <a:lnTo>
                    <a:pt x="87" y="30"/>
                  </a:lnTo>
                  <a:lnTo>
                    <a:pt x="87" y="25"/>
                  </a:lnTo>
                  <a:lnTo>
                    <a:pt x="87" y="17"/>
                  </a:lnTo>
                  <a:lnTo>
                    <a:pt x="87" y="11"/>
                  </a:lnTo>
                  <a:lnTo>
                    <a:pt x="87" y="4"/>
                  </a:lnTo>
                  <a:lnTo>
                    <a:pt x="87" y="0"/>
                  </a:lnTo>
                  <a:lnTo>
                    <a:pt x="97" y="4"/>
                  </a:lnTo>
                  <a:lnTo>
                    <a:pt x="106" y="7"/>
                  </a:lnTo>
                  <a:lnTo>
                    <a:pt x="114" y="11"/>
                  </a:lnTo>
                  <a:lnTo>
                    <a:pt x="121" y="15"/>
                  </a:lnTo>
                  <a:lnTo>
                    <a:pt x="127" y="19"/>
                  </a:lnTo>
                  <a:lnTo>
                    <a:pt x="133" y="25"/>
                  </a:lnTo>
                  <a:lnTo>
                    <a:pt x="138" y="28"/>
                  </a:lnTo>
                  <a:lnTo>
                    <a:pt x="144" y="34"/>
                  </a:lnTo>
                  <a:lnTo>
                    <a:pt x="146" y="40"/>
                  </a:lnTo>
                  <a:lnTo>
                    <a:pt x="150" y="44"/>
                  </a:lnTo>
                  <a:lnTo>
                    <a:pt x="152" y="51"/>
                  </a:lnTo>
                  <a:lnTo>
                    <a:pt x="155" y="57"/>
                  </a:lnTo>
                  <a:lnTo>
                    <a:pt x="157" y="64"/>
                  </a:lnTo>
                  <a:lnTo>
                    <a:pt x="157" y="72"/>
                  </a:lnTo>
                  <a:lnTo>
                    <a:pt x="159" y="80"/>
                  </a:lnTo>
                  <a:lnTo>
                    <a:pt x="159" y="87"/>
                  </a:lnTo>
                  <a:lnTo>
                    <a:pt x="159" y="97"/>
                  </a:lnTo>
                  <a:lnTo>
                    <a:pt x="157" y="104"/>
                  </a:lnTo>
                  <a:lnTo>
                    <a:pt x="155" y="112"/>
                  </a:lnTo>
                  <a:lnTo>
                    <a:pt x="152" y="120"/>
                  </a:lnTo>
                  <a:lnTo>
                    <a:pt x="148" y="125"/>
                  </a:lnTo>
                  <a:lnTo>
                    <a:pt x="144" y="131"/>
                  </a:lnTo>
                  <a:lnTo>
                    <a:pt x="138" y="137"/>
                  </a:lnTo>
                  <a:lnTo>
                    <a:pt x="135" y="144"/>
                  </a:lnTo>
                  <a:lnTo>
                    <a:pt x="129" y="148"/>
                  </a:lnTo>
                  <a:lnTo>
                    <a:pt x="121" y="152"/>
                  </a:lnTo>
                  <a:lnTo>
                    <a:pt x="114" y="156"/>
                  </a:lnTo>
                  <a:lnTo>
                    <a:pt x="108" y="160"/>
                  </a:lnTo>
                  <a:lnTo>
                    <a:pt x="98" y="160"/>
                  </a:lnTo>
                  <a:lnTo>
                    <a:pt x="91" y="163"/>
                  </a:lnTo>
                  <a:lnTo>
                    <a:pt x="83" y="163"/>
                  </a:lnTo>
                  <a:lnTo>
                    <a:pt x="76" y="165"/>
                  </a:lnTo>
                  <a:lnTo>
                    <a:pt x="66" y="163"/>
                  </a:lnTo>
                  <a:lnTo>
                    <a:pt x="59" y="163"/>
                  </a:lnTo>
                  <a:lnTo>
                    <a:pt x="49" y="160"/>
                  </a:lnTo>
                  <a:lnTo>
                    <a:pt x="43" y="160"/>
                  </a:lnTo>
                  <a:lnTo>
                    <a:pt x="36" y="156"/>
                  </a:lnTo>
                  <a:lnTo>
                    <a:pt x="30" y="152"/>
                  </a:lnTo>
                  <a:lnTo>
                    <a:pt x="24" y="150"/>
                  </a:lnTo>
                  <a:lnTo>
                    <a:pt x="19" y="146"/>
                  </a:lnTo>
                  <a:lnTo>
                    <a:pt x="13" y="141"/>
                  </a:lnTo>
                  <a:lnTo>
                    <a:pt x="9" y="135"/>
                  </a:lnTo>
                  <a:lnTo>
                    <a:pt x="5" y="129"/>
                  </a:lnTo>
                  <a:lnTo>
                    <a:pt x="3" y="123"/>
                  </a:lnTo>
                  <a:lnTo>
                    <a:pt x="1" y="116"/>
                  </a:lnTo>
                  <a:lnTo>
                    <a:pt x="0" y="108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1" y="78"/>
                  </a:lnTo>
                  <a:lnTo>
                    <a:pt x="1" y="68"/>
                  </a:lnTo>
                  <a:lnTo>
                    <a:pt x="5" y="61"/>
                  </a:lnTo>
                  <a:lnTo>
                    <a:pt x="7" y="53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2"/>
                  </a:lnTo>
                  <a:lnTo>
                    <a:pt x="24" y="26"/>
                  </a:lnTo>
                  <a:lnTo>
                    <a:pt x="30" y="19"/>
                  </a:lnTo>
                  <a:lnTo>
                    <a:pt x="36" y="13"/>
                  </a:lnTo>
                  <a:lnTo>
                    <a:pt x="43" y="11"/>
                  </a:lnTo>
                  <a:lnTo>
                    <a:pt x="49" y="6"/>
                  </a:lnTo>
                  <a:lnTo>
                    <a:pt x="57" y="4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72" y="4"/>
                  </a:lnTo>
                  <a:lnTo>
                    <a:pt x="72" y="11"/>
                  </a:lnTo>
                  <a:lnTo>
                    <a:pt x="72" y="17"/>
                  </a:lnTo>
                  <a:lnTo>
                    <a:pt x="72" y="25"/>
                  </a:lnTo>
                  <a:lnTo>
                    <a:pt x="70" y="30"/>
                  </a:lnTo>
                  <a:lnTo>
                    <a:pt x="70" y="36"/>
                  </a:lnTo>
                  <a:lnTo>
                    <a:pt x="70" y="44"/>
                  </a:lnTo>
                  <a:lnTo>
                    <a:pt x="70" y="49"/>
                  </a:lnTo>
                  <a:lnTo>
                    <a:pt x="64" y="49"/>
                  </a:lnTo>
                  <a:lnTo>
                    <a:pt x="57" y="53"/>
                  </a:lnTo>
                  <a:lnTo>
                    <a:pt x="51" y="57"/>
                  </a:lnTo>
                  <a:lnTo>
                    <a:pt x="49" y="63"/>
                  </a:lnTo>
                  <a:lnTo>
                    <a:pt x="43" y="68"/>
                  </a:lnTo>
                  <a:lnTo>
                    <a:pt x="41" y="74"/>
                  </a:lnTo>
                  <a:lnTo>
                    <a:pt x="39" y="80"/>
                  </a:lnTo>
                  <a:lnTo>
                    <a:pt x="39" y="87"/>
                  </a:lnTo>
                  <a:lnTo>
                    <a:pt x="39" y="95"/>
                  </a:lnTo>
                  <a:lnTo>
                    <a:pt x="41" y="101"/>
                  </a:lnTo>
                  <a:lnTo>
                    <a:pt x="43" y="106"/>
                  </a:lnTo>
                  <a:lnTo>
                    <a:pt x="47" y="112"/>
                  </a:lnTo>
                  <a:lnTo>
                    <a:pt x="49" y="114"/>
                  </a:lnTo>
                  <a:lnTo>
                    <a:pt x="55" y="118"/>
                  </a:lnTo>
                  <a:lnTo>
                    <a:pt x="60" y="120"/>
                  </a:lnTo>
                  <a:lnTo>
                    <a:pt x="70" y="1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0" name="Freeform 54"/>
            <p:cNvSpPr>
              <a:spLocks/>
            </p:cNvSpPr>
            <p:nvPr/>
          </p:nvSpPr>
          <p:spPr bwMode="auto">
            <a:xfrm>
              <a:off x="3761" y="3813"/>
              <a:ext cx="94" cy="17"/>
            </a:xfrm>
            <a:custGeom>
              <a:avLst/>
              <a:gdLst>
                <a:gd name="T0" fmla="*/ 0 w 188"/>
                <a:gd name="T1" fmla="*/ 0 h 34"/>
                <a:gd name="T2" fmla="*/ 23 w 188"/>
                <a:gd name="T3" fmla="*/ 1 h 34"/>
                <a:gd name="T4" fmla="*/ 24 w 188"/>
                <a:gd name="T5" fmla="*/ 4 h 34"/>
                <a:gd name="T6" fmla="*/ 1 w 188"/>
                <a:gd name="T7" fmla="*/ 3 h 34"/>
                <a:gd name="T8" fmla="*/ 0 w 188"/>
                <a:gd name="T9" fmla="*/ 0 h 34"/>
                <a:gd name="T10" fmla="*/ 0 w 188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8"/>
                <a:gd name="T19" fmla="*/ 0 h 34"/>
                <a:gd name="T20" fmla="*/ 188 w 188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8" h="34">
                  <a:moveTo>
                    <a:pt x="0" y="0"/>
                  </a:moveTo>
                  <a:lnTo>
                    <a:pt x="184" y="2"/>
                  </a:lnTo>
                  <a:lnTo>
                    <a:pt x="188" y="34"/>
                  </a:lnTo>
                  <a:lnTo>
                    <a:pt x="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1" name="Freeform 55"/>
            <p:cNvSpPr>
              <a:spLocks/>
            </p:cNvSpPr>
            <p:nvPr/>
          </p:nvSpPr>
          <p:spPr bwMode="auto">
            <a:xfrm>
              <a:off x="3206" y="3629"/>
              <a:ext cx="45" cy="96"/>
            </a:xfrm>
            <a:custGeom>
              <a:avLst/>
              <a:gdLst>
                <a:gd name="T0" fmla="*/ 10 w 91"/>
                <a:gd name="T1" fmla="*/ 3 h 192"/>
                <a:gd name="T2" fmla="*/ 10 w 91"/>
                <a:gd name="T3" fmla="*/ 3 h 192"/>
                <a:gd name="T4" fmla="*/ 10 w 91"/>
                <a:gd name="T5" fmla="*/ 4 h 192"/>
                <a:gd name="T6" fmla="*/ 9 w 91"/>
                <a:gd name="T7" fmla="*/ 5 h 192"/>
                <a:gd name="T8" fmla="*/ 8 w 91"/>
                <a:gd name="T9" fmla="*/ 6 h 192"/>
                <a:gd name="T10" fmla="*/ 7 w 91"/>
                <a:gd name="T11" fmla="*/ 6 h 192"/>
                <a:gd name="T12" fmla="*/ 6 w 91"/>
                <a:gd name="T13" fmla="*/ 7 h 192"/>
                <a:gd name="T14" fmla="*/ 6 w 91"/>
                <a:gd name="T15" fmla="*/ 9 h 192"/>
                <a:gd name="T16" fmla="*/ 5 w 91"/>
                <a:gd name="T17" fmla="*/ 10 h 192"/>
                <a:gd name="T18" fmla="*/ 5 w 91"/>
                <a:gd name="T19" fmla="*/ 11 h 192"/>
                <a:gd name="T20" fmla="*/ 4 w 91"/>
                <a:gd name="T21" fmla="*/ 12 h 192"/>
                <a:gd name="T22" fmla="*/ 4 w 91"/>
                <a:gd name="T23" fmla="*/ 13 h 192"/>
                <a:gd name="T24" fmla="*/ 5 w 91"/>
                <a:gd name="T25" fmla="*/ 15 h 192"/>
                <a:gd name="T26" fmla="*/ 5 w 91"/>
                <a:gd name="T27" fmla="*/ 17 h 192"/>
                <a:gd name="T28" fmla="*/ 6 w 91"/>
                <a:gd name="T29" fmla="*/ 18 h 192"/>
                <a:gd name="T30" fmla="*/ 7 w 91"/>
                <a:gd name="T31" fmla="*/ 19 h 192"/>
                <a:gd name="T32" fmla="*/ 8 w 91"/>
                <a:gd name="T33" fmla="*/ 19 h 192"/>
                <a:gd name="T34" fmla="*/ 9 w 91"/>
                <a:gd name="T35" fmla="*/ 20 h 192"/>
                <a:gd name="T36" fmla="*/ 10 w 91"/>
                <a:gd name="T37" fmla="*/ 21 h 192"/>
                <a:gd name="T38" fmla="*/ 11 w 91"/>
                <a:gd name="T39" fmla="*/ 24 h 192"/>
                <a:gd name="T40" fmla="*/ 10 w 91"/>
                <a:gd name="T41" fmla="*/ 24 h 192"/>
                <a:gd name="T42" fmla="*/ 10 w 91"/>
                <a:gd name="T43" fmla="*/ 24 h 192"/>
                <a:gd name="T44" fmla="*/ 9 w 91"/>
                <a:gd name="T45" fmla="*/ 24 h 192"/>
                <a:gd name="T46" fmla="*/ 8 w 91"/>
                <a:gd name="T47" fmla="*/ 23 h 192"/>
                <a:gd name="T48" fmla="*/ 6 w 91"/>
                <a:gd name="T49" fmla="*/ 23 h 192"/>
                <a:gd name="T50" fmla="*/ 5 w 91"/>
                <a:gd name="T51" fmla="*/ 22 h 192"/>
                <a:gd name="T52" fmla="*/ 3 w 91"/>
                <a:gd name="T53" fmla="*/ 21 h 192"/>
                <a:gd name="T54" fmla="*/ 2 w 91"/>
                <a:gd name="T55" fmla="*/ 20 h 192"/>
                <a:gd name="T56" fmla="*/ 1 w 91"/>
                <a:gd name="T57" fmla="*/ 19 h 192"/>
                <a:gd name="T58" fmla="*/ 1 w 91"/>
                <a:gd name="T59" fmla="*/ 18 h 192"/>
                <a:gd name="T60" fmla="*/ 0 w 91"/>
                <a:gd name="T61" fmla="*/ 17 h 192"/>
                <a:gd name="T62" fmla="*/ 0 w 91"/>
                <a:gd name="T63" fmla="*/ 15 h 192"/>
                <a:gd name="T64" fmla="*/ 0 w 91"/>
                <a:gd name="T65" fmla="*/ 15 h 192"/>
                <a:gd name="T66" fmla="*/ 0 w 91"/>
                <a:gd name="T67" fmla="*/ 14 h 192"/>
                <a:gd name="T68" fmla="*/ 0 w 91"/>
                <a:gd name="T69" fmla="*/ 12 h 192"/>
                <a:gd name="T70" fmla="*/ 0 w 91"/>
                <a:gd name="T71" fmla="*/ 12 h 192"/>
                <a:gd name="T72" fmla="*/ 0 w 91"/>
                <a:gd name="T73" fmla="*/ 11 h 192"/>
                <a:gd name="T74" fmla="*/ 0 w 91"/>
                <a:gd name="T75" fmla="*/ 10 h 192"/>
                <a:gd name="T76" fmla="*/ 1 w 91"/>
                <a:gd name="T77" fmla="*/ 7 h 192"/>
                <a:gd name="T78" fmla="*/ 2 w 91"/>
                <a:gd name="T79" fmla="*/ 6 h 192"/>
                <a:gd name="T80" fmla="*/ 2 w 91"/>
                <a:gd name="T81" fmla="*/ 6 h 192"/>
                <a:gd name="T82" fmla="*/ 3 w 91"/>
                <a:gd name="T83" fmla="*/ 5 h 192"/>
                <a:gd name="T84" fmla="*/ 3 w 91"/>
                <a:gd name="T85" fmla="*/ 4 h 192"/>
                <a:gd name="T86" fmla="*/ 4 w 91"/>
                <a:gd name="T87" fmla="*/ 3 h 192"/>
                <a:gd name="T88" fmla="*/ 5 w 91"/>
                <a:gd name="T89" fmla="*/ 3 h 192"/>
                <a:gd name="T90" fmla="*/ 5 w 91"/>
                <a:gd name="T91" fmla="*/ 2 h 192"/>
                <a:gd name="T92" fmla="*/ 6 w 91"/>
                <a:gd name="T93" fmla="*/ 1 h 192"/>
                <a:gd name="T94" fmla="*/ 7 w 91"/>
                <a:gd name="T95" fmla="*/ 0 h 192"/>
                <a:gd name="T96" fmla="*/ 10 w 91"/>
                <a:gd name="T97" fmla="*/ 3 h 192"/>
                <a:gd name="T98" fmla="*/ 10 w 91"/>
                <a:gd name="T99" fmla="*/ 3 h 1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1"/>
                <a:gd name="T151" fmla="*/ 0 h 192"/>
                <a:gd name="T152" fmla="*/ 91 w 91"/>
                <a:gd name="T153" fmla="*/ 192 h 1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1" h="192">
                  <a:moveTo>
                    <a:pt x="83" y="29"/>
                  </a:moveTo>
                  <a:lnTo>
                    <a:pt x="81" y="29"/>
                  </a:lnTo>
                  <a:lnTo>
                    <a:pt x="80" y="32"/>
                  </a:lnTo>
                  <a:lnTo>
                    <a:pt x="74" y="36"/>
                  </a:lnTo>
                  <a:lnTo>
                    <a:pt x="68" y="42"/>
                  </a:lnTo>
                  <a:lnTo>
                    <a:pt x="62" y="48"/>
                  </a:lnTo>
                  <a:lnTo>
                    <a:pt x="55" y="57"/>
                  </a:lnTo>
                  <a:lnTo>
                    <a:pt x="49" y="65"/>
                  </a:lnTo>
                  <a:lnTo>
                    <a:pt x="45" y="76"/>
                  </a:lnTo>
                  <a:lnTo>
                    <a:pt x="40" y="86"/>
                  </a:lnTo>
                  <a:lnTo>
                    <a:pt x="38" y="95"/>
                  </a:lnTo>
                  <a:lnTo>
                    <a:pt x="38" y="107"/>
                  </a:lnTo>
                  <a:lnTo>
                    <a:pt x="42" y="120"/>
                  </a:lnTo>
                  <a:lnTo>
                    <a:pt x="45" y="129"/>
                  </a:lnTo>
                  <a:lnTo>
                    <a:pt x="55" y="141"/>
                  </a:lnTo>
                  <a:lnTo>
                    <a:pt x="61" y="145"/>
                  </a:lnTo>
                  <a:lnTo>
                    <a:pt x="68" y="150"/>
                  </a:lnTo>
                  <a:lnTo>
                    <a:pt x="76" y="156"/>
                  </a:lnTo>
                  <a:lnTo>
                    <a:pt x="87" y="164"/>
                  </a:lnTo>
                  <a:lnTo>
                    <a:pt x="91" y="192"/>
                  </a:lnTo>
                  <a:lnTo>
                    <a:pt x="87" y="192"/>
                  </a:lnTo>
                  <a:lnTo>
                    <a:pt x="81" y="188"/>
                  </a:lnTo>
                  <a:lnTo>
                    <a:pt x="74" y="186"/>
                  </a:lnTo>
                  <a:lnTo>
                    <a:pt x="64" y="184"/>
                  </a:lnTo>
                  <a:lnTo>
                    <a:pt x="53" y="177"/>
                  </a:lnTo>
                  <a:lnTo>
                    <a:pt x="42" y="171"/>
                  </a:lnTo>
                  <a:lnTo>
                    <a:pt x="30" y="164"/>
                  </a:lnTo>
                  <a:lnTo>
                    <a:pt x="19" y="154"/>
                  </a:lnTo>
                  <a:lnTo>
                    <a:pt x="13" y="148"/>
                  </a:lnTo>
                  <a:lnTo>
                    <a:pt x="9" y="141"/>
                  </a:lnTo>
                  <a:lnTo>
                    <a:pt x="5" y="135"/>
                  </a:lnTo>
                  <a:lnTo>
                    <a:pt x="3" y="127"/>
                  </a:lnTo>
                  <a:lnTo>
                    <a:pt x="2" y="120"/>
                  </a:lnTo>
                  <a:lnTo>
                    <a:pt x="2" y="112"/>
                  </a:lnTo>
                  <a:lnTo>
                    <a:pt x="0" y="103"/>
                  </a:lnTo>
                  <a:lnTo>
                    <a:pt x="2" y="95"/>
                  </a:lnTo>
                  <a:lnTo>
                    <a:pt x="3" y="84"/>
                  </a:lnTo>
                  <a:lnTo>
                    <a:pt x="7" y="74"/>
                  </a:lnTo>
                  <a:lnTo>
                    <a:pt x="11" y="63"/>
                  </a:lnTo>
                  <a:lnTo>
                    <a:pt x="19" y="51"/>
                  </a:lnTo>
                  <a:lnTo>
                    <a:pt x="23" y="46"/>
                  </a:lnTo>
                  <a:lnTo>
                    <a:pt x="26" y="38"/>
                  </a:lnTo>
                  <a:lnTo>
                    <a:pt x="30" y="32"/>
                  </a:lnTo>
                  <a:lnTo>
                    <a:pt x="36" y="27"/>
                  </a:lnTo>
                  <a:lnTo>
                    <a:pt x="42" y="19"/>
                  </a:lnTo>
                  <a:lnTo>
                    <a:pt x="47" y="13"/>
                  </a:lnTo>
                  <a:lnTo>
                    <a:pt x="53" y="6"/>
                  </a:lnTo>
                  <a:lnTo>
                    <a:pt x="61" y="0"/>
                  </a:lnTo>
                  <a:lnTo>
                    <a:pt x="83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2" name="Freeform 56"/>
            <p:cNvSpPr>
              <a:spLocks/>
            </p:cNvSpPr>
            <p:nvPr/>
          </p:nvSpPr>
          <p:spPr bwMode="auto">
            <a:xfrm>
              <a:off x="3215" y="3792"/>
              <a:ext cx="53" cy="89"/>
            </a:xfrm>
            <a:custGeom>
              <a:avLst/>
              <a:gdLst>
                <a:gd name="T0" fmla="*/ 9 w 104"/>
                <a:gd name="T1" fmla="*/ 2 h 179"/>
                <a:gd name="T2" fmla="*/ 9 w 104"/>
                <a:gd name="T3" fmla="*/ 2 h 179"/>
                <a:gd name="T4" fmla="*/ 9 w 104"/>
                <a:gd name="T5" fmla="*/ 3 h 179"/>
                <a:gd name="T6" fmla="*/ 8 w 104"/>
                <a:gd name="T7" fmla="*/ 4 h 179"/>
                <a:gd name="T8" fmla="*/ 8 w 104"/>
                <a:gd name="T9" fmla="*/ 5 h 179"/>
                <a:gd name="T10" fmla="*/ 7 w 104"/>
                <a:gd name="T11" fmla="*/ 6 h 179"/>
                <a:gd name="T12" fmla="*/ 7 w 104"/>
                <a:gd name="T13" fmla="*/ 7 h 179"/>
                <a:gd name="T14" fmla="*/ 6 w 104"/>
                <a:gd name="T15" fmla="*/ 8 h 179"/>
                <a:gd name="T16" fmla="*/ 6 w 104"/>
                <a:gd name="T17" fmla="*/ 10 h 179"/>
                <a:gd name="T18" fmla="*/ 6 w 104"/>
                <a:gd name="T19" fmla="*/ 11 h 179"/>
                <a:gd name="T20" fmla="*/ 6 w 104"/>
                <a:gd name="T21" fmla="*/ 12 h 179"/>
                <a:gd name="T22" fmla="*/ 6 w 104"/>
                <a:gd name="T23" fmla="*/ 13 h 179"/>
                <a:gd name="T24" fmla="*/ 7 w 104"/>
                <a:gd name="T25" fmla="*/ 15 h 179"/>
                <a:gd name="T26" fmla="*/ 7 w 104"/>
                <a:gd name="T27" fmla="*/ 15 h 179"/>
                <a:gd name="T28" fmla="*/ 8 w 104"/>
                <a:gd name="T29" fmla="*/ 16 h 179"/>
                <a:gd name="T30" fmla="*/ 8 w 104"/>
                <a:gd name="T31" fmla="*/ 16 h 179"/>
                <a:gd name="T32" fmla="*/ 9 w 104"/>
                <a:gd name="T33" fmla="*/ 17 h 179"/>
                <a:gd name="T34" fmla="*/ 10 w 104"/>
                <a:gd name="T35" fmla="*/ 17 h 179"/>
                <a:gd name="T36" fmla="*/ 11 w 104"/>
                <a:gd name="T37" fmla="*/ 17 h 179"/>
                <a:gd name="T38" fmla="*/ 12 w 104"/>
                <a:gd name="T39" fmla="*/ 17 h 179"/>
                <a:gd name="T40" fmla="*/ 14 w 104"/>
                <a:gd name="T41" fmla="*/ 18 h 179"/>
                <a:gd name="T42" fmla="*/ 13 w 104"/>
                <a:gd name="T43" fmla="*/ 22 h 179"/>
                <a:gd name="T44" fmla="*/ 12 w 104"/>
                <a:gd name="T45" fmla="*/ 22 h 179"/>
                <a:gd name="T46" fmla="*/ 12 w 104"/>
                <a:gd name="T47" fmla="*/ 22 h 179"/>
                <a:gd name="T48" fmla="*/ 11 w 104"/>
                <a:gd name="T49" fmla="*/ 21 h 179"/>
                <a:gd name="T50" fmla="*/ 10 w 104"/>
                <a:gd name="T51" fmla="*/ 21 h 179"/>
                <a:gd name="T52" fmla="*/ 9 w 104"/>
                <a:gd name="T53" fmla="*/ 21 h 179"/>
                <a:gd name="T54" fmla="*/ 8 w 104"/>
                <a:gd name="T55" fmla="*/ 20 h 179"/>
                <a:gd name="T56" fmla="*/ 7 w 104"/>
                <a:gd name="T57" fmla="*/ 20 h 179"/>
                <a:gd name="T58" fmla="*/ 6 w 104"/>
                <a:gd name="T59" fmla="*/ 20 h 179"/>
                <a:gd name="T60" fmla="*/ 6 w 104"/>
                <a:gd name="T61" fmla="*/ 19 h 179"/>
                <a:gd name="T62" fmla="*/ 5 w 104"/>
                <a:gd name="T63" fmla="*/ 19 h 179"/>
                <a:gd name="T64" fmla="*/ 4 w 104"/>
                <a:gd name="T65" fmla="*/ 18 h 179"/>
                <a:gd name="T66" fmla="*/ 3 w 104"/>
                <a:gd name="T67" fmla="*/ 18 h 179"/>
                <a:gd name="T68" fmla="*/ 3 w 104"/>
                <a:gd name="T69" fmla="*/ 17 h 179"/>
                <a:gd name="T70" fmla="*/ 2 w 104"/>
                <a:gd name="T71" fmla="*/ 16 h 179"/>
                <a:gd name="T72" fmla="*/ 2 w 104"/>
                <a:gd name="T73" fmla="*/ 16 h 179"/>
                <a:gd name="T74" fmla="*/ 1 w 104"/>
                <a:gd name="T75" fmla="*/ 15 h 179"/>
                <a:gd name="T76" fmla="*/ 1 w 104"/>
                <a:gd name="T77" fmla="*/ 14 h 179"/>
                <a:gd name="T78" fmla="*/ 1 w 104"/>
                <a:gd name="T79" fmla="*/ 13 h 179"/>
                <a:gd name="T80" fmla="*/ 0 w 104"/>
                <a:gd name="T81" fmla="*/ 12 h 179"/>
                <a:gd name="T82" fmla="*/ 1 w 104"/>
                <a:gd name="T83" fmla="*/ 11 h 179"/>
                <a:gd name="T84" fmla="*/ 1 w 104"/>
                <a:gd name="T85" fmla="*/ 10 h 179"/>
                <a:gd name="T86" fmla="*/ 1 w 104"/>
                <a:gd name="T87" fmla="*/ 9 h 179"/>
                <a:gd name="T88" fmla="*/ 1 w 104"/>
                <a:gd name="T89" fmla="*/ 7 h 179"/>
                <a:gd name="T90" fmla="*/ 2 w 104"/>
                <a:gd name="T91" fmla="*/ 6 h 179"/>
                <a:gd name="T92" fmla="*/ 2 w 104"/>
                <a:gd name="T93" fmla="*/ 5 h 179"/>
                <a:gd name="T94" fmla="*/ 3 w 104"/>
                <a:gd name="T95" fmla="*/ 4 h 179"/>
                <a:gd name="T96" fmla="*/ 3 w 104"/>
                <a:gd name="T97" fmla="*/ 4 h 179"/>
                <a:gd name="T98" fmla="*/ 4 w 104"/>
                <a:gd name="T99" fmla="*/ 3 h 179"/>
                <a:gd name="T100" fmla="*/ 4 w 104"/>
                <a:gd name="T101" fmla="*/ 2 h 179"/>
                <a:gd name="T102" fmla="*/ 5 w 104"/>
                <a:gd name="T103" fmla="*/ 1 h 179"/>
                <a:gd name="T104" fmla="*/ 6 w 104"/>
                <a:gd name="T105" fmla="*/ 0 h 179"/>
                <a:gd name="T106" fmla="*/ 6 w 104"/>
                <a:gd name="T107" fmla="*/ 0 h 179"/>
                <a:gd name="T108" fmla="*/ 9 w 104"/>
                <a:gd name="T109" fmla="*/ 2 h 179"/>
                <a:gd name="T110" fmla="*/ 9 w 104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4"/>
                <a:gd name="T169" fmla="*/ 0 h 179"/>
                <a:gd name="T170" fmla="*/ 104 w 104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4" h="179">
                  <a:moveTo>
                    <a:pt x="68" y="21"/>
                  </a:moveTo>
                  <a:lnTo>
                    <a:pt x="66" y="21"/>
                  </a:lnTo>
                  <a:lnTo>
                    <a:pt x="64" y="27"/>
                  </a:lnTo>
                  <a:lnTo>
                    <a:pt x="61" y="32"/>
                  </a:lnTo>
                  <a:lnTo>
                    <a:pt x="57" y="40"/>
                  </a:lnTo>
                  <a:lnTo>
                    <a:pt x="51" y="48"/>
                  </a:lnTo>
                  <a:lnTo>
                    <a:pt x="49" y="57"/>
                  </a:lnTo>
                  <a:lnTo>
                    <a:pt x="45" y="69"/>
                  </a:lnTo>
                  <a:lnTo>
                    <a:pt x="43" y="80"/>
                  </a:lnTo>
                  <a:lnTo>
                    <a:pt x="42" y="89"/>
                  </a:lnTo>
                  <a:lnTo>
                    <a:pt x="42" y="101"/>
                  </a:lnTo>
                  <a:lnTo>
                    <a:pt x="43" y="110"/>
                  </a:lnTo>
                  <a:lnTo>
                    <a:pt x="51" y="122"/>
                  </a:lnTo>
                  <a:lnTo>
                    <a:pt x="55" y="126"/>
                  </a:lnTo>
                  <a:lnTo>
                    <a:pt x="59" y="129"/>
                  </a:lnTo>
                  <a:lnTo>
                    <a:pt x="62" y="133"/>
                  </a:lnTo>
                  <a:lnTo>
                    <a:pt x="70" y="137"/>
                  </a:lnTo>
                  <a:lnTo>
                    <a:pt x="76" y="139"/>
                  </a:lnTo>
                  <a:lnTo>
                    <a:pt x="85" y="141"/>
                  </a:lnTo>
                  <a:lnTo>
                    <a:pt x="93" y="143"/>
                  </a:lnTo>
                  <a:lnTo>
                    <a:pt x="104" y="145"/>
                  </a:lnTo>
                  <a:lnTo>
                    <a:pt x="99" y="179"/>
                  </a:lnTo>
                  <a:lnTo>
                    <a:pt x="95" y="179"/>
                  </a:lnTo>
                  <a:lnTo>
                    <a:pt x="89" y="177"/>
                  </a:lnTo>
                  <a:lnTo>
                    <a:pt x="80" y="175"/>
                  </a:lnTo>
                  <a:lnTo>
                    <a:pt x="72" y="173"/>
                  </a:lnTo>
                  <a:lnTo>
                    <a:pt x="64" y="169"/>
                  </a:lnTo>
                  <a:lnTo>
                    <a:pt x="59" y="167"/>
                  </a:lnTo>
                  <a:lnTo>
                    <a:pt x="53" y="164"/>
                  </a:lnTo>
                  <a:lnTo>
                    <a:pt x="47" y="162"/>
                  </a:lnTo>
                  <a:lnTo>
                    <a:pt x="42" y="158"/>
                  </a:lnTo>
                  <a:lnTo>
                    <a:pt x="34" y="154"/>
                  </a:lnTo>
                  <a:lnTo>
                    <a:pt x="28" y="150"/>
                  </a:lnTo>
                  <a:lnTo>
                    <a:pt x="24" y="146"/>
                  </a:lnTo>
                  <a:lnTo>
                    <a:pt x="19" y="141"/>
                  </a:lnTo>
                  <a:lnTo>
                    <a:pt x="13" y="135"/>
                  </a:lnTo>
                  <a:lnTo>
                    <a:pt x="11" y="129"/>
                  </a:lnTo>
                  <a:lnTo>
                    <a:pt x="7" y="122"/>
                  </a:lnTo>
                  <a:lnTo>
                    <a:pt x="4" y="114"/>
                  </a:lnTo>
                  <a:lnTo>
                    <a:pt x="2" y="108"/>
                  </a:lnTo>
                  <a:lnTo>
                    <a:pt x="0" y="99"/>
                  </a:lnTo>
                  <a:lnTo>
                    <a:pt x="2" y="91"/>
                  </a:lnTo>
                  <a:lnTo>
                    <a:pt x="2" y="82"/>
                  </a:lnTo>
                  <a:lnTo>
                    <a:pt x="4" y="72"/>
                  </a:lnTo>
                  <a:lnTo>
                    <a:pt x="7" y="61"/>
                  </a:lnTo>
                  <a:lnTo>
                    <a:pt x="13" y="50"/>
                  </a:lnTo>
                  <a:lnTo>
                    <a:pt x="15" y="44"/>
                  </a:lnTo>
                  <a:lnTo>
                    <a:pt x="19" y="38"/>
                  </a:lnTo>
                  <a:lnTo>
                    <a:pt x="21" y="32"/>
                  </a:lnTo>
                  <a:lnTo>
                    <a:pt x="26" y="27"/>
                  </a:lnTo>
                  <a:lnTo>
                    <a:pt x="30" y="19"/>
                  </a:lnTo>
                  <a:lnTo>
                    <a:pt x="36" y="13"/>
                  </a:lnTo>
                  <a:lnTo>
                    <a:pt x="42" y="6"/>
                  </a:lnTo>
                  <a:lnTo>
                    <a:pt x="47" y="0"/>
                  </a:lnTo>
                  <a:lnTo>
                    <a:pt x="68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3" name="Freeform 57"/>
            <p:cNvSpPr>
              <a:spLocks/>
            </p:cNvSpPr>
            <p:nvPr/>
          </p:nvSpPr>
          <p:spPr bwMode="auto">
            <a:xfrm>
              <a:off x="3174" y="3863"/>
              <a:ext cx="56" cy="98"/>
            </a:xfrm>
            <a:custGeom>
              <a:avLst/>
              <a:gdLst>
                <a:gd name="T0" fmla="*/ 7 w 110"/>
                <a:gd name="T1" fmla="*/ 2 h 195"/>
                <a:gd name="T2" fmla="*/ 6 w 110"/>
                <a:gd name="T3" fmla="*/ 3 h 195"/>
                <a:gd name="T4" fmla="*/ 5 w 110"/>
                <a:gd name="T5" fmla="*/ 5 h 195"/>
                <a:gd name="T6" fmla="*/ 5 w 110"/>
                <a:gd name="T7" fmla="*/ 8 h 195"/>
                <a:gd name="T8" fmla="*/ 5 w 110"/>
                <a:gd name="T9" fmla="*/ 9 h 195"/>
                <a:gd name="T10" fmla="*/ 5 w 110"/>
                <a:gd name="T11" fmla="*/ 11 h 195"/>
                <a:gd name="T12" fmla="*/ 5 w 110"/>
                <a:gd name="T13" fmla="*/ 12 h 195"/>
                <a:gd name="T14" fmla="*/ 5 w 110"/>
                <a:gd name="T15" fmla="*/ 14 h 195"/>
                <a:gd name="T16" fmla="*/ 6 w 110"/>
                <a:gd name="T17" fmla="*/ 16 h 195"/>
                <a:gd name="T18" fmla="*/ 7 w 110"/>
                <a:gd name="T19" fmla="*/ 17 h 195"/>
                <a:gd name="T20" fmla="*/ 8 w 110"/>
                <a:gd name="T21" fmla="*/ 18 h 195"/>
                <a:gd name="T22" fmla="*/ 10 w 110"/>
                <a:gd name="T23" fmla="*/ 20 h 195"/>
                <a:gd name="T24" fmla="*/ 12 w 110"/>
                <a:gd name="T25" fmla="*/ 21 h 195"/>
                <a:gd name="T26" fmla="*/ 13 w 110"/>
                <a:gd name="T27" fmla="*/ 21 h 195"/>
                <a:gd name="T28" fmla="*/ 13 w 110"/>
                <a:gd name="T29" fmla="*/ 25 h 195"/>
                <a:gd name="T30" fmla="*/ 12 w 110"/>
                <a:gd name="T31" fmla="*/ 25 h 195"/>
                <a:gd name="T32" fmla="*/ 10 w 110"/>
                <a:gd name="T33" fmla="*/ 24 h 195"/>
                <a:gd name="T34" fmla="*/ 9 w 110"/>
                <a:gd name="T35" fmla="*/ 23 h 195"/>
                <a:gd name="T36" fmla="*/ 7 w 110"/>
                <a:gd name="T37" fmla="*/ 23 h 195"/>
                <a:gd name="T38" fmla="*/ 5 w 110"/>
                <a:gd name="T39" fmla="*/ 22 h 195"/>
                <a:gd name="T40" fmla="*/ 4 w 110"/>
                <a:gd name="T41" fmla="*/ 21 h 195"/>
                <a:gd name="T42" fmla="*/ 3 w 110"/>
                <a:gd name="T43" fmla="*/ 19 h 195"/>
                <a:gd name="T44" fmla="*/ 2 w 110"/>
                <a:gd name="T45" fmla="*/ 18 h 195"/>
                <a:gd name="T46" fmla="*/ 1 w 110"/>
                <a:gd name="T47" fmla="*/ 16 h 195"/>
                <a:gd name="T48" fmla="*/ 0 w 110"/>
                <a:gd name="T49" fmla="*/ 13 h 195"/>
                <a:gd name="T50" fmla="*/ 0 w 110"/>
                <a:gd name="T51" fmla="*/ 10 h 195"/>
                <a:gd name="T52" fmla="*/ 1 w 110"/>
                <a:gd name="T53" fmla="*/ 9 h 195"/>
                <a:gd name="T54" fmla="*/ 1 w 110"/>
                <a:gd name="T55" fmla="*/ 8 h 195"/>
                <a:gd name="T56" fmla="*/ 1 w 110"/>
                <a:gd name="T57" fmla="*/ 6 h 195"/>
                <a:gd name="T58" fmla="*/ 2 w 110"/>
                <a:gd name="T59" fmla="*/ 4 h 195"/>
                <a:gd name="T60" fmla="*/ 3 w 110"/>
                <a:gd name="T61" fmla="*/ 2 h 195"/>
                <a:gd name="T62" fmla="*/ 4 w 110"/>
                <a:gd name="T63" fmla="*/ 0 h 195"/>
                <a:gd name="T64" fmla="*/ 7 w 110"/>
                <a:gd name="T65" fmla="*/ 2 h 1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95"/>
                <a:gd name="T101" fmla="*/ 110 w 110"/>
                <a:gd name="T102" fmla="*/ 195 h 1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95">
                  <a:moveTo>
                    <a:pt x="53" y="11"/>
                  </a:moveTo>
                  <a:lnTo>
                    <a:pt x="51" y="11"/>
                  </a:lnTo>
                  <a:lnTo>
                    <a:pt x="49" y="15"/>
                  </a:lnTo>
                  <a:lnTo>
                    <a:pt x="46" y="21"/>
                  </a:lnTo>
                  <a:lnTo>
                    <a:pt x="44" y="30"/>
                  </a:lnTo>
                  <a:lnTo>
                    <a:pt x="40" y="38"/>
                  </a:lnTo>
                  <a:lnTo>
                    <a:pt x="36" y="51"/>
                  </a:lnTo>
                  <a:lnTo>
                    <a:pt x="36" y="57"/>
                  </a:lnTo>
                  <a:lnTo>
                    <a:pt x="34" y="62"/>
                  </a:lnTo>
                  <a:lnTo>
                    <a:pt x="34" y="70"/>
                  </a:lnTo>
                  <a:lnTo>
                    <a:pt x="34" y="76"/>
                  </a:lnTo>
                  <a:lnTo>
                    <a:pt x="34" y="81"/>
                  </a:lnTo>
                  <a:lnTo>
                    <a:pt x="34" y="89"/>
                  </a:lnTo>
                  <a:lnTo>
                    <a:pt x="34" y="95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40" y="116"/>
                  </a:lnTo>
                  <a:lnTo>
                    <a:pt x="44" y="121"/>
                  </a:lnTo>
                  <a:lnTo>
                    <a:pt x="47" y="129"/>
                  </a:lnTo>
                  <a:lnTo>
                    <a:pt x="51" y="135"/>
                  </a:lnTo>
                  <a:lnTo>
                    <a:pt x="57" y="138"/>
                  </a:lnTo>
                  <a:lnTo>
                    <a:pt x="63" y="144"/>
                  </a:lnTo>
                  <a:lnTo>
                    <a:pt x="70" y="150"/>
                  </a:lnTo>
                  <a:lnTo>
                    <a:pt x="78" y="154"/>
                  </a:lnTo>
                  <a:lnTo>
                    <a:pt x="87" y="159"/>
                  </a:lnTo>
                  <a:lnTo>
                    <a:pt x="93" y="161"/>
                  </a:lnTo>
                  <a:lnTo>
                    <a:pt x="97" y="163"/>
                  </a:lnTo>
                  <a:lnTo>
                    <a:pt x="103" y="165"/>
                  </a:lnTo>
                  <a:lnTo>
                    <a:pt x="110" y="167"/>
                  </a:lnTo>
                  <a:lnTo>
                    <a:pt x="103" y="195"/>
                  </a:lnTo>
                  <a:lnTo>
                    <a:pt x="101" y="195"/>
                  </a:lnTo>
                  <a:lnTo>
                    <a:pt x="95" y="194"/>
                  </a:lnTo>
                  <a:lnTo>
                    <a:pt x="87" y="190"/>
                  </a:lnTo>
                  <a:lnTo>
                    <a:pt x="78" y="188"/>
                  </a:lnTo>
                  <a:lnTo>
                    <a:pt x="72" y="186"/>
                  </a:lnTo>
                  <a:lnTo>
                    <a:pt x="66" y="184"/>
                  </a:lnTo>
                  <a:lnTo>
                    <a:pt x="59" y="180"/>
                  </a:lnTo>
                  <a:lnTo>
                    <a:pt x="53" y="178"/>
                  </a:lnTo>
                  <a:lnTo>
                    <a:pt x="47" y="175"/>
                  </a:lnTo>
                  <a:lnTo>
                    <a:pt x="40" y="171"/>
                  </a:lnTo>
                  <a:lnTo>
                    <a:pt x="36" y="167"/>
                  </a:lnTo>
                  <a:lnTo>
                    <a:pt x="30" y="161"/>
                  </a:lnTo>
                  <a:lnTo>
                    <a:pt x="23" y="156"/>
                  </a:lnTo>
                  <a:lnTo>
                    <a:pt x="17" y="150"/>
                  </a:lnTo>
                  <a:lnTo>
                    <a:pt x="13" y="144"/>
                  </a:lnTo>
                  <a:lnTo>
                    <a:pt x="9" y="137"/>
                  </a:lnTo>
                  <a:lnTo>
                    <a:pt x="6" y="129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0" y="102"/>
                  </a:lnTo>
                  <a:lnTo>
                    <a:pt x="0" y="91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2" y="68"/>
                  </a:lnTo>
                  <a:lnTo>
                    <a:pt x="2" y="62"/>
                  </a:lnTo>
                  <a:lnTo>
                    <a:pt x="6" y="57"/>
                  </a:lnTo>
                  <a:lnTo>
                    <a:pt x="6" y="49"/>
                  </a:lnTo>
                  <a:lnTo>
                    <a:pt x="8" y="41"/>
                  </a:lnTo>
                  <a:lnTo>
                    <a:pt x="9" y="36"/>
                  </a:lnTo>
                  <a:lnTo>
                    <a:pt x="13" y="28"/>
                  </a:lnTo>
                  <a:lnTo>
                    <a:pt x="17" y="21"/>
                  </a:lnTo>
                  <a:lnTo>
                    <a:pt x="21" y="13"/>
                  </a:lnTo>
                  <a:lnTo>
                    <a:pt x="25" y="5"/>
                  </a:lnTo>
                  <a:lnTo>
                    <a:pt x="30" y="0"/>
                  </a:lnTo>
                  <a:lnTo>
                    <a:pt x="53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4" name="Freeform 58"/>
            <p:cNvSpPr>
              <a:spLocks/>
            </p:cNvSpPr>
            <p:nvPr/>
          </p:nvSpPr>
          <p:spPr bwMode="auto">
            <a:xfrm>
              <a:off x="3155" y="3715"/>
              <a:ext cx="44" cy="103"/>
            </a:xfrm>
            <a:custGeom>
              <a:avLst/>
              <a:gdLst>
                <a:gd name="T0" fmla="*/ 9 w 89"/>
                <a:gd name="T1" fmla="*/ 4 h 205"/>
                <a:gd name="T2" fmla="*/ 9 w 89"/>
                <a:gd name="T3" fmla="*/ 4 h 205"/>
                <a:gd name="T4" fmla="*/ 9 w 89"/>
                <a:gd name="T5" fmla="*/ 4 h 205"/>
                <a:gd name="T6" fmla="*/ 8 w 89"/>
                <a:gd name="T7" fmla="*/ 5 h 205"/>
                <a:gd name="T8" fmla="*/ 7 w 89"/>
                <a:gd name="T9" fmla="*/ 6 h 205"/>
                <a:gd name="T10" fmla="*/ 6 w 89"/>
                <a:gd name="T11" fmla="*/ 6 h 205"/>
                <a:gd name="T12" fmla="*/ 6 w 89"/>
                <a:gd name="T13" fmla="*/ 8 h 205"/>
                <a:gd name="T14" fmla="*/ 5 w 89"/>
                <a:gd name="T15" fmla="*/ 9 h 205"/>
                <a:gd name="T16" fmla="*/ 5 w 89"/>
                <a:gd name="T17" fmla="*/ 10 h 205"/>
                <a:gd name="T18" fmla="*/ 4 w 89"/>
                <a:gd name="T19" fmla="*/ 12 h 205"/>
                <a:gd name="T20" fmla="*/ 4 w 89"/>
                <a:gd name="T21" fmla="*/ 13 h 205"/>
                <a:gd name="T22" fmla="*/ 4 w 89"/>
                <a:gd name="T23" fmla="*/ 14 h 205"/>
                <a:gd name="T24" fmla="*/ 5 w 89"/>
                <a:gd name="T25" fmla="*/ 16 h 205"/>
                <a:gd name="T26" fmla="*/ 5 w 89"/>
                <a:gd name="T27" fmla="*/ 16 h 205"/>
                <a:gd name="T28" fmla="*/ 5 w 89"/>
                <a:gd name="T29" fmla="*/ 17 h 205"/>
                <a:gd name="T30" fmla="*/ 6 w 89"/>
                <a:gd name="T31" fmla="*/ 18 h 205"/>
                <a:gd name="T32" fmla="*/ 7 w 89"/>
                <a:gd name="T33" fmla="*/ 19 h 205"/>
                <a:gd name="T34" fmla="*/ 7 w 89"/>
                <a:gd name="T35" fmla="*/ 19 h 205"/>
                <a:gd name="T36" fmla="*/ 8 w 89"/>
                <a:gd name="T37" fmla="*/ 19 h 205"/>
                <a:gd name="T38" fmla="*/ 9 w 89"/>
                <a:gd name="T39" fmla="*/ 20 h 205"/>
                <a:gd name="T40" fmla="*/ 11 w 89"/>
                <a:gd name="T41" fmla="*/ 21 h 205"/>
                <a:gd name="T42" fmla="*/ 11 w 89"/>
                <a:gd name="T43" fmla="*/ 26 h 205"/>
                <a:gd name="T44" fmla="*/ 10 w 89"/>
                <a:gd name="T45" fmla="*/ 26 h 205"/>
                <a:gd name="T46" fmla="*/ 10 w 89"/>
                <a:gd name="T47" fmla="*/ 26 h 205"/>
                <a:gd name="T48" fmla="*/ 9 w 89"/>
                <a:gd name="T49" fmla="*/ 25 h 205"/>
                <a:gd name="T50" fmla="*/ 7 w 89"/>
                <a:gd name="T51" fmla="*/ 24 h 205"/>
                <a:gd name="T52" fmla="*/ 6 w 89"/>
                <a:gd name="T53" fmla="*/ 24 h 205"/>
                <a:gd name="T54" fmla="*/ 5 w 89"/>
                <a:gd name="T55" fmla="*/ 23 h 205"/>
                <a:gd name="T56" fmla="*/ 3 w 89"/>
                <a:gd name="T57" fmla="*/ 21 h 205"/>
                <a:gd name="T58" fmla="*/ 2 w 89"/>
                <a:gd name="T59" fmla="*/ 20 h 205"/>
                <a:gd name="T60" fmla="*/ 1 w 89"/>
                <a:gd name="T61" fmla="*/ 19 h 205"/>
                <a:gd name="T62" fmla="*/ 1 w 89"/>
                <a:gd name="T63" fmla="*/ 18 h 205"/>
                <a:gd name="T64" fmla="*/ 0 w 89"/>
                <a:gd name="T65" fmla="*/ 17 h 205"/>
                <a:gd name="T66" fmla="*/ 0 w 89"/>
                <a:gd name="T67" fmla="*/ 16 h 205"/>
                <a:gd name="T68" fmla="*/ 0 w 89"/>
                <a:gd name="T69" fmla="*/ 15 h 205"/>
                <a:gd name="T70" fmla="*/ 0 w 89"/>
                <a:gd name="T71" fmla="*/ 14 h 205"/>
                <a:gd name="T72" fmla="*/ 0 w 89"/>
                <a:gd name="T73" fmla="*/ 13 h 205"/>
                <a:gd name="T74" fmla="*/ 0 w 89"/>
                <a:gd name="T75" fmla="*/ 12 h 205"/>
                <a:gd name="T76" fmla="*/ 0 w 89"/>
                <a:gd name="T77" fmla="*/ 10 h 205"/>
                <a:gd name="T78" fmla="*/ 0 w 89"/>
                <a:gd name="T79" fmla="*/ 9 h 205"/>
                <a:gd name="T80" fmla="*/ 1 w 89"/>
                <a:gd name="T81" fmla="*/ 8 h 205"/>
                <a:gd name="T82" fmla="*/ 2 w 89"/>
                <a:gd name="T83" fmla="*/ 7 h 205"/>
                <a:gd name="T84" fmla="*/ 2 w 89"/>
                <a:gd name="T85" fmla="*/ 6 h 205"/>
                <a:gd name="T86" fmla="*/ 3 w 89"/>
                <a:gd name="T87" fmla="*/ 5 h 205"/>
                <a:gd name="T88" fmla="*/ 3 w 89"/>
                <a:gd name="T89" fmla="*/ 4 h 205"/>
                <a:gd name="T90" fmla="*/ 4 w 89"/>
                <a:gd name="T91" fmla="*/ 4 h 205"/>
                <a:gd name="T92" fmla="*/ 5 w 89"/>
                <a:gd name="T93" fmla="*/ 3 h 205"/>
                <a:gd name="T94" fmla="*/ 5 w 89"/>
                <a:gd name="T95" fmla="*/ 2 h 205"/>
                <a:gd name="T96" fmla="*/ 6 w 89"/>
                <a:gd name="T97" fmla="*/ 1 h 205"/>
                <a:gd name="T98" fmla="*/ 7 w 89"/>
                <a:gd name="T99" fmla="*/ 0 h 205"/>
                <a:gd name="T100" fmla="*/ 9 w 89"/>
                <a:gd name="T101" fmla="*/ 4 h 205"/>
                <a:gd name="T102" fmla="*/ 9 w 89"/>
                <a:gd name="T103" fmla="*/ 4 h 2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9"/>
                <a:gd name="T157" fmla="*/ 0 h 205"/>
                <a:gd name="T158" fmla="*/ 89 w 89"/>
                <a:gd name="T159" fmla="*/ 205 h 20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9" h="205">
                  <a:moveTo>
                    <a:pt x="76" y="27"/>
                  </a:moveTo>
                  <a:lnTo>
                    <a:pt x="74" y="27"/>
                  </a:lnTo>
                  <a:lnTo>
                    <a:pt x="72" y="31"/>
                  </a:lnTo>
                  <a:lnTo>
                    <a:pt x="67" y="34"/>
                  </a:lnTo>
                  <a:lnTo>
                    <a:pt x="63" y="42"/>
                  </a:lnTo>
                  <a:lnTo>
                    <a:pt x="55" y="48"/>
                  </a:lnTo>
                  <a:lnTo>
                    <a:pt x="49" y="57"/>
                  </a:lnTo>
                  <a:lnTo>
                    <a:pt x="46" y="67"/>
                  </a:lnTo>
                  <a:lnTo>
                    <a:pt x="42" y="80"/>
                  </a:lnTo>
                  <a:lnTo>
                    <a:pt x="38" y="89"/>
                  </a:lnTo>
                  <a:lnTo>
                    <a:pt x="36" y="101"/>
                  </a:lnTo>
                  <a:lnTo>
                    <a:pt x="36" y="110"/>
                  </a:lnTo>
                  <a:lnTo>
                    <a:pt x="40" y="124"/>
                  </a:lnTo>
                  <a:lnTo>
                    <a:pt x="42" y="127"/>
                  </a:lnTo>
                  <a:lnTo>
                    <a:pt x="46" y="133"/>
                  </a:lnTo>
                  <a:lnTo>
                    <a:pt x="49" y="139"/>
                  </a:lnTo>
                  <a:lnTo>
                    <a:pt x="57" y="145"/>
                  </a:lnTo>
                  <a:lnTo>
                    <a:pt x="63" y="148"/>
                  </a:lnTo>
                  <a:lnTo>
                    <a:pt x="70" y="152"/>
                  </a:lnTo>
                  <a:lnTo>
                    <a:pt x="78" y="158"/>
                  </a:lnTo>
                  <a:lnTo>
                    <a:pt x="89" y="162"/>
                  </a:lnTo>
                  <a:lnTo>
                    <a:pt x="89" y="205"/>
                  </a:lnTo>
                  <a:lnTo>
                    <a:pt x="86" y="204"/>
                  </a:lnTo>
                  <a:lnTo>
                    <a:pt x="80" y="202"/>
                  </a:lnTo>
                  <a:lnTo>
                    <a:pt x="72" y="198"/>
                  </a:lnTo>
                  <a:lnTo>
                    <a:pt x="63" y="192"/>
                  </a:lnTo>
                  <a:lnTo>
                    <a:pt x="51" y="185"/>
                  </a:lnTo>
                  <a:lnTo>
                    <a:pt x="40" y="177"/>
                  </a:lnTo>
                  <a:lnTo>
                    <a:pt x="29" y="165"/>
                  </a:lnTo>
                  <a:lnTo>
                    <a:pt x="19" y="154"/>
                  </a:lnTo>
                  <a:lnTo>
                    <a:pt x="13" y="146"/>
                  </a:lnTo>
                  <a:lnTo>
                    <a:pt x="10" y="141"/>
                  </a:lnTo>
                  <a:lnTo>
                    <a:pt x="6" y="133"/>
                  </a:lnTo>
                  <a:lnTo>
                    <a:pt x="4" y="126"/>
                  </a:lnTo>
                  <a:lnTo>
                    <a:pt x="2" y="116"/>
                  </a:lnTo>
                  <a:lnTo>
                    <a:pt x="2" y="108"/>
                  </a:lnTo>
                  <a:lnTo>
                    <a:pt x="0" y="99"/>
                  </a:lnTo>
                  <a:lnTo>
                    <a:pt x="2" y="91"/>
                  </a:lnTo>
                  <a:lnTo>
                    <a:pt x="4" y="80"/>
                  </a:lnTo>
                  <a:lnTo>
                    <a:pt x="6" y="70"/>
                  </a:lnTo>
                  <a:lnTo>
                    <a:pt x="11" y="59"/>
                  </a:lnTo>
                  <a:lnTo>
                    <a:pt x="19" y="50"/>
                  </a:lnTo>
                  <a:lnTo>
                    <a:pt x="21" y="42"/>
                  </a:lnTo>
                  <a:lnTo>
                    <a:pt x="25" y="36"/>
                  </a:lnTo>
                  <a:lnTo>
                    <a:pt x="30" y="31"/>
                  </a:lnTo>
                  <a:lnTo>
                    <a:pt x="34" y="25"/>
                  </a:lnTo>
                  <a:lnTo>
                    <a:pt x="40" y="19"/>
                  </a:lnTo>
                  <a:lnTo>
                    <a:pt x="46" y="13"/>
                  </a:lnTo>
                  <a:lnTo>
                    <a:pt x="53" y="6"/>
                  </a:lnTo>
                  <a:lnTo>
                    <a:pt x="61" y="0"/>
                  </a:lnTo>
                  <a:lnTo>
                    <a:pt x="76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5" name="Freeform 59"/>
            <p:cNvSpPr>
              <a:spLocks/>
            </p:cNvSpPr>
            <p:nvPr/>
          </p:nvSpPr>
          <p:spPr bwMode="auto">
            <a:xfrm>
              <a:off x="3156" y="3582"/>
              <a:ext cx="40" cy="101"/>
            </a:xfrm>
            <a:custGeom>
              <a:avLst/>
              <a:gdLst>
                <a:gd name="T0" fmla="*/ 10 w 80"/>
                <a:gd name="T1" fmla="*/ 4 h 201"/>
                <a:gd name="T2" fmla="*/ 10 w 80"/>
                <a:gd name="T3" fmla="*/ 4 h 201"/>
                <a:gd name="T4" fmla="*/ 10 w 80"/>
                <a:gd name="T5" fmla="*/ 4 h 201"/>
                <a:gd name="T6" fmla="*/ 9 w 80"/>
                <a:gd name="T7" fmla="*/ 5 h 201"/>
                <a:gd name="T8" fmla="*/ 9 w 80"/>
                <a:gd name="T9" fmla="*/ 6 h 201"/>
                <a:gd name="T10" fmla="*/ 7 w 80"/>
                <a:gd name="T11" fmla="*/ 6 h 201"/>
                <a:gd name="T12" fmla="*/ 6 w 80"/>
                <a:gd name="T13" fmla="*/ 8 h 201"/>
                <a:gd name="T14" fmla="*/ 5 w 80"/>
                <a:gd name="T15" fmla="*/ 9 h 201"/>
                <a:gd name="T16" fmla="*/ 5 w 80"/>
                <a:gd name="T17" fmla="*/ 10 h 201"/>
                <a:gd name="T18" fmla="*/ 5 w 80"/>
                <a:gd name="T19" fmla="*/ 11 h 201"/>
                <a:gd name="T20" fmla="*/ 5 w 80"/>
                <a:gd name="T21" fmla="*/ 12 h 201"/>
                <a:gd name="T22" fmla="*/ 5 w 80"/>
                <a:gd name="T23" fmla="*/ 13 h 201"/>
                <a:gd name="T24" fmla="*/ 5 w 80"/>
                <a:gd name="T25" fmla="*/ 13 h 201"/>
                <a:gd name="T26" fmla="*/ 4 w 80"/>
                <a:gd name="T27" fmla="*/ 14 h 201"/>
                <a:gd name="T28" fmla="*/ 4 w 80"/>
                <a:gd name="T29" fmla="*/ 15 h 201"/>
                <a:gd name="T30" fmla="*/ 4 w 80"/>
                <a:gd name="T31" fmla="*/ 16 h 201"/>
                <a:gd name="T32" fmla="*/ 5 w 80"/>
                <a:gd name="T33" fmla="*/ 17 h 201"/>
                <a:gd name="T34" fmla="*/ 5 w 80"/>
                <a:gd name="T35" fmla="*/ 18 h 201"/>
                <a:gd name="T36" fmla="*/ 5 w 80"/>
                <a:gd name="T37" fmla="*/ 18 h 201"/>
                <a:gd name="T38" fmla="*/ 5 w 80"/>
                <a:gd name="T39" fmla="*/ 19 h 201"/>
                <a:gd name="T40" fmla="*/ 5 w 80"/>
                <a:gd name="T41" fmla="*/ 20 h 201"/>
                <a:gd name="T42" fmla="*/ 5 w 80"/>
                <a:gd name="T43" fmla="*/ 21 h 201"/>
                <a:gd name="T44" fmla="*/ 6 w 80"/>
                <a:gd name="T45" fmla="*/ 22 h 201"/>
                <a:gd name="T46" fmla="*/ 7 w 80"/>
                <a:gd name="T47" fmla="*/ 23 h 201"/>
                <a:gd name="T48" fmla="*/ 9 w 80"/>
                <a:gd name="T49" fmla="*/ 23 h 201"/>
                <a:gd name="T50" fmla="*/ 6 w 80"/>
                <a:gd name="T51" fmla="*/ 26 h 201"/>
                <a:gd name="T52" fmla="*/ 5 w 80"/>
                <a:gd name="T53" fmla="*/ 25 h 201"/>
                <a:gd name="T54" fmla="*/ 5 w 80"/>
                <a:gd name="T55" fmla="*/ 25 h 201"/>
                <a:gd name="T56" fmla="*/ 5 w 80"/>
                <a:gd name="T57" fmla="*/ 25 h 201"/>
                <a:gd name="T58" fmla="*/ 4 w 80"/>
                <a:gd name="T59" fmla="*/ 24 h 201"/>
                <a:gd name="T60" fmla="*/ 3 w 80"/>
                <a:gd name="T61" fmla="*/ 23 h 201"/>
                <a:gd name="T62" fmla="*/ 3 w 80"/>
                <a:gd name="T63" fmla="*/ 22 h 201"/>
                <a:gd name="T64" fmla="*/ 1 w 80"/>
                <a:gd name="T65" fmla="*/ 21 h 201"/>
                <a:gd name="T66" fmla="*/ 1 w 80"/>
                <a:gd name="T67" fmla="*/ 20 h 201"/>
                <a:gd name="T68" fmla="*/ 1 w 80"/>
                <a:gd name="T69" fmla="*/ 19 h 201"/>
                <a:gd name="T70" fmla="*/ 1 w 80"/>
                <a:gd name="T71" fmla="*/ 19 h 201"/>
                <a:gd name="T72" fmla="*/ 1 w 80"/>
                <a:gd name="T73" fmla="*/ 18 h 201"/>
                <a:gd name="T74" fmla="*/ 1 w 80"/>
                <a:gd name="T75" fmla="*/ 17 h 201"/>
                <a:gd name="T76" fmla="*/ 0 w 80"/>
                <a:gd name="T77" fmla="*/ 16 h 201"/>
                <a:gd name="T78" fmla="*/ 0 w 80"/>
                <a:gd name="T79" fmla="*/ 15 h 201"/>
                <a:gd name="T80" fmla="*/ 0 w 80"/>
                <a:gd name="T81" fmla="*/ 14 h 201"/>
                <a:gd name="T82" fmla="*/ 0 w 80"/>
                <a:gd name="T83" fmla="*/ 13 h 201"/>
                <a:gd name="T84" fmla="*/ 0 w 80"/>
                <a:gd name="T85" fmla="*/ 12 h 201"/>
                <a:gd name="T86" fmla="*/ 1 w 80"/>
                <a:gd name="T87" fmla="*/ 11 h 201"/>
                <a:gd name="T88" fmla="*/ 1 w 80"/>
                <a:gd name="T89" fmla="*/ 10 h 201"/>
                <a:gd name="T90" fmla="*/ 1 w 80"/>
                <a:gd name="T91" fmla="*/ 9 h 201"/>
                <a:gd name="T92" fmla="*/ 1 w 80"/>
                <a:gd name="T93" fmla="*/ 7 h 201"/>
                <a:gd name="T94" fmla="*/ 3 w 80"/>
                <a:gd name="T95" fmla="*/ 6 h 201"/>
                <a:gd name="T96" fmla="*/ 3 w 80"/>
                <a:gd name="T97" fmla="*/ 5 h 201"/>
                <a:gd name="T98" fmla="*/ 5 w 80"/>
                <a:gd name="T99" fmla="*/ 3 h 201"/>
                <a:gd name="T100" fmla="*/ 5 w 80"/>
                <a:gd name="T101" fmla="*/ 2 h 201"/>
                <a:gd name="T102" fmla="*/ 7 w 80"/>
                <a:gd name="T103" fmla="*/ 0 h 201"/>
                <a:gd name="T104" fmla="*/ 10 w 80"/>
                <a:gd name="T105" fmla="*/ 4 h 201"/>
                <a:gd name="T106" fmla="*/ 10 w 80"/>
                <a:gd name="T107" fmla="*/ 4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0"/>
                <a:gd name="T163" fmla="*/ 0 h 201"/>
                <a:gd name="T164" fmla="*/ 80 w 80"/>
                <a:gd name="T165" fmla="*/ 201 h 20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0" h="201">
                  <a:moveTo>
                    <a:pt x="80" y="27"/>
                  </a:moveTo>
                  <a:lnTo>
                    <a:pt x="78" y="27"/>
                  </a:lnTo>
                  <a:lnTo>
                    <a:pt x="76" y="28"/>
                  </a:lnTo>
                  <a:lnTo>
                    <a:pt x="70" y="34"/>
                  </a:lnTo>
                  <a:lnTo>
                    <a:pt x="66" y="42"/>
                  </a:lnTo>
                  <a:lnTo>
                    <a:pt x="59" y="47"/>
                  </a:lnTo>
                  <a:lnTo>
                    <a:pt x="53" y="57"/>
                  </a:lnTo>
                  <a:lnTo>
                    <a:pt x="45" y="68"/>
                  </a:lnTo>
                  <a:lnTo>
                    <a:pt x="42" y="80"/>
                  </a:lnTo>
                  <a:lnTo>
                    <a:pt x="38" y="85"/>
                  </a:lnTo>
                  <a:lnTo>
                    <a:pt x="36" y="91"/>
                  </a:lnTo>
                  <a:lnTo>
                    <a:pt x="34" y="97"/>
                  </a:lnTo>
                  <a:lnTo>
                    <a:pt x="34" y="104"/>
                  </a:lnTo>
                  <a:lnTo>
                    <a:pt x="32" y="110"/>
                  </a:lnTo>
                  <a:lnTo>
                    <a:pt x="32" y="116"/>
                  </a:lnTo>
                  <a:lnTo>
                    <a:pt x="32" y="124"/>
                  </a:lnTo>
                  <a:lnTo>
                    <a:pt x="34" y="131"/>
                  </a:lnTo>
                  <a:lnTo>
                    <a:pt x="34" y="137"/>
                  </a:lnTo>
                  <a:lnTo>
                    <a:pt x="38" y="144"/>
                  </a:lnTo>
                  <a:lnTo>
                    <a:pt x="40" y="150"/>
                  </a:lnTo>
                  <a:lnTo>
                    <a:pt x="44" y="158"/>
                  </a:lnTo>
                  <a:lnTo>
                    <a:pt x="47" y="163"/>
                  </a:lnTo>
                  <a:lnTo>
                    <a:pt x="53" y="171"/>
                  </a:lnTo>
                  <a:lnTo>
                    <a:pt x="61" y="177"/>
                  </a:lnTo>
                  <a:lnTo>
                    <a:pt x="70" y="184"/>
                  </a:lnTo>
                  <a:lnTo>
                    <a:pt x="49" y="201"/>
                  </a:lnTo>
                  <a:lnTo>
                    <a:pt x="45" y="200"/>
                  </a:lnTo>
                  <a:lnTo>
                    <a:pt x="44" y="198"/>
                  </a:lnTo>
                  <a:lnTo>
                    <a:pt x="38" y="194"/>
                  </a:lnTo>
                  <a:lnTo>
                    <a:pt x="32" y="188"/>
                  </a:lnTo>
                  <a:lnTo>
                    <a:pt x="25" y="179"/>
                  </a:lnTo>
                  <a:lnTo>
                    <a:pt x="17" y="171"/>
                  </a:lnTo>
                  <a:lnTo>
                    <a:pt x="15" y="165"/>
                  </a:lnTo>
                  <a:lnTo>
                    <a:pt x="11" y="160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4" y="141"/>
                  </a:lnTo>
                  <a:lnTo>
                    <a:pt x="2" y="133"/>
                  </a:lnTo>
                  <a:lnTo>
                    <a:pt x="0" y="125"/>
                  </a:lnTo>
                  <a:lnTo>
                    <a:pt x="0" y="118"/>
                  </a:lnTo>
                  <a:lnTo>
                    <a:pt x="0" y="108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4" y="84"/>
                  </a:lnTo>
                  <a:lnTo>
                    <a:pt x="6" y="74"/>
                  </a:lnTo>
                  <a:lnTo>
                    <a:pt x="9" y="65"/>
                  </a:lnTo>
                  <a:lnTo>
                    <a:pt x="13" y="55"/>
                  </a:lnTo>
                  <a:lnTo>
                    <a:pt x="21" y="46"/>
                  </a:lnTo>
                  <a:lnTo>
                    <a:pt x="26" y="34"/>
                  </a:lnTo>
                  <a:lnTo>
                    <a:pt x="36" y="23"/>
                  </a:lnTo>
                  <a:lnTo>
                    <a:pt x="44" y="11"/>
                  </a:lnTo>
                  <a:lnTo>
                    <a:pt x="57" y="0"/>
                  </a:lnTo>
                  <a:lnTo>
                    <a:pt x="80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6" name="Freeform 60"/>
            <p:cNvSpPr>
              <a:spLocks/>
            </p:cNvSpPr>
            <p:nvPr/>
          </p:nvSpPr>
          <p:spPr bwMode="auto">
            <a:xfrm>
              <a:off x="3101" y="3663"/>
              <a:ext cx="41" cy="93"/>
            </a:xfrm>
            <a:custGeom>
              <a:avLst/>
              <a:gdLst>
                <a:gd name="T0" fmla="*/ 11 w 81"/>
                <a:gd name="T1" fmla="*/ 3 h 186"/>
                <a:gd name="T2" fmla="*/ 10 w 81"/>
                <a:gd name="T3" fmla="*/ 3 h 186"/>
                <a:gd name="T4" fmla="*/ 10 w 81"/>
                <a:gd name="T5" fmla="*/ 4 h 186"/>
                <a:gd name="T6" fmla="*/ 10 w 81"/>
                <a:gd name="T7" fmla="*/ 5 h 186"/>
                <a:gd name="T8" fmla="*/ 9 w 81"/>
                <a:gd name="T9" fmla="*/ 6 h 186"/>
                <a:gd name="T10" fmla="*/ 8 w 81"/>
                <a:gd name="T11" fmla="*/ 6 h 186"/>
                <a:gd name="T12" fmla="*/ 8 w 81"/>
                <a:gd name="T13" fmla="*/ 6 h 186"/>
                <a:gd name="T14" fmla="*/ 7 w 81"/>
                <a:gd name="T15" fmla="*/ 8 h 186"/>
                <a:gd name="T16" fmla="*/ 6 w 81"/>
                <a:gd name="T17" fmla="*/ 10 h 186"/>
                <a:gd name="T18" fmla="*/ 6 w 81"/>
                <a:gd name="T19" fmla="*/ 11 h 186"/>
                <a:gd name="T20" fmla="*/ 5 w 81"/>
                <a:gd name="T21" fmla="*/ 12 h 186"/>
                <a:gd name="T22" fmla="*/ 5 w 81"/>
                <a:gd name="T23" fmla="*/ 13 h 186"/>
                <a:gd name="T24" fmla="*/ 5 w 81"/>
                <a:gd name="T25" fmla="*/ 14 h 186"/>
                <a:gd name="T26" fmla="*/ 6 w 81"/>
                <a:gd name="T27" fmla="*/ 15 h 186"/>
                <a:gd name="T28" fmla="*/ 6 w 81"/>
                <a:gd name="T29" fmla="*/ 18 h 186"/>
                <a:gd name="T30" fmla="*/ 7 w 81"/>
                <a:gd name="T31" fmla="*/ 18 h 186"/>
                <a:gd name="T32" fmla="*/ 8 w 81"/>
                <a:gd name="T33" fmla="*/ 19 h 186"/>
                <a:gd name="T34" fmla="*/ 8 w 81"/>
                <a:gd name="T35" fmla="*/ 19 h 186"/>
                <a:gd name="T36" fmla="*/ 9 w 81"/>
                <a:gd name="T37" fmla="*/ 20 h 186"/>
                <a:gd name="T38" fmla="*/ 8 w 81"/>
                <a:gd name="T39" fmla="*/ 23 h 186"/>
                <a:gd name="T40" fmla="*/ 8 w 81"/>
                <a:gd name="T41" fmla="*/ 23 h 186"/>
                <a:gd name="T42" fmla="*/ 7 w 81"/>
                <a:gd name="T43" fmla="*/ 23 h 186"/>
                <a:gd name="T44" fmla="*/ 6 w 81"/>
                <a:gd name="T45" fmla="*/ 23 h 186"/>
                <a:gd name="T46" fmla="*/ 6 w 81"/>
                <a:gd name="T47" fmla="*/ 22 h 186"/>
                <a:gd name="T48" fmla="*/ 4 w 81"/>
                <a:gd name="T49" fmla="*/ 22 h 186"/>
                <a:gd name="T50" fmla="*/ 3 w 81"/>
                <a:gd name="T51" fmla="*/ 21 h 186"/>
                <a:gd name="T52" fmla="*/ 2 w 81"/>
                <a:gd name="T53" fmla="*/ 20 h 186"/>
                <a:gd name="T54" fmla="*/ 2 w 81"/>
                <a:gd name="T55" fmla="*/ 19 h 186"/>
                <a:gd name="T56" fmla="*/ 1 w 81"/>
                <a:gd name="T57" fmla="*/ 18 h 186"/>
                <a:gd name="T58" fmla="*/ 1 w 81"/>
                <a:gd name="T59" fmla="*/ 17 h 186"/>
                <a:gd name="T60" fmla="*/ 0 w 81"/>
                <a:gd name="T61" fmla="*/ 15 h 186"/>
                <a:gd name="T62" fmla="*/ 0 w 81"/>
                <a:gd name="T63" fmla="*/ 14 h 186"/>
                <a:gd name="T64" fmla="*/ 0 w 81"/>
                <a:gd name="T65" fmla="*/ 14 h 186"/>
                <a:gd name="T66" fmla="*/ 0 w 81"/>
                <a:gd name="T67" fmla="*/ 13 h 186"/>
                <a:gd name="T68" fmla="*/ 0 w 81"/>
                <a:gd name="T69" fmla="*/ 12 h 186"/>
                <a:gd name="T70" fmla="*/ 1 w 81"/>
                <a:gd name="T71" fmla="*/ 12 h 186"/>
                <a:gd name="T72" fmla="*/ 1 w 81"/>
                <a:gd name="T73" fmla="*/ 10 h 186"/>
                <a:gd name="T74" fmla="*/ 2 w 81"/>
                <a:gd name="T75" fmla="*/ 9 h 186"/>
                <a:gd name="T76" fmla="*/ 2 w 81"/>
                <a:gd name="T77" fmla="*/ 7 h 186"/>
                <a:gd name="T78" fmla="*/ 3 w 81"/>
                <a:gd name="T79" fmla="*/ 6 h 186"/>
                <a:gd name="T80" fmla="*/ 3 w 81"/>
                <a:gd name="T81" fmla="*/ 6 h 186"/>
                <a:gd name="T82" fmla="*/ 4 w 81"/>
                <a:gd name="T83" fmla="*/ 5 h 186"/>
                <a:gd name="T84" fmla="*/ 5 w 81"/>
                <a:gd name="T85" fmla="*/ 3 h 186"/>
                <a:gd name="T86" fmla="*/ 5 w 81"/>
                <a:gd name="T87" fmla="*/ 3 h 186"/>
                <a:gd name="T88" fmla="*/ 6 w 81"/>
                <a:gd name="T89" fmla="*/ 3 h 186"/>
                <a:gd name="T90" fmla="*/ 7 w 81"/>
                <a:gd name="T91" fmla="*/ 1 h 186"/>
                <a:gd name="T92" fmla="*/ 8 w 81"/>
                <a:gd name="T93" fmla="*/ 1 h 186"/>
                <a:gd name="T94" fmla="*/ 8 w 81"/>
                <a:gd name="T95" fmla="*/ 0 h 186"/>
                <a:gd name="T96" fmla="*/ 11 w 81"/>
                <a:gd name="T97" fmla="*/ 3 h 186"/>
                <a:gd name="T98" fmla="*/ 11 w 81"/>
                <a:gd name="T99" fmla="*/ 3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1"/>
                <a:gd name="T151" fmla="*/ 0 h 186"/>
                <a:gd name="T152" fmla="*/ 81 w 81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1" h="186">
                  <a:moveTo>
                    <a:pt x="81" y="28"/>
                  </a:moveTo>
                  <a:lnTo>
                    <a:pt x="79" y="28"/>
                  </a:lnTo>
                  <a:lnTo>
                    <a:pt x="78" y="32"/>
                  </a:lnTo>
                  <a:lnTo>
                    <a:pt x="74" y="34"/>
                  </a:lnTo>
                  <a:lnTo>
                    <a:pt x="68" y="41"/>
                  </a:lnTo>
                  <a:lnTo>
                    <a:pt x="62" y="47"/>
                  </a:lnTo>
                  <a:lnTo>
                    <a:pt x="57" y="55"/>
                  </a:lnTo>
                  <a:lnTo>
                    <a:pt x="51" y="64"/>
                  </a:lnTo>
                  <a:lnTo>
                    <a:pt x="45" y="74"/>
                  </a:lnTo>
                  <a:lnTo>
                    <a:pt x="41" y="83"/>
                  </a:lnTo>
                  <a:lnTo>
                    <a:pt x="38" y="95"/>
                  </a:lnTo>
                  <a:lnTo>
                    <a:pt x="36" y="104"/>
                  </a:lnTo>
                  <a:lnTo>
                    <a:pt x="38" y="117"/>
                  </a:lnTo>
                  <a:lnTo>
                    <a:pt x="41" y="127"/>
                  </a:lnTo>
                  <a:lnTo>
                    <a:pt x="47" y="138"/>
                  </a:lnTo>
                  <a:lnTo>
                    <a:pt x="51" y="142"/>
                  </a:lnTo>
                  <a:lnTo>
                    <a:pt x="57" y="148"/>
                  </a:lnTo>
                  <a:lnTo>
                    <a:pt x="60" y="152"/>
                  </a:lnTo>
                  <a:lnTo>
                    <a:pt x="70" y="157"/>
                  </a:lnTo>
                  <a:lnTo>
                    <a:pt x="60" y="186"/>
                  </a:lnTo>
                  <a:lnTo>
                    <a:pt x="59" y="186"/>
                  </a:lnTo>
                  <a:lnTo>
                    <a:pt x="53" y="184"/>
                  </a:lnTo>
                  <a:lnTo>
                    <a:pt x="47" y="180"/>
                  </a:lnTo>
                  <a:lnTo>
                    <a:pt x="41" y="176"/>
                  </a:lnTo>
                  <a:lnTo>
                    <a:pt x="32" y="171"/>
                  </a:lnTo>
                  <a:lnTo>
                    <a:pt x="22" y="163"/>
                  </a:lnTo>
                  <a:lnTo>
                    <a:pt x="15" y="155"/>
                  </a:lnTo>
                  <a:lnTo>
                    <a:pt x="9" y="146"/>
                  </a:lnTo>
                  <a:lnTo>
                    <a:pt x="5" y="140"/>
                  </a:lnTo>
                  <a:lnTo>
                    <a:pt x="2" y="133"/>
                  </a:lnTo>
                  <a:lnTo>
                    <a:pt x="0" y="127"/>
                  </a:lnTo>
                  <a:lnTo>
                    <a:pt x="0" y="119"/>
                  </a:lnTo>
                  <a:lnTo>
                    <a:pt x="0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3" y="89"/>
                  </a:lnTo>
                  <a:lnTo>
                    <a:pt x="5" y="79"/>
                  </a:lnTo>
                  <a:lnTo>
                    <a:pt x="9" y="68"/>
                  </a:lnTo>
                  <a:lnTo>
                    <a:pt x="15" y="58"/>
                  </a:lnTo>
                  <a:lnTo>
                    <a:pt x="22" y="47"/>
                  </a:lnTo>
                  <a:lnTo>
                    <a:pt x="24" y="41"/>
                  </a:lnTo>
                  <a:lnTo>
                    <a:pt x="30" y="36"/>
                  </a:lnTo>
                  <a:lnTo>
                    <a:pt x="34" y="30"/>
                  </a:lnTo>
                  <a:lnTo>
                    <a:pt x="40" y="24"/>
                  </a:lnTo>
                  <a:lnTo>
                    <a:pt x="43" y="17"/>
                  </a:lnTo>
                  <a:lnTo>
                    <a:pt x="51" y="11"/>
                  </a:lnTo>
                  <a:lnTo>
                    <a:pt x="57" y="5"/>
                  </a:lnTo>
                  <a:lnTo>
                    <a:pt x="64" y="0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7" name="Freeform 61"/>
            <p:cNvSpPr>
              <a:spLocks/>
            </p:cNvSpPr>
            <p:nvPr/>
          </p:nvSpPr>
          <p:spPr bwMode="auto">
            <a:xfrm>
              <a:off x="3068" y="3603"/>
              <a:ext cx="34" cy="65"/>
            </a:xfrm>
            <a:custGeom>
              <a:avLst/>
              <a:gdLst>
                <a:gd name="T0" fmla="*/ 7 w 69"/>
                <a:gd name="T1" fmla="*/ 0 h 131"/>
                <a:gd name="T2" fmla="*/ 6 w 69"/>
                <a:gd name="T3" fmla="*/ 0 h 131"/>
                <a:gd name="T4" fmla="*/ 5 w 69"/>
                <a:gd name="T5" fmla="*/ 0 h 131"/>
                <a:gd name="T6" fmla="*/ 4 w 69"/>
                <a:gd name="T7" fmla="*/ 1 h 131"/>
                <a:gd name="T8" fmla="*/ 3 w 69"/>
                <a:gd name="T9" fmla="*/ 2 h 131"/>
                <a:gd name="T10" fmla="*/ 3 w 69"/>
                <a:gd name="T11" fmla="*/ 2 h 131"/>
                <a:gd name="T12" fmla="*/ 2 w 69"/>
                <a:gd name="T13" fmla="*/ 3 h 131"/>
                <a:gd name="T14" fmla="*/ 1 w 69"/>
                <a:gd name="T15" fmla="*/ 4 h 131"/>
                <a:gd name="T16" fmla="*/ 1 w 69"/>
                <a:gd name="T17" fmla="*/ 5 h 131"/>
                <a:gd name="T18" fmla="*/ 0 w 69"/>
                <a:gd name="T19" fmla="*/ 7 h 131"/>
                <a:gd name="T20" fmla="*/ 0 w 69"/>
                <a:gd name="T21" fmla="*/ 8 h 131"/>
                <a:gd name="T22" fmla="*/ 0 w 69"/>
                <a:gd name="T23" fmla="*/ 9 h 131"/>
                <a:gd name="T24" fmla="*/ 0 w 69"/>
                <a:gd name="T25" fmla="*/ 9 h 131"/>
                <a:gd name="T26" fmla="*/ 0 w 69"/>
                <a:gd name="T27" fmla="*/ 10 h 131"/>
                <a:gd name="T28" fmla="*/ 0 w 69"/>
                <a:gd name="T29" fmla="*/ 11 h 131"/>
                <a:gd name="T30" fmla="*/ 0 w 69"/>
                <a:gd name="T31" fmla="*/ 11 h 131"/>
                <a:gd name="T32" fmla="*/ 0 w 69"/>
                <a:gd name="T33" fmla="*/ 12 h 131"/>
                <a:gd name="T34" fmla="*/ 1 w 69"/>
                <a:gd name="T35" fmla="*/ 13 h 131"/>
                <a:gd name="T36" fmla="*/ 1 w 69"/>
                <a:gd name="T37" fmla="*/ 14 h 131"/>
                <a:gd name="T38" fmla="*/ 5 w 69"/>
                <a:gd name="T39" fmla="*/ 16 h 131"/>
                <a:gd name="T40" fmla="*/ 4 w 69"/>
                <a:gd name="T41" fmla="*/ 15 h 131"/>
                <a:gd name="T42" fmla="*/ 4 w 69"/>
                <a:gd name="T43" fmla="*/ 15 h 131"/>
                <a:gd name="T44" fmla="*/ 4 w 69"/>
                <a:gd name="T45" fmla="*/ 14 h 131"/>
                <a:gd name="T46" fmla="*/ 3 w 69"/>
                <a:gd name="T47" fmla="*/ 13 h 131"/>
                <a:gd name="T48" fmla="*/ 3 w 69"/>
                <a:gd name="T49" fmla="*/ 13 h 131"/>
                <a:gd name="T50" fmla="*/ 3 w 69"/>
                <a:gd name="T51" fmla="*/ 12 h 131"/>
                <a:gd name="T52" fmla="*/ 3 w 69"/>
                <a:gd name="T53" fmla="*/ 11 h 131"/>
                <a:gd name="T54" fmla="*/ 3 w 69"/>
                <a:gd name="T55" fmla="*/ 10 h 131"/>
                <a:gd name="T56" fmla="*/ 3 w 69"/>
                <a:gd name="T57" fmla="*/ 9 h 131"/>
                <a:gd name="T58" fmla="*/ 4 w 69"/>
                <a:gd name="T59" fmla="*/ 7 h 131"/>
                <a:gd name="T60" fmla="*/ 5 w 69"/>
                <a:gd name="T61" fmla="*/ 6 h 131"/>
                <a:gd name="T62" fmla="*/ 6 w 69"/>
                <a:gd name="T63" fmla="*/ 5 h 131"/>
                <a:gd name="T64" fmla="*/ 6 w 69"/>
                <a:gd name="T65" fmla="*/ 4 h 131"/>
                <a:gd name="T66" fmla="*/ 6 w 69"/>
                <a:gd name="T67" fmla="*/ 3 h 131"/>
                <a:gd name="T68" fmla="*/ 7 w 69"/>
                <a:gd name="T69" fmla="*/ 3 h 131"/>
                <a:gd name="T70" fmla="*/ 8 w 69"/>
                <a:gd name="T71" fmla="*/ 2 h 131"/>
                <a:gd name="T72" fmla="*/ 7 w 69"/>
                <a:gd name="T73" fmla="*/ 0 h 131"/>
                <a:gd name="T74" fmla="*/ 7 w 69"/>
                <a:gd name="T75" fmla="*/ 0 h 1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9"/>
                <a:gd name="T115" fmla="*/ 0 h 131"/>
                <a:gd name="T116" fmla="*/ 69 w 69"/>
                <a:gd name="T117" fmla="*/ 131 h 1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9" h="131">
                  <a:moveTo>
                    <a:pt x="57" y="0"/>
                  </a:moveTo>
                  <a:lnTo>
                    <a:pt x="53" y="2"/>
                  </a:lnTo>
                  <a:lnTo>
                    <a:pt x="44" y="7"/>
                  </a:lnTo>
                  <a:lnTo>
                    <a:pt x="38" y="11"/>
                  </a:lnTo>
                  <a:lnTo>
                    <a:pt x="31" y="19"/>
                  </a:lnTo>
                  <a:lnTo>
                    <a:pt x="25" y="23"/>
                  </a:lnTo>
                  <a:lnTo>
                    <a:pt x="19" y="30"/>
                  </a:lnTo>
                  <a:lnTo>
                    <a:pt x="13" y="38"/>
                  </a:lnTo>
                  <a:lnTo>
                    <a:pt x="8" y="47"/>
                  </a:lnTo>
                  <a:lnTo>
                    <a:pt x="4" y="57"/>
                  </a:lnTo>
                  <a:lnTo>
                    <a:pt x="2" y="66"/>
                  </a:lnTo>
                  <a:lnTo>
                    <a:pt x="0" y="72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2" y="89"/>
                  </a:lnTo>
                  <a:lnTo>
                    <a:pt x="2" y="95"/>
                  </a:lnTo>
                  <a:lnTo>
                    <a:pt x="6" y="102"/>
                  </a:lnTo>
                  <a:lnTo>
                    <a:pt x="10" y="108"/>
                  </a:lnTo>
                  <a:lnTo>
                    <a:pt x="13" y="116"/>
                  </a:lnTo>
                  <a:lnTo>
                    <a:pt x="40" y="131"/>
                  </a:lnTo>
                  <a:lnTo>
                    <a:pt x="38" y="127"/>
                  </a:lnTo>
                  <a:lnTo>
                    <a:pt x="34" y="121"/>
                  </a:lnTo>
                  <a:lnTo>
                    <a:pt x="32" y="116"/>
                  </a:lnTo>
                  <a:lnTo>
                    <a:pt x="31" y="110"/>
                  </a:lnTo>
                  <a:lnTo>
                    <a:pt x="29" y="104"/>
                  </a:lnTo>
                  <a:lnTo>
                    <a:pt x="29" y="99"/>
                  </a:lnTo>
                  <a:lnTo>
                    <a:pt x="29" y="89"/>
                  </a:lnTo>
                  <a:lnTo>
                    <a:pt x="31" y="82"/>
                  </a:lnTo>
                  <a:lnTo>
                    <a:pt x="31" y="72"/>
                  </a:lnTo>
                  <a:lnTo>
                    <a:pt x="36" y="62"/>
                  </a:lnTo>
                  <a:lnTo>
                    <a:pt x="40" y="51"/>
                  </a:lnTo>
                  <a:lnTo>
                    <a:pt x="48" y="42"/>
                  </a:lnTo>
                  <a:lnTo>
                    <a:pt x="51" y="36"/>
                  </a:lnTo>
                  <a:lnTo>
                    <a:pt x="55" y="30"/>
                  </a:lnTo>
                  <a:lnTo>
                    <a:pt x="61" y="26"/>
                  </a:lnTo>
                  <a:lnTo>
                    <a:pt x="69" y="2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8" name="Freeform 62"/>
            <p:cNvSpPr>
              <a:spLocks/>
            </p:cNvSpPr>
            <p:nvPr/>
          </p:nvSpPr>
          <p:spPr bwMode="auto">
            <a:xfrm>
              <a:off x="3045" y="3750"/>
              <a:ext cx="39" cy="81"/>
            </a:xfrm>
            <a:custGeom>
              <a:avLst/>
              <a:gdLst>
                <a:gd name="T0" fmla="*/ 10 w 77"/>
                <a:gd name="T1" fmla="*/ 1 h 162"/>
                <a:gd name="T2" fmla="*/ 10 w 77"/>
                <a:gd name="T3" fmla="*/ 2 h 162"/>
                <a:gd name="T4" fmla="*/ 9 w 77"/>
                <a:gd name="T5" fmla="*/ 3 h 162"/>
                <a:gd name="T6" fmla="*/ 8 w 77"/>
                <a:gd name="T7" fmla="*/ 3 h 162"/>
                <a:gd name="T8" fmla="*/ 8 w 77"/>
                <a:gd name="T9" fmla="*/ 5 h 162"/>
                <a:gd name="T10" fmla="*/ 7 w 77"/>
                <a:gd name="T11" fmla="*/ 5 h 162"/>
                <a:gd name="T12" fmla="*/ 7 w 77"/>
                <a:gd name="T13" fmla="*/ 7 h 162"/>
                <a:gd name="T14" fmla="*/ 6 w 77"/>
                <a:gd name="T15" fmla="*/ 9 h 162"/>
                <a:gd name="T16" fmla="*/ 6 w 77"/>
                <a:gd name="T17" fmla="*/ 10 h 162"/>
                <a:gd name="T18" fmla="*/ 6 w 77"/>
                <a:gd name="T19" fmla="*/ 11 h 162"/>
                <a:gd name="T20" fmla="*/ 6 w 77"/>
                <a:gd name="T21" fmla="*/ 12 h 162"/>
                <a:gd name="T22" fmla="*/ 7 w 77"/>
                <a:gd name="T23" fmla="*/ 13 h 162"/>
                <a:gd name="T24" fmla="*/ 7 w 77"/>
                <a:gd name="T25" fmla="*/ 15 h 162"/>
                <a:gd name="T26" fmla="*/ 8 w 77"/>
                <a:gd name="T27" fmla="*/ 16 h 162"/>
                <a:gd name="T28" fmla="*/ 8 w 77"/>
                <a:gd name="T29" fmla="*/ 17 h 162"/>
                <a:gd name="T30" fmla="*/ 9 w 77"/>
                <a:gd name="T31" fmla="*/ 18 h 162"/>
                <a:gd name="T32" fmla="*/ 10 w 77"/>
                <a:gd name="T33" fmla="*/ 19 h 162"/>
                <a:gd name="T34" fmla="*/ 7 w 77"/>
                <a:gd name="T35" fmla="*/ 20 h 162"/>
                <a:gd name="T36" fmla="*/ 7 w 77"/>
                <a:gd name="T37" fmla="*/ 20 h 162"/>
                <a:gd name="T38" fmla="*/ 6 w 77"/>
                <a:gd name="T39" fmla="*/ 20 h 162"/>
                <a:gd name="T40" fmla="*/ 5 w 77"/>
                <a:gd name="T41" fmla="*/ 20 h 162"/>
                <a:gd name="T42" fmla="*/ 5 w 77"/>
                <a:gd name="T43" fmla="*/ 19 h 162"/>
                <a:gd name="T44" fmla="*/ 4 w 77"/>
                <a:gd name="T45" fmla="*/ 18 h 162"/>
                <a:gd name="T46" fmla="*/ 3 w 77"/>
                <a:gd name="T47" fmla="*/ 17 h 162"/>
                <a:gd name="T48" fmla="*/ 2 w 77"/>
                <a:gd name="T49" fmla="*/ 15 h 162"/>
                <a:gd name="T50" fmla="*/ 2 w 77"/>
                <a:gd name="T51" fmla="*/ 14 h 162"/>
                <a:gd name="T52" fmla="*/ 1 w 77"/>
                <a:gd name="T53" fmla="*/ 13 h 162"/>
                <a:gd name="T54" fmla="*/ 1 w 77"/>
                <a:gd name="T55" fmla="*/ 12 h 162"/>
                <a:gd name="T56" fmla="*/ 1 w 77"/>
                <a:gd name="T57" fmla="*/ 11 h 162"/>
                <a:gd name="T58" fmla="*/ 1 w 77"/>
                <a:gd name="T59" fmla="*/ 11 h 162"/>
                <a:gd name="T60" fmla="*/ 0 w 77"/>
                <a:gd name="T61" fmla="*/ 10 h 162"/>
                <a:gd name="T62" fmla="*/ 1 w 77"/>
                <a:gd name="T63" fmla="*/ 10 h 162"/>
                <a:gd name="T64" fmla="*/ 1 w 77"/>
                <a:gd name="T65" fmla="*/ 9 h 162"/>
                <a:gd name="T66" fmla="*/ 1 w 77"/>
                <a:gd name="T67" fmla="*/ 7 h 162"/>
                <a:gd name="T68" fmla="*/ 1 w 77"/>
                <a:gd name="T69" fmla="*/ 6 h 162"/>
                <a:gd name="T70" fmla="*/ 2 w 77"/>
                <a:gd name="T71" fmla="*/ 5 h 162"/>
                <a:gd name="T72" fmla="*/ 2 w 77"/>
                <a:gd name="T73" fmla="*/ 5 h 162"/>
                <a:gd name="T74" fmla="*/ 3 w 77"/>
                <a:gd name="T75" fmla="*/ 3 h 162"/>
                <a:gd name="T76" fmla="*/ 4 w 77"/>
                <a:gd name="T77" fmla="*/ 3 h 162"/>
                <a:gd name="T78" fmla="*/ 5 w 77"/>
                <a:gd name="T79" fmla="*/ 2 h 162"/>
                <a:gd name="T80" fmla="*/ 6 w 77"/>
                <a:gd name="T81" fmla="*/ 1 h 162"/>
                <a:gd name="T82" fmla="*/ 7 w 77"/>
                <a:gd name="T83" fmla="*/ 0 h 162"/>
                <a:gd name="T84" fmla="*/ 10 w 77"/>
                <a:gd name="T85" fmla="*/ 1 h 162"/>
                <a:gd name="T86" fmla="*/ 10 w 77"/>
                <a:gd name="T87" fmla="*/ 1 h 1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7"/>
                <a:gd name="T133" fmla="*/ 0 h 162"/>
                <a:gd name="T134" fmla="*/ 77 w 77"/>
                <a:gd name="T135" fmla="*/ 162 h 1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7" h="162">
                  <a:moveTo>
                    <a:pt x="77" y="12"/>
                  </a:moveTo>
                  <a:lnTo>
                    <a:pt x="74" y="16"/>
                  </a:lnTo>
                  <a:lnTo>
                    <a:pt x="66" y="25"/>
                  </a:lnTo>
                  <a:lnTo>
                    <a:pt x="60" y="31"/>
                  </a:lnTo>
                  <a:lnTo>
                    <a:pt x="57" y="38"/>
                  </a:lnTo>
                  <a:lnTo>
                    <a:pt x="53" y="46"/>
                  </a:lnTo>
                  <a:lnTo>
                    <a:pt x="49" y="56"/>
                  </a:lnTo>
                  <a:lnTo>
                    <a:pt x="45" y="65"/>
                  </a:lnTo>
                  <a:lnTo>
                    <a:pt x="43" y="76"/>
                  </a:lnTo>
                  <a:lnTo>
                    <a:pt x="43" y="88"/>
                  </a:lnTo>
                  <a:lnTo>
                    <a:pt x="45" y="99"/>
                  </a:lnTo>
                  <a:lnTo>
                    <a:pt x="49" y="111"/>
                  </a:lnTo>
                  <a:lnTo>
                    <a:pt x="55" y="122"/>
                  </a:lnTo>
                  <a:lnTo>
                    <a:pt x="58" y="128"/>
                  </a:lnTo>
                  <a:lnTo>
                    <a:pt x="64" y="134"/>
                  </a:lnTo>
                  <a:lnTo>
                    <a:pt x="70" y="139"/>
                  </a:lnTo>
                  <a:lnTo>
                    <a:pt x="77" y="147"/>
                  </a:lnTo>
                  <a:lnTo>
                    <a:pt x="53" y="162"/>
                  </a:lnTo>
                  <a:lnTo>
                    <a:pt x="49" y="160"/>
                  </a:lnTo>
                  <a:lnTo>
                    <a:pt x="47" y="158"/>
                  </a:lnTo>
                  <a:lnTo>
                    <a:pt x="39" y="153"/>
                  </a:lnTo>
                  <a:lnTo>
                    <a:pt x="34" y="149"/>
                  </a:lnTo>
                  <a:lnTo>
                    <a:pt x="26" y="141"/>
                  </a:lnTo>
                  <a:lnTo>
                    <a:pt x="20" y="132"/>
                  </a:lnTo>
                  <a:lnTo>
                    <a:pt x="13" y="122"/>
                  </a:lnTo>
                  <a:lnTo>
                    <a:pt x="9" y="113"/>
                  </a:lnTo>
                  <a:lnTo>
                    <a:pt x="5" y="107"/>
                  </a:lnTo>
                  <a:lnTo>
                    <a:pt x="3" y="101"/>
                  </a:lnTo>
                  <a:lnTo>
                    <a:pt x="1" y="95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1" y="75"/>
                  </a:lnTo>
                  <a:lnTo>
                    <a:pt x="1" y="69"/>
                  </a:lnTo>
                  <a:lnTo>
                    <a:pt x="3" y="61"/>
                  </a:lnTo>
                  <a:lnTo>
                    <a:pt x="5" y="54"/>
                  </a:lnTo>
                  <a:lnTo>
                    <a:pt x="9" y="46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26" y="23"/>
                  </a:lnTo>
                  <a:lnTo>
                    <a:pt x="34" y="16"/>
                  </a:lnTo>
                  <a:lnTo>
                    <a:pt x="43" y="8"/>
                  </a:lnTo>
                  <a:lnTo>
                    <a:pt x="55" y="0"/>
                  </a:lnTo>
                  <a:lnTo>
                    <a:pt x="77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79" name="Freeform 63"/>
            <p:cNvSpPr>
              <a:spLocks/>
            </p:cNvSpPr>
            <p:nvPr/>
          </p:nvSpPr>
          <p:spPr bwMode="auto">
            <a:xfrm>
              <a:off x="3108" y="3796"/>
              <a:ext cx="44" cy="89"/>
            </a:xfrm>
            <a:custGeom>
              <a:avLst/>
              <a:gdLst>
                <a:gd name="T0" fmla="*/ 8 w 87"/>
                <a:gd name="T1" fmla="*/ 3 h 178"/>
                <a:gd name="T2" fmla="*/ 8 w 87"/>
                <a:gd name="T3" fmla="*/ 3 h 178"/>
                <a:gd name="T4" fmla="*/ 8 w 87"/>
                <a:gd name="T5" fmla="*/ 3 h 178"/>
                <a:gd name="T6" fmla="*/ 8 w 87"/>
                <a:gd name="T7" fmla="*/ 3 h 178"/>
                <a:gd name="T8" fmla="*/ 7 w 87"/>
                <a:gd name="T9" fmla="*/ 4 h 178"/>
                <a:gd name="T10" fmla="*/ 7 w 87"/>
                <a:gd name="T11" fmla="*/ 5 h 178"/>
                <a:gd name="T12" fmla="*/ 6 w 87"/>
                <a:gd name="T13" fmla="*/ 6 h 178"/>
                <a:gd name="T14" fmla="*/ 6 w 87"/>
                <a:gd name="T15" fmla="*/ 6 h 178"/>
                <a:gd name="T16" fmla="*/ 5 w 87"/>
                <a:gd name="T17" fmla="*/ 8 h 178"/>
                <a:gd name="T18" fmla="*/ 5 w 87"/>
                <a:gd name="T19" fmla="*/ 10 h 178"/>
                <a:gd name="T20" fmla="*/ 5 w 87"/>
                <a:gd name="T21" fmla="*/ 11 h 178"/>
                <a:gd name="T22" fmla="*/ 5 w 87"/>
                <a:gd name="T23" fmla="*/ 11 h 178"/>
                <a:gd name="T24" fmla="*/ 6 w 87"/>
                <a:gd name="T25" fmla="*/ 13 h 178"/>
                <a:gd name="T26" fmla="*/ 7 w 87"/>
                <a:gd name="T27" fmla="*/ 14 h 178"/>
                <a:gd name="T28" fmla="*/ 8 w 87"/>
                <a:gd name="T29" fmla="*/ 15 h 178"/>
                <a:gd name="T30" fmla="*/ 8 w 87"/>
                <a:gd name="T31" fmla="*/ 17 h 178"/>
                <a:gd name="T32" fmla="*/ 9 w 87"/>
                <a:gd name="T33" fmla="*/ 18 h 178"/>
                <a:gd name="T34" fmla="*/ 10 w 87"/>
                <a:gd name="T35" fmla="*/ 18 h 178"/>
                <a:gd name="T36" fmla="*/ 11 w 87"/>
                <a:gd name="T37" fmla="*/ 19 h 178"/>
                <a:gd name="T38" fmla="*/ 9 w 87"/>
                <a:gd name="T39" fmla="*/ 22 h 178"/>
                <a:gd name="T40" fmla="*/ 9 w 87"/>
                <a:gd name="T41" fmla="*/ 22 h 178"/>
                <a:gd name="T42" fmla="*/ 9 w 87"/>
                <a:gd name="T43" fmla="*/ 22 h 178"/>
                <a:gd name="T44" fmla="*/ 8 w 87"/>
                <a:gd name="T45" fmla="*/ 22 h 178"/>
                <a:gd name="T46" fmla="*/ 7 w 87"/>
                <a:gd name="T47" fmla="*/ 22 h 178"/>
                <a:gd name="T48" fmla="*/ 6 w 87"/>
                <a:gd name="T49" fmla="*/ 21 h 178"/>
                <a:gd name="T50" fmla="*/ 5 w 87"/>
                <a:gd name="T51" fmla="*/ 20 h 178"/>
                <a:gd name="T52" fmla="*/ 4 w 87"/>
                <a:gd name="T53" fmla="*/ 19 h 178"/>
                <a:gd name="T54" fmla="*/ 3 w 87"/>
                <a:gd name="T55" fmla="*/ 18 h 178"/>
                <a:gd name="T56" fmla="*/ 2 w 87"/>
                <a:gd name="T57" fmla="*/ 17 h 178"/>
                <a:gd name="T58" fmla="*/ 2 w 87"/>
                <a:gd name="T59" fmla="*/ 15 h 178"/>
                <a:gd name="T60" fmla="*/ 1 w 87"/>
                <a:gd name="T61" fmla="*/ 14 h 178"/>
                <a:gd name="T62" fmla="*/ 1 w 87"/>
                <a:gd name="T63" fmla="*/ 14 h 178"/>
                <a:gd name="T64" fmla="*/ 0 w 87"/>
                <a:gd name="T65" fmla="*/ 13 h 178"/>
                <a:gd name="T66" fmla="*/ 0 w 87"/>
                <a:gd name="T67" fmla="*/ 12 h 178"/>
                <a:gd name="T68" fmla="*/ 0 w 87"/>
                <a:gd name="T69" fmla="*/ 11 h 178"/>
                <a:gd name="T70" fmla="*/ 0 w 87"/>
                <a:gd name="T71" fmla="*/ 11 h 178"/>
                <a:gd name="T72" fmla="*/ 0 w 87"/>
                <a:gd name="T73" fmla="*/ 10 h 178"/>
                <a:gd name="T74" fmla="*/ 1 w 87"/>
                <a:gd name="T75" fmla="*/ 9 h 178"/>
                <a:gd name="T76" fmla="*/ 1 w 87"/>
                <a:gd name="T77" fmla="*/ 6 h 178"/>
                <a:gd name="T78" fmla="*/ 2 w 87"/>
                <a:gd name="T79" fmla="*/ 6 h 178"/>
                <a:gd name="T80" fmla="*/ 2 w 87"/>
                <a:gd name="T81" fmla="*/ 5 h 178"/>
                <a:gd name="T82" fmla="*/ 3 w 87"/>
                <a:gd name="T83" fmla="*/ 3 h 178"/>
                <a:gd name="T84" fmla="*/ 4 w 87"/>
                <a:gd name="T85" fmla="*/ 1 h 178"/>
                <a:gd name="T86" fmla="*/ 5 w 87"/>
                <a:gd name="T87" fmla="*/ 0 h 178"/>
                <a:gd name="T88" fmla="*/ 8 w 87"/>
                <a:gd name="T89" fmla="*/ 3 h 178"/>
                <a:gd name="T90" fmla="*/ 8 w 87"/>
                <a:gd name="T91" fmla="*/ 3 h 17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7"/>
                <a:gd name="T139" fmla="*/ 0 h 178"/>
                <a:gd name="T140" fmla="*/ 87 w 87"/>
                <a:gd name="T141" fmla="*/ 178 h 17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7" h="178">
                  <a:moveTo>
                    <a:pt x="63" y="19"/>
                  </a:moveTo>
                  <a:lnTo>
                    <a:pt x="63" y="19"/>
                  </a:lnTo>
                  <a:lnTo>
                    <a:pt x="61" y="21"/>
                  </a:lnTo>
                  <a:lnTo>
                    <a:pt x="57" y="24"/>
                  </a:lnTo>
                  <a:lnTo>
                    <a:pt x="53" y="32"/>
                  </a:lnTo>
                  <a:lnTo>
                    <a:pt x="49" y="36"/>
                  </a:lnTo>
                  <a:lnTo>
                    <a:pt x="46" y="45"/>
                  </a:lnTo>
                  <a:lnTo>
                    <a:pt x="42" y="55"/>
                  </a:lnTo>
                  <a:lnTo>
                    <a:pt x="40" y="64"/>
                  </a:lnTo>
                  <a:lnTo>
                    <a:pt x="38" y="74"/>
                  </a:lnTo>
                  <a:lnTo>
                    <a:pt x="38" y="83"/>
                  </a:lnTo>
                  <a:lnTo>
                    <a:pt x="40" y="95"/>
                  </a:lnTo>
                  <a:lnTo>
                    <a:pt x="44" y="106"/>
                  </a:lnTo>
                  <a:lnTo>
                    <a:pt x="49" y="118"/>
                  </a:lnTo>
                  <a:lnTo>
                    <a:pt x="59" y="127"/>
                  </a:lnTo>
                  <a:lnTo>
                    <a:pt x="63" y="133"/>
                  </a:lnTo>
                  <a:lnTo>
                    <a:pt x="70" y="138"/>
                  </a:lnTo>
                  <a:lnTo>
                    <a:pt x="76" y="144"/>
                  </a:lnTo>
                  <a:lnTo>
                    <a:pt x="87" y="150"/>
                  </a:lnTo>
                  <a:lnTo>
                    <a:pt x="72" y="178"/>
                  </a:lnTo>
                  <a:lnTo>
                    <a:pt x="70" y="176"/>
                  </a:lnTo>
                  <a:lnTo>
                    <a:pt x="66" y="175"/>
                  </a:lnTo>
                  <a:lnTo>
                    <a:pt x="59" y="171"/>
                  </a:lnTo>
                  <a:lnTo>
                    <a:pt x="53" y="169"/>
                  </a:lnTo>
                  <a:lnTo>
                    <a:pt x="44" y="163"/>
                  </a:lnTo>
                  <a:lnTo>
                    <a:pt x="34" y="156"/>
                  </a:lnTo>
                  <a:lnTo>
                    <a:pt x="25" y="148"/>
                  </a:lnTo>
                  <a:lnTo>
                    <a:pt x="17" y="138"/>
                  </a:lnTo>
                  <a:lnTo>
                    <a:pt x="11" y="133"/>
                  </a:lnTo>
                  <a:lnTo>
                    <a:pt x="9" y="127"/>
                  </a:lnTo>
                  <a:lnTo>
                    <a:pt x="6" y="119"/>
                  </a:lnTo>
                  <a:lnTo>
                    <a:pt x="4" y="114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0" y="91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4" y="66"/>
                  </a:lnTo>
                  <a:lnTo>
                    <a:pt x="6" y="55"/>
                  </a:lnTo>
                  <a:lnTo>
                    <a:pt x="9" y="45"/>
                  </a:lnTo>
                  <a:lnTo>
                    <a:pt x="15" y="34"/>
                  </a:lnTo>
                  <a:lnTo>
                    <a:pt x="23" y="24"/>
                  </a:lnTo>
                  <a:lnTo>
                    <a:pt x="30" y="11"/>
                  </a:lnTo>
                  <a:lnTo>
                    <a:pt x="40" y="0"/>
                  </a:lnTo>
                  <a:lnTo>
                    <a:pt x="63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0" name="Freeform 64"/>
            <p:cNvSpPr>
              <a:spLocks/>
            </p:cNvSpPr>
            <p:nvPr/>
          </p:nvSpPr>
          <p:spPr bwMode="auto">
            <a:xfrm>
              <a:off x="3059" y="3851"/>
              <a:ext cx="45" cy="64"/>
            </a:xfrm>
            <a:custGeom>
              <a:avLst/>
              <a:gdLst>
                <a:gd name="T0" fmla="*/ 4 w 91"/>
                <a:gd name="T1" fmla="*/ 0 h 127"/>
                <a:gd name="T2" fmla="*/ 4 w 91"/>
                <a:gd name="T3" fmla="*/ 1 h 127"/>
                <a:gd name="T4" fmla="*/ 4 w 91"/>
                <a:gd name="T5" fmla="*/ 2 h 127"/>
                <a:gd name="T6" fmla="*/ 4 w 91"/>
                <a:gd name="T7" fmla="*/ 3 h 127"/>
                <a:gd name="T8" fmla="*/ 4 w 91"/>
                <a:gd name="T9" fmla="*/ 4 h 127"/>
                <a:gd name="T10" fmla="*/ 4 w 91"/>
                <a:gd name="T11" fmla="*/ 5 h 127"/>
                <a:gd name="T12" fmla="*/ 4 w 91"/>
                <a:gd name="T13" fmla="*/ 6 h 127"/>
                <a:gd name="T14" fmla="*/ 4 w 91"/>
                <a:gd name="T15" fmla="*/ 7 h 127"/>
                <a:gd name="T16" fmla="*/ 4 w 91"/>
                <a:gd name="T17" fmla="*/ 9 h 127"/>
                <a:gd name="T18" fmla="*/ 5 w 91"/>
                <a:gd name="T19" fmla="*/ 10 h 127"/>
                <a:gd name="T20" fmla="*/ 6 w 91"/>
                <a:gd name="T21" fmla="*/ 11 h 127"/>
                <a:gd name="T22" fmla="*/ 6 w 91"/>
                <a:gd name="T23" fmla="*/ 12 h 127"/>
                <a:gd name="T24" fmla="*/ 8 w 91"/>
                <a:gd name="T25" fmla="*/ 13 h 127"/>
                <a:gd name="T26" fmla="*/ 8 w 91"/>
                <a:gd name="T27" fmla="*/ 13 h 127"/>
                <a:gd name="T28" fmla="*/ 9 w 91"/>
                <a:gd name="T29" fmla="*/ 14 h 127"/>
                <a:gd name="T30" fmla="*/ 10 w 91"/>
                <a:gd name="T31" fmla="*/ 14 h 127"/>
                <a:gd name="T32" fmla="*/ 11 w 91"/>
                <a:gd name="T33" fmla="*/ 14 h 127"/>
                <a:gd name="T34" fmla="*/ 8 w 91"/>
                <a:gd name="T35" fmla="*/ 16 h 127"/>
                <a:gd name="T36" fmla="*/ 7 w 91"/>
                <a:gd name="T37" fmla="*/ 16 h 127"/>
                <a:gd name="T38" fmla="*/ 7 w 91"/>
                <a:gd name="T39" fmla="*/ 16 h 127"/>
                <a:gd name="T40" fmla="*/ 7 w 91"/>
                <a:gd name="T41" fmla="*/ 16 h 127"/>
                <a:gd name="T42" fmla="*/ 6 w 91"/>
                <a:gd name="T43" fmla="*/ 16 h 127"/>
                <a:gd name="T44" fmla="*/ 5 w 91"/>
                <a:gd name="T45" fmla="*/ 15 h 127"/>
                <a:gd name="T46" fmla="*/ 4 w 91"/>
                <a:gd name="T47" fmla="*/ 15 h 127"/>
                <a:gd name="T48" fmla="*/ 4 w 91"/>
                <a:gd name="T49" fmla="*/ 14 h 127"/>
                <a:gd name="T50" fmla="*/ 3 w 91"/>
                <a:gd name="T51" fmla="*/ 14 h 127"/>
                <a:gd name="T52" fmla="*/ 2 w 91"/>
                <a:gd name="T53" fmla="*/ 13 h 127"/>
                <a:gd name="T54" fmla="*/ 1 w 91"/>
                <a:gd name="T55" fmla="*/ 12 h 127"/>
                <a:gd name="T56" fmla="*/ 0 w 91"/>
                <a:gd name="T57" fmla="*/ 11 h 127"/>
                <a:gd name="T58" fmla="*/ 0 w 91"/>
                <a:gd name="T59" fmla="*/ 10 h 127"/>
                <a:gd name="T60" fmla="*/ 0 w 91"/>
                <a:gd name="T61" fmla="*/ 9 h 127"/>
                <a:gd name="T62" fmla="*/ 0 w 91"/>
                <a:gd name="T63" fmla="*/ 8 h 127"/>
                <a:gd name="T64" fmla="*/ 0 w 91"/>
                <a:gd name="T65" fmla="*/ 7 h 127"/>
                <a:gd name="T66" fmla="*/ 0 w 91"/>
                <a:gd name="T67" fmla="*/ 6 h 127"/>
                <a:gd name="T68" fmla="*/ 0 w 91"/>
                <a:gd name="T69" fmla="*/ 5 h 127"/>
                <a:gd name="T70" fmla="*/ 0 w 91"/>
                <a:gd name="T71" fmla="*/ 4 h 127"/>
                <a:gd name="T72" fmla="*/ 0 w 91"/>
                <a:gd name="T73" fmla="*/ 3 h 127"/>
                <a:gd name="T74" fmla="*/ 0 w 91"/>
                <a:gd name="T75" fmla="*/ 2 h 127"/>
                <a:gd name="T76" fmla="*/ 4 w 91"/>
                <a:gd name="T77" fmla="*/ 0 h 127"/>
                <a:gd name="T78" fmla="*/ 4 w 91"/>
                <a:gd name="T79" fmla="*/ 0 h 1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127"/>
                <a:gd name="T122" fmla="*/ 91 w 91"/>
                <a:gd name="T123" fmla="*/ 127 h 1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127">
                  <a:moveTo>
                    <a:pt x="36" y="0"/>
                  </a:moveTo>
                  <a:lnTo>
                    <a:pt x="34" y="4"/>
                  </a:lnTo>
                  <a:lnTo>
                    <a:pt x="32" y="13"/>
                  </a:lnTo>
                  <a:lnTo>
                    <a:pt x="32" y="19"/>
                  </a:lnTo>
                  <a:lnTo>
                    <a:pt x="32" y="28"/>
                  </a:lnTo>
                  <a:lnTo>
                    <a:pt x="32" y="38"/>
                  </a:lnTo>
                  <a:lnTo>
                    <a:pt x="34" y="47"/>
                  </a:lnTo>
                  <a:lnTo>
                    <a:pt x="34" y="55"/>
                  </a:lnTo>
                  <a:lnTo>
                    <a:pt x="38" y="66"/>
                  </a:lnTo>
                  <a:lnTo>
                    <a:pt x="42" y="74"/>
                  </a:lnTo>
                  <a:lnTo>
                    <a:pt x="50" y="84"/>
                  </a:lnTo>
                  <a:lnTo>
                    <a:pt x="55" y="91"/>
                  </a:lnTo>
                  <a:lnTo>
                    <a:pt x="65" y="99"/>
                  </a:lnTo>
                  <a:lnTo>
                    <a:pt x="70" y="103"/>
                  </a:lnTo>
                  <a:lnTo>
                    <a:pt x="76" y="106"/>
                  </a:lnTo>
                  <a:lnTo>
                    <a:pt x="82" y="108"/>
                  </a:lnTo>
                  <a:lnTo>
                    <a:pt x="91" y="112"/>
                  </a:lnTo>
                  <a:lnTo>
                    <a:pt x="65" y="127"/>
                  </a:lnTo>
                  <a:lnTo>
                    <a:pt x="63" y="125"/>
                  </a:lnTo>
                  <a:lnTo>
                    <a:pt x="61" y="125"/>
                  </a:lnTo>
                  <a:lnTo>
                    <a:pt x="57" y="124"/>
                  </a:lnTo>
                  <a:lnTo>
                    <a:pt x="51" y="124"/>
                  </a:lnTo>
                  <a:lnTo>
                    <a:pt x="44" y="120"/>
                  </a:lnTo>
                  <a:lnTo>
                    <a:pt x="38" y="118"/>
                  </a:lnTo>
                  <a:lnTo>
                    <a:pt x="32" y="112"/>
                  </a:lnTo>
                  <a:lnTo>
                    <a:pt x="25" y="108"/>
                  </a:lnTo>
                  <a:lnTo>
                    <a:pt x="19" y="101"/>
                  </a:lnTo>
                  <a:lnTo>
                    <a:pt x="12" y="95"/>
                  </a:lnTo>
                  <a:lnTo>
                    <a:pt x="6" y="84"/>
                  </a:lnTo>
                  <a:lnTo>
                    <a:pt x="2" y="74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6" y="1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1" name="Freeform 65"/>
            <p:cNvSpPr>
              <a:spLocks/>
            </p:cNvSpPr>
            <p:nvPr/>
          </p:nvSpPr>
          <p:spPr bwMode="auto">
            <a:xfrm>
              <a:off x="3013" y="3674"/>
              <a:ext cx="35" cy="72"/>
            </a:xfrm>
            <a:custGeom>
              <a:avLst/>
              <a:gdLst>
                <a:gd name="T0" fmla="*/ 9 w 70"/>
                <a:gd name="T1" fmla="*/ 1 h 145"/>
                <a:gd name="T2" fmla="*/ 9 w 70"/>
                <a:gd name="T3" fmla="*/ 1 h 145"/>
                <a:gd name="T4" fmla="*/ 7 w 70"/>
                <a:gd name="T5" fmla="*/ 2 h 145"/>
                <a:gd name="T6" fmla="*/ 7 w 70"/>
                <a:gd name="T7" fmla="*/ 3 h 145"/>
                <a:gd name="T8" fmla="*/ 6 w 70"/>
                <a:gd name="T9" fmla="*/ 4 h 145"/>
                <a:gd name="T10" fmla="*/ 6 w 70"/>
                <a:gd name="T11" fmla="*/ 5 h 145"/>
                <a:gd name="T12" fmla="*/ 5 w 70"/>
                <a:gd name="T13" fmla="*/ 6 h 145"/>
                <a:gd name="T14" fmla="*/ 5 w 70"/>
                <a:gd name="T15" fmla="*/ 7 h 145"/>
                <a:gd name="T16" fmla="*/ 5 w 70"/>
                <a:gd name="T17" fmla="*/ 9 h 145"/>
                <a:gd name="T18" fmla="*/ 4 w 70"/>
                <a:gd name="T19" fmla="*/ 10 h 145"/>
                <a:gd name="T20" fmla="*/ 4 w 70"/>
                <a:gd name="T21" fmla="*/ 11 h 145"/>
                <a:gd name="T22" fmla="*/ 4 w 70"/>
                <a:gd name="T23" fmla="*/ 13 h 145"/>
                <a:gd name="T24" fmla="*/ 4 w 70"/>
                <a:gd name="T25" fmla="*/ 14 h 145"/>
                <a:gd name="T26" fmla="*/ 5 w 70"/>
                <a:gd name="T27" fmla="*/ 15 h 145"/>
                <a:gd name="T28" fmla="*/ 5 w 70"/>
                <a:gd name="T29" fmla="*/ 17 h 145"/>
                <a:gd name="T30" fmla="*/ 2 w 70"/>
                <a:gd name="T31" fmla="*/ 18 h 145"/>
                <a:gd name="T32" fmla="*/ 2 w 70"/>
                <a:gd name="T33" fmla="*/ 17 h 145"/>
                <a:gd name="T34" fmla="*/ 2 w 70"/>
                <a:gd name="T35" fmla="*/ 17 h 145"/>
                <a:gd name="T36" fmla="*/ 1 w 70"/>
                <a:gd name="T37" fmla="*/ 17 h 145"/>
                <a:gd name="T38" fmla="*/ 1 w 70"/>
                <a:gd name="T39" fmla="*/ 16 h 145"/>
                <a:gd name="T40" fmla="*/ 1 w 70"/>
                <a:gd name="T41" fmla="*/ 15 h 145"/>
                <a:gd name="T42" fmla="*/ 1 w 70"/>
                <a:gd name="T43" fmla="*/ 14 h 145"/>
                <a:gd name="T44" fmla="*/ 1 w 70"/>
                <a:gd name="T45" fmla="*/ 13 h 145"/>
                <a:gd name="T46" fmla="*/ 1 w 70"/>
                <a:gd name="T47" fmla="*/ 12 h 145"/>
                <a:gd name="T48" fmla="*/ 0 w 70"/>
                <a:gd name="T49" fmla="*/ 10 h 145"/>
                <a:gd name="T50" fmla="*/ 1 w 70"/>
                <a:gd name="T51" fmla="*/ 9 h 145"/>
                <a:gd name="T52" fmla="*/ 1 w 70"/>
                <a:gd name="T53" fmla="*/ 8 h 145"/>
                <a:gd name="T54" fmla="*/ 1 w 70"/>
                <a:gd name="T55" fmla="*/ 7 h 145"/>
                <a:gd name="T56" fmla="*/ 1 w 70"/>
                <a:gd name="T57" fmla="*/ 6 h 145"/>
                <a:gd name="T58" fmla="*/ 1 w 70"/>
                <a:gd name="T59" fmla="*/ 6 h 145"/>
                <a:gd name="T60" fmla="*/ 1 w 70"/>
                <a:gd name="T61" fmla="*/ 5 h 145"/>
                <a:gd name="T62" fmla="*/ 1 w 70"/>
                <a:gd name="T63" fmla="*/ 4 h 145"/>
                <a:gd name="T64" fmla="*/ 2 w 70"/>
                <a:gd name="T65" fmla="*/ 3 h 145"/>
                <a:gd name="T66" fmla="*/ 2 w 70"/>
                <a:gd name="T67" fmla="*/ 3 h 145"/>
                <a:gd name="T68" fmla="*/ 3 w 70"/>
                <a:gd name="T69" fmla="*/ 2 h 145"/>
                <a:gd name="T70" fmla="*/ 4 w 70"/>
                <a:gd name="T71" fmla="*/ 1 h 145"/>
                <a:gd name="T72" fmla="*/ 5 w 70"/>
                <a:gd name="T73" fmla="*/ 0 h 145"/>
                <a:gd name="T74" fmla="*/ 6 w 70"/>
                <a:gd name="T75" fmla="*/ 0 h 145"/>
                <a:gd name="T76" fmla="*/ 9 w 70"/>
                <a:gd name="T77" fmla="*/ 1 h 145"/>
                <a:gd name="T78" fmla="*/ 9 w 70"/>
                <a:gd name="T79" fmla="*/ 1 h 1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0"/>
                <a:gd name="T121" fmla="*/ 0 h 145"/>
                <a:gd name="T122" fmla="*/ 70 w 70"/>
                <a:gd name="T123" fmla="*/ 145 h 14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0" h="145">
                  <a:moveTo>
                    <a:pt x="70" y="8"/>
                  </a:moveTo>
                  <a:lnTo>
                    <a:pt x="66" y="10"/>
                  </a:lnTo>
                  <a:lnTo>
                    <a:pt x="61" y="21"/>
                  </a:lnTo>
                  <a:lnTo>
                    <a:pt x="57" y="25"/>
                  </a:lnTo>
                  <a:lnTo>
                    <a:pt x="53" y="33"/>
                  </a:lnTo>
                  <a:lnTo>
                    <a:pt x="49" y="42"/>
                  </a:lnTo>
                  <a:lnTo>
                    <a:pt x="46" y="52"/>
                  </a:lnTo>
                  <a:lnTo>
                    <a:pt x="42" y="61"/>
                  </a:lnTo>
                  <a:lnTo>
                    <a:pt x="40" y="73"/>
                  </a:lnTo>
                  <a:lnTo>
                    <a:pt x="36" y="82"/>
                  </a:lnTo>
                  <a:lnTo>
                    <a:pt x="36" y="95"/>
                  </a:lnTo>
                  <a:lnTo>
                    <a:pt x="36" y="105"/>
                  </a:lnTo>
                  <a:lnTo>
                    <a:pt x="38" y="116"/>
                  </a:lnTo>
                  <a:lnTo>
                    <a:pt x="40" y="126"/>
                  </a:lnTo>
                  <a:lnTo>
                    <a:pt x="47" y="139"/>
                  </a:lnTo>
                  <a:lnTo>
                    <a:pt x="21" y="145"/>
                  </a:lnTo>
                  <a:lnTo>
                    <a:pt x="19" y="143"/>
                  </a:lnTo>
                  <a:lnTo>
                    <a:pt x="17" y="141"/>
                  </a:lnTo>
                  <a:lnTo>
                    <a:pt x="15" y="137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7" y="116"/>
                  </a:lnTo>
                  <a:lnTo>
                    <a:pt x="4" y="107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2" y="74"/>
                  </a:lnTo>
                  <a:lnTo>
                    <a:pt x="2" y="69"/>
                  </a:lnTo>
                  <a:lnTo>
                    <a:pt x="4" y="61"/>
                  </a:lnTo>
                  <a:lnTo>
                    <a:pt x="4" y="55"/>
                  </a:lnTo>
                  <a:lnTo>
                    <a:pt x="7" y="50"/>
                  </a:lnTo>
                  <a:lnTo>
                    <a:pt x="9" y="44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3" y="25"/>
                  </a:lnTo>
                  <a:lnTo>
                    <a:pt x="28" y="17"/>
                  </a:lnTo>
                  <a:lnTo>
                    <a:pt x="34" y="12"/>
                  </a:lnTo>
                  <a:lnTo>
                    <a:pt x="42" y="4"/>
                  </a:lnTo>
                  <a:lnTo>
                    <a:pt x="51" y="0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2" name="Freeform 66"/>
            <p:cNvSpPr>
              <a:spLocks/>
            </p:cNvSpPr>
            <p:nvPr/>
          </p:nvSpPr>
          <p:spPr bwMode="auto">
            <a:xfrm>
              <a:off x="2965" y="3723"/>
              <a:ext cx="37" cy="90"/>
            </a:xfrm>
            <a:custGeom>
              <a:avLst/>
              <a:gdLst>
                <a:gd name="T0" fmla="*/ 6 w 74"/>
                <a:gd name="T1" fmla="*/ 2 h 181"/>
                <a:gd name="T2" fmla="*/ 6 w 74"/>
                <a:gd name="T3" fmla="*/ 2 h 181"/>
                <a:gd name="T4" fmla="*/ 6 w 74"/>
                <a:gd name="T5" fmla="*/ 3 h 181"/>
                <a:gd name="T6" fmla="*/ 6 w 74"/>
                <a:gd name="T7" fmla="*/ 3 h 181"/>
                <a:gd name="T8" fmla="*/ 6 w 74"/>
                <a:gd name="T9" fmla="*/ 4 h 181"/>
                <a:gd name="T10" fmla="*/ 5 w 74"/>
                <a:gd name="T11" fmla="*/ 5 h 181"/>
                <a:gd name="T12" fmla="*/ 5 w 74"/>
                <a:gd name="T13" fmla="*/ 6 h 181"/>
                <a:gd name="T14" fmla="*/ 5 w 74"/>
                <a:gd name="T15" fmla="*/ 7 h 181"/>
                <a:gd name="T16" fmla="*/ 5 w 74"/>
                <a:gd name="T17" fmla="*/ 8 h 181"/>
                <a:gd name="T18" fmla="*/ 5 w 74"/>
                <a:gd name="T19" fmla="*/ 10 h 181"/>
                <a:gd name="T20" fmla="*/ 5 w 74"/>
                <a:gd name="T21" fmla="*/ 11 h 181"/>
                <a:gd name="T22" fmla="*/ 5 w 74"/>
                <a:gd name="T23" fmla="*/ 12 h 181"/>
                <a:gd name="T24" fmla="*/ 5 w 74"/>
                <a:gd name="T25" fmla="*/ 12 h 181"/>
                <a:gd name="T26" fmla="*/ 5 w 74"/>
                <a:gd name="T27" fmla="*/ 13 h 181"/>
                <a:gd name="T28" fmla="*/ 5 w 74"/>
                <a:gd name="T29" fmla="*/ 14 h 181"/>
                <a:gd name="T30" fmla="*/ 5 w 74"/>
                <a:gd name="T31" fmla="*/ 16 h 181"/>
                <a:gd name="T32" fmla="*/ 6 w 74"/>
                <a:gd name="T33" fmla="*/ 17 h 181"/>
                <a:gd name="T34" fmla="*/ 6 w 74"/>
                <a:gd name="T35" fmla="*/ 17 h 181"/>
                <a:gd name="T36" fmla="*/ 7 w 74"/>
                <a:gd name="T37" fmla="*/ 18 h 181"/>
                <a:gd name="T38" fmla="*/ 9 w 74"/>
                <a:gd name="T39" fmla="*/ 19 h 181"/>
                <a:gd name="T40" fmla="*/ 9 w 74"/>
                <a:gd name="T41" fmla="*/ 20 h 181"/>
                <a:gd name="T42" fmla="*/ 6 w 74"/>
                <a:gd name="T43" fmla="*/ 22 h 181"/>
                <a:gd name="T44" fmla="*/ 6 w 74"/>
                <a:gd name="T45" fmla="*/ 22 h 181"/>
                <a:gd name="T46" fmla="*/ 6 w 74"/>
                <a:gd name="T47" fmla="*/ 22 h 181"/>
                <a:gd name="T48" fmla="*/ 5 w 74"/>
                <a:gd name="T49" fmla="*/ 21 h 181"/>
                <a:gd name="T50" fmla="*/ 5 w 74"/>
                <a:gd name="T51" fmla="*/ 21 h 181"/>
                <a:gd name="T52" fmla="*/ 4 w 74"/>
                <a:gd name="T53" fmla="*/ 20 h 181"/>
                <a:gd name="T54" fmla="*/ 3 w 74"/>
                <a:gd name="T55" fmla="*/ 19 h 181"/>
                <a:gd name="T56" fmla="*/ 2 w 74"/>
                <a:gd name="T57" fmla="*/ 18 h 181"/>
                <a:gd name="T58" fmla="*/ 1 w 74"/>
                <a:gd name="T59" fmla="*/ 16 h 181"/>
                <a:gd name="T60" fmla="*/ 1 w 74"/>
                <a:gd name="T61" fmla="*/ 16 h 181"/>
                <a:gd name="T62" fmla="*/ 1 w 74"/>
                <a:gd name="T63" fmla="*/ 15 h 181"/>
                <a:gd name="T64" fmla="*/ 1 w 74"/>
                <a:gd name="T65" fmla="*/ 14 h 181"/>
                <a:gd name="T66" fmla="*/ 1 w 74"/>
                <a:gd name="T67" fmla="*/ 13 h 181"/>
                <a:gd name="T68" fmla="*/ 1 w 74"/>
                <a:gd name="T69" fmla="*/ 12 h 181"/>
                <a:gd name="T70" fmla="*/ 0 w 74"/>
                <a:gd name="T71" fmla="*/ 11 h 181"/>
                <a:gd name="T72" fmla="*/ 0 w 74"/>
                <a:gd name="T73" fmla="*/ 11 h 181"/>
                <a:gd name="T74" fmla="*/ 1 w 74"/>
                <a:gd name="T75" fmla="*/ 10 h 181"/>
                <a:gd name="T76" fmla="*/ 1 w 74"/>
                <a:gd name="T77" fmla="*/ 8 h 181"/>
                <a:gd name="T78" fmla="*/ 1 w 74"/>
                <a:gd name="T79" fmla="*/ 7 h 181"/>
                <a:gd name="T80" fmla="*/ 1 w 74"/>
                <a:gd name="T81" fmla="*/ 6 h 181"/>
                <a:gd name="T82" fmla="*/ 1 w 74"/>
                <a:gd name="T83" fmla="*/ 5 h 181"/>
                <a:gd name="T84" fmla="*/ 2 w 74"/>
                <a:gd name="T85" fmla="*/ 3 h 181"/>
                <a:gd name="T86" fmla="*/ 2 w 74"/>
                <a:gd name="T87" fmla="*/ 2 h 181"/>
                <a:gd name="T88" fmla="*/ 3 w 74"/>
                <a:gd name="T89" fmla="*/ 1 h 181"/>
                <a:gd name="T90" fmla="*/ 5 w 74"/>
                <a:gd name="T91" fmla="*/ 0 h 181"/>
                <a:gd name="T92" fmla="*/ 6 w 74"/>
                <a:gd name="T93" fmla="*/ 2 h 181"/>
                <a:gd name="T94" fmla="*/ 6 w 74"/>
                <a:gd name="T95" fmla="*/ 2 h 18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4"/>
                <a:gd name="T145" fmla="*/ 0 h 181"/>
                <a:gd name="T146" fmla="*/ 74 w 74"/>
                <a:gd name="T147" fmla="*/ 181 h 18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4" h="181">
                  <a:moveTo>
                    <a:pt x="55" y="21"/>
                  </a:moveTo>
                  <a:lnTo>
                    <a:pt x="55" y="21"/>
                  </a:lnTo>
                  <a:lnTo>
                    <a:pt x="53" y="25"/>
                  </a:lnTo>
                  <a:lnTo>
                    <a:pt x="51" y="29"/>
                  </a:lnTo>
                  <a:lnTo>
                    <a:pt x="49" y="35"/>
                  </a:lnTo>
                  <a:lnTo>
                    <a:pt x="45" y="42"/>
                  </a:lnTo>
                  <a:lnTo>
                    <a:pt x="42" y="50"/>
                  </a:lnTo>
                  <a:lnTo>
                    <a:pt x="40" y="59"/>
                  </a:lnTo>
                  <a:lnTo>
                    <a:pt x="40" y="71"/>
                  </a:lnTo>
                  <a:lnTo>
                    <a:pt x="38" y="80"/>
                  </a:lnTo>
                  <a:lnTo>
                    <a:pt x="38" y="92"/>
                  </a:lnTo>
                  <a:lnTo>
                    <a:pt x="38" y="97"/>
                  </a:lnTo>
                  <a:lnTo>
                    <a:pt x="38" y="103"/>
                  </a:lnTo>
                  <a:lnTo>
                    <a:pt x="40" y="109"/>
                  </a:lnTo>
                  <a:lnTo>
                    <a:pt x="42" y="116"/>
                  </a:lnTo>
                  <a:lnTo>
                    <a:pt x="45" y="128"/>
                  </a:lnTo>
                  <a:lnTo>
                    <a:pt x="53" y="137"/>
                  </a:lnTo>
                  <a:lnTo>
                    <a:pt x="55" y="143"/>
                  </a:lnTo>
                  <a:lnTo>
                    <a:pt x="61" y="149"/>
                  </a:lnTo>
                  <a:lnTo>
                    <a:pt x="66" y="154"/>
                  </a:lnTo>
                  <a:lnTo>
                    <a:pt x="74" y="160"/>
                  </a:lnTo>
                  <a:lnTo>
                    <a:pt x="55" y="181"/>
                  </a:lnTo>
                  <a:lnTo>
                    <a:pt x="53" y="179"/>
                  </a:lnTo>
                  <a:lnTo>
                    <a:pt x="51" y="177"/>
                  </a:lnTo>
                  <a:lnTo>
                    <a:pt x="45" y="173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25" y="154"/>
                  </a:lnTo>
                  <a:lnTo>
                    <a:pt x="17" y="145"/>
                  </a:lnTo>
                  <a:lnTo>
                    <a:pt x="11" y="135"/>
                  </a:lnTo>
                  <a:lnTo>
                    <a:pt x="9" y="130"/>
                  </a:lnTo>
                  <a:lnTo>
                    <a:pt x="6" y="122"/>
                  </a:lnTo>
                  <a:lnTo>
                    <a:pt x="4" y="116"/>
                  </a:lnTo>
                  <a:lnTo>
                    <a:pt x="2" y="109"/>
                  </a:lnTo>
                  <a:lnTo>
                    <a:pt x="2" y="101"/>
                  </a:lnTo>
                  <a:lnTo>
                    <a:pt x="0" y="95"/>
                  </a:lnTo>
                  <a:lnTo>
                    <a:pt x="0" y="88"/>
                  </a:lnTo>
                  <a:lnTo>
                    <a:pt x="2" y="80"/>
                  </a:lnTo>
                  <a:lnTo>
                    <a:pt x="2" y="71"/>
                  </a:lnTo>
                  <a:lnTo>
                    <a:pt x="6" y="61"/>
                  </a:lnTo>
                  <a:lnTo>
                    <a:pt x="7" y="52"/>
                  </a:lnTo>
                  <a:lnTo>
                    <a:pt x="11" y="42"/>
                  </a:lnTo>
                  <a:lnTo>
                    <a:pt x="17" y="31"/>
                  </a:lnTo>
                  <a:lnTo>
                    <a:pt x="23" y="21"/>
                  </a:lnTo>
                  <a:lnTo>
                    <a:pt x="30" y="12"/>
                  </a:lnTo>
                  <a:lnTo>
                    <a:pt x="40" y="0"/>
                  </a:lnTo>
                  <a:lnTo>
                    <a:pt x="55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3" name="Freeform 67"/>
            <p:cNvSpPr>
              <a:spLocks/>
            </p:cNvSpPr>
            <p:nvPr/>
          </p:nvSpPr>
          <p:spPr bwMode="auto">
            <a:xfrm>
              <a:off x="3001" y="3802"/>
              <a:ext cx="34" cy="79"/>
            </a:xfrm>
            <a:custGeom>
              <a:avLst/>
              <a:gdLst>
                <a:gd name="T0" fmla="*/ 7 w 69"/>
                <a:gd name="T1" fmla="*/ 2 h 160"/>
                <a:gd name="T2" fmla="*/ 7 w 69"/>
                <a:gd name="T3" fmla="*/ 2 h 160"/>
                <a:gd name="T4" fmla="*/ 6 w 69"/>
                <a:gd name="T5" fmla="*/ 3 h 160"/>
                <a:gd name="T6" fmla="*/ 6 w 69"/>
                <a:gd name="T7" fmla="*/ 4 h 160"/>
                <a:gd name="T8" fmla="*/ 5 w 69"/>
                <a:gd name="T9" fmla="*/ 5 h 160"/>
                <a:gd name="T10" fmla="*/ 5 w 69"/>
                <a:gd name="T11" fmla="*/ 6 h 160"/>
                <a:gd name="T12" fmla="*/ 5 w 69"/>
                <a:gd name="T13" fmla="*/ 7 h 160"/>
                <a:gd name="T14" fmla="*/ 4 w 69"/>
                <a:gd name="T15" fmla="*/ 8 h 160"/>
                <a:gd name="T16" fmla="*/ 4 w 69"/>
                <a:gd name="T17" fmla="*/ 9 h 160"/>
                <a:gd name="T18" fmla="*/ 4 w 69"/>
                <a:gd name="T19" fmla="*/ 10 h 160"/>
                <a:gd name="T20" fmla="*/ 5 w 69"/>
                <a:gd name="T21" fmla="*/ 12 h 160"/>
                <a:gd name="T22" fmla="*/ 5 w 69"/>
                <a:gd name="T23" fmla="*/ 13 h 160"/>
                <a:gd name="T24" fmla="*/ 6 w 69"/>
                <a:gd name="T25" fmla="*/ 14 h 160"/>
                <a:gd name="T26" fmla="*/ 6 w 69"/>
                <a:gd name="T27" fmla="*/ 15 h 160"/>
                <a:gd name="T28" fmla="*/ 7 w 69"/>
                <a:gd name="T29" fmla="*/ 16 h 160"/>
                <a:gd name="T30" fmla="*/ 7 w 69"/>
                <a:gd name="T31" fmla="*/ 16 h 160"/>
                <a:gd name="T32" fmla="*/ 8 w 69"/>
                <a:gd name="T33" fmla="*/ 17 h 160"/>
                <a:gd name="T34" fmla="*/ 7 w 69"/>
                <a:gd name="T35" fmla="*/ 19 h 160"/>
                <a:gd name="T36" fmla="*/ 7 w 69"/>
                <a:gd name="T37" fmla="*/ 19 h 160"/>
                <a:gd name="T38" fmla="*/ 6 w 69"/>
                <a:gd name="T39" fmla="*/ 19 h 160"/>
                <a:gd name="T40" fmla="*/ 6 w 69"/>
                <a:gd name="T41" fmla="*/ 19 h 160"/>
                <a:gd name="T42" fmla="*/ 5 w 69"/>
                <a:gd name="T43" fmla="*/ 19 h 160"/>
                <a:gd name="T44" fmla="*/ 4 w 69"/>
                <a:gd name="T45" fmla="*/ 18 h 160"/>
                <a:gd name="T46" fmla="*/ 3 w 69"/>
                <a:gd name="T47" fmla="*/ 18 h 160"/>
                <a:gd name="T48" fmla="*/ 2 w 69"/>
                <a:gd name="T49" fmla="*/ 17 h 160"/>
                <a:gd name="T50" fmla="*/ 1 w 69"/>
                <a:gd name="T51" fmla="*/ 16 h 160"/>
                <a:gd name="T52" fmla="*/ 1 w 69"/>
                <a:gd name="T53" fmla="*/ 15 h 160"/>
                <a:gd name="T54" fmla="*/ 0 w 69"/>
                <a:gd name="T55" fmla="*/ 14 h 160"/>
                <a:gd name="T56" fmla="*/ 0 w 69"/>
                <a:gd name="T57" fmla="*/ 14 h 160"/>
                <a:gd name="T58" fmla="*/ 0 w 69"/>
                <a:gd name="T59" fmla="*/ 13 h 160"/>
                <a:gd name="T60" fmla="*/ 0 w 69"/>
                <a:gd name="T61" fmla="*/ 12 h 160"/>
                <a:gd name="T62" fmla="*/ 0 w 69"/>
                <a:gd name="T63" fmla="*/ 11 h 160"/>
                <a:gd name="T64" fmla="*/ 0 w 69"/>
                <a:gd name="T65" fmla="*/ 10 h 160"/>
                <a:gd name="T66" fmla="*/ 0 w 69"/>
                <a:gd name="T67" fmla="*/ 10 h 160"/>
                <a:gd name="T68" fmla="*/ 0 w 69"/>
                <a:gd name="T69" fmla="*/ 9 h 160"/>
                <a:gd name="T70" fmla="*/ 0 w 69"/>
                <a:gd name="T71" fmla="*/ 7 h 160"/>
                <a:gd name="T72" fmla="*/ 1 w 69"/>
                <a:gd name="T73" fmla="*/ 6 h 160"/>
                <a:gd name="T74" fmla="*/ 1 w 69"/>
                <a:gd name="T75" fmla="*/ 5 h 160"/>
                <a:gd name="T76" fmla="*/ 1 w 69"/>
                <a:gd name="T77" fmla="*/ 4 h 160"/>
                <a:gd name="T78" fmla="*/ 2 w 69"/>
                <a:gd name="T79" fmla="*/ 2 h 160"/>
                <a:gd name="T80" fmla="*/ 3 w 69"/>
                <a:gd name="T81" fmla="*/ 1 h 160"/>
                <a:gd name="T82" fmla="*/ 5 w 69"/>
                <a:gd name="T83" fmla="*/ 0 h 160"/>
                <a:gd name="T84" fmla="*/ 7 w 69"/>
                <a:gd name="T85" fmla="*/ 2 h 160"/>
                <a:gd name="T86" fmla="*/ 7 w 69"/>
                <a:gd name="T87" fmla="*/ 2 h 1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"/>
                <a:gd name="T133" fmla="*/ 0 h 160"/>
                <a:gd name="T134" fmla="*/ 69 w 69"/>
                <a:gd name="T135" fmla="*/ 160 h 16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" h="160">
                  <a:moveTo>
                    <a:pt x="63" y="19"/>
                  </a:moveTo>
                  <a:lnTo>
                    <a:pt x="59" y="21"/>
                  </a:lnTo>
                  <a:lnTo>
                    <a:pt x="53" y="31"/>
                  </a:lnTo>
                  <a:lnTo>
                    <a:pt x="50" y="36"/>
                  </a:lnTo>
                  <a:lnTo>
                    <a:pt x="46" y="44"/>
                  </a:lnTo>
                  <a:lnTo>
                    <a:pt x="42" y="51"/>
                  </a:lnTo>
                  <a:lnTo>
                    <a:pt x="40" y="61"/>
                  </a:lnTo>
                  <a:lnTo>
                    <a:pt x="36" y="69"/>
                  </a:lnTo>
                  <a:lnTo>
                    <a:pt x="36" y="78"/>
                  </a:lnTo>
                  <a:lnTo>
                    <a:pt x="36" y="88"/>
                  </a:lnTo>
                  <a:lnTo>
                    <a:pt x="40" y="99"/>
                  </a:lnTo>
                  <a:lnTo>
                    <a:pt x="42" y="108"/>
                  </a:lnTo>
                  <a:lnTo>
                    <a:pt x="50" y="118"/>
                  </a:lnTo>
                  <a:lnTo>
                    <a:pt x="51" y="124"/>
                  </a:lnTo>
                  <a:lnTo>
                    <a:pt x="57" y="129"/>
                  </a:lnTo>
                  <a:lnTo>
                    <a:pt x="63" y="133"/>
                  </a:lnTo>
                  <a:lnTo>
                    <a:pt x="69" y="139"/>
                  </a:lnTo>
                  <a:lnTo>
                    <a:pt x="59" y="160"/>
                  </a:lnTo>
                  <a:lnTo>
                    <a:pt x="57" y="160"/>
                  </a:lnTo>
                  <a:lnTo>
                    <a:pt x="53" y="158"/>
                  </a:lnTo>
                  <a:lnTo>
                    <a:pt x="48" y="156"/>
                  </a:lnTo>
                  <a:lnTo>
                    <a:pt x="42" y="154"/>
                  </a:lnTo>
                  <a:lnTo>
                    <a:pt x="34" y="150"/>
                  </a:lnTo>
                  <a:lnTo>
                    <a:pt x="27" y="145"/>
                  </a:lnTo>
                  <a:lnTo>
                    <a:pt x="19" y="137"/>
                  </a:lnTo>
                  <a:lnTo>
                    <a:pt x="13" y="129"/>
                  </a:lnTo>
                  <a:lnTo>
                    <a:pt x="10" y="124"/>
                  </a:lnTo>
                  <a:lnTo>
                    <a:pt x="6" y="118"/>
                  </a:lnTo>
                  <a:lnTo>
                    <a:pt x="4" y="114"/>
                  </a:lnTo>
                  <a:lnTo>
                    <a:pt x="2" y="108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0" y="88"/>
                  </a:lnTo>
                  <a:lnTo>
                    <a:pt x="2" y="80"/>
                  </a:lnTo>
                  <a:lnTo>
                    <a:pt x="2" y="72"/>
                  </a:lnTo>
                  <a:lnTo>
                    <a:pt x="6" y="63"/>
                  </a:lnTo>
                  <a:lnTo>
                    <a:pt x="8" y="53"/>
                  </a:lnTo>
                  <a:lnTo>
                    <a:pt x="12" y="44"/>
                  </a:lnTo>
                  <a:lnTo>
                    <a:pt x="15" y="34"/>
                  </a:lnTo>
                  <a:lnTo>
                    <a:pt x="23" y="23"/>
                  </a:lnTo>
                  <a:lnTo>
                    <a:pt x="29" y="10"/>
                  </a:lnTo>
                  <a:lnTo>
                    <a:pt x="40" y="0"/>
                  </a:lnTo>
                  <a:lnTo>
                    <a:pt x="63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4" name="Freeform 68"/>
            <p:cNvSpPr>
              <a:spLocks/>
            </p:cNvSpPr>
            <p:nvPr/>
          </p:nvSpPr>
          <p:spPr bwMode="auto">
            <a:xfrm>
              <a:off x="2945" y="3800"/>
              <a:ext cx="28" cy="53"/>
            </a:xfrm>
            <a:custGeom>
              <a:avLst/>
              <a:gdLst>
                <a:gd name="T0" fmla="*/ 6 w 55"/>
                <a:gd name="T1" fmla="*/ 0 h 107"/>
                <a:gd name="T2" fmla="*/ 6 w 55"/>
                <a:gd name="T3" fmla="*/ 1 h 107"/>
                <a:gd name="T4" fmla="*/ 5 w 55"/>
                <a:gd name="T5" fmla="*/ 1 h 107"/>
                <a:gd name="T6" fmla="*/ 5 w 55"/>
                <a:gd name="T7" fmla="*/ 2 h 107"/>
                <a:gd name="T8" fmla="*/ 4 w 55"/>
                <a:gd name="T9" fmla="*/ 4 h 107"/>
                <a:gd name="T10" fmla="*/ 4 w 55"/>
                <a:gd name="T11" fmla="*/ 5 h 107"/>
                <a:gd name="T12" fmla="*/ 5 w 55"/>
                <a:gd name="T13" fmla="*/ 6 h 107"/>
                <a:gd name="T14" fmla="*/ 5 w 55"/>
                <a:gd name="T15" fmla="*/ 7 h 107"/>
                <a:gd name="T16" fmla="*/ 6 w 55"/>
                <a:gd name="T17" fmla="*/ 8 h 107"/>
                <a:gd name="T18" fmla="*/ 6 w 55"/>
                <a:gd name="T19" fmla="*/ 8 h 107"/>
                <a:gd name="T20" fmla="*/ 7 w 55"/>
                <a:gd name="T21" fmla="*/ 9 h 107"/>
                <a:gd name="T22" fmla="*/ 7 w 55"/>
                <a:gd name="T23" fmla="*/ 13 h 107"/>
                <a:gd name="T24" fmla="*/ 6 w 55"/>
                <a:gd name="T25" fmla="*/ 13 h 107"/>
                <a:gd name="T26" fmla="*/ 5 w 55"/>
                <a:gd name="T27" fmla="*/ 12 h 107"/>
                <a:gd name="T28" fmla="*/ 4 w 55"/>
                <a:gd name="T29" fmla="*/ 12 h 107"/>
                <a:gd name="T30" fmla="*/ 3 w 55"/>
                <a:gd name="T31" fmla="*/ 11 h 107"/>
                <a:gd name="T32" fmla="*/ 3 w 55"/>
                <a:gd name="T33" fmla="*/ 11 h 107"/>
                <a:gd name="T34" fmla="*/ 2 w 55"/>
                <a:gd name="T35" fmla="*/ 10 h 107"/>
                <a:gd name="T36" fmla="*/ 1 w 55"/>
                <a:gd name="T37" fmla="*/ 9 h 107"/>
                <a:gd name="T38" fmla="*/ 1 w 55"/>
                <a:gd name="T39" fmla="*/ 8 h 107"/>
                <a:gd name="T40" fmla="*/ 0 w 55"/>
                <a:gd name="T41" fmla="*/ 7 h 107"/>
                <a:gd name="T42" fmla="*/ 0 w 55"/>
                <a:gd name="T43" fmla="*/ 6 h 107"/>
                <a:gd name="T44" fmla="*/ 0 w 55"/>
                <a:gd name="T45" fmla="*/ 5 h 107"/>
                <a:gd name="T46" fmla="*/ 0 w 55"/>
                <a:gd name="T47" fmla="*/ 5 h 107"/>
                <a:gd name="T48" fmla="*/ 0 w 55"/>
                <a:gd name="T49" fmla="*/ 4 h 107"/>
                <a:gd name="T50" fmla="*/ 1 w 55"/>
                <a:gd name="T51" fmla="*/ 3 h 107"/>
                <a:gd name="T52" fmla="*/ 1 w 55"/>
                <a:gd name="T53" fmla="*/ 2 h 107"/>
                <a:gd name="T54" fmla="*/ 2 w 55"/>
                <a:gd name="T55" fmla="*/ 1 h 107"/>
                <a:gd name="T56" fmla="*/ 2 w 55"/>
                <a:gd name="T57" fmla="*/ 0 h 107"/>
                <a:gd name="T58" fmla="*/ 3 w 55"/>
                <a:gd name="T59" fmla="*/ 0 h 107"/>
                <a:gd name="T60" fmla="*/ 6 w 55"/>
                <a:gd name="T61" fmla="*/ 0 h 107"/>
                <a:gd name="T62" fmla="*/ 6 w 55"/>
                <a:gd name="T63" fmla="*/ 0 h 1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"/>
                <a:gd name="T97" fmla="*/ 0 h 107"/>
                <a:gd name="T98" fmla="*/ 55 w 55"/>
                <a:gd name="T99" fmla="*/ 107 h 1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" h="107">
                  <a:moveTo>
                    <a:pt x="44" y="6"/>
                  </a:moveTo>
                  <a:lnTo>
                    <a:pt x="42" y="8"/>
                  </a:lnTo>
                  <a:lnTo>
                    <a:pt x="38" y="14"/>
                  </a:lnTo>
                  <a:lnTo>
                    <a:pt x="34" y="23"/>
                  </a:lnTo>
                  <a:lnTo>
                    <a:pt x="32" y="35"/>
                  </a:lnTo>
                  <a:lnTo>
                    <a:pt x="30" y="44"/>
                  </a:lnTo>
                  <a:lnTo>
                    <a:pt x="34" y="55"/>
                  </a:lnTo>
                  <a:lnTo>
                    <a:pt x="36" y="61"/>
                  </a:lnTo>
                  <a:lnTo>
                    <a:pt x="42" y="65"/>
                  </a:lnTo>
                  <a:lnTo>
                    <a:pt x="47" y="69"/>
                  </a:lnTo>
                  <a:lnTo>
                    <a:pt x="55" y="73"/>
                  </a:lnTo>
                  <a:lnTo>
                    <a:pt x="49" y="107"/>
                  </a:lnTo>
                  <a:lnTo>
                    <a:pt x="44" y="105"/>
                  </a:lnTo>
                  <a:lnTo>
                    <a:pt x="36" y="101"/>
                  </a:lnTo>
                  <a:lnTo>
                    <a:pt x="28" y="97"/>
                  </a:lnTo>
                  <a:lnTo>
                    <a:pt x="23" y="93"/>
                  </a:lnTo>
                  <a:lnTo>
                    <a:pt x="17" y="90"/>
                  </a:lnTo>
                  <a:lnTo>
                    <a:pt x="13" y="84"/>
                  </a:lnTo>
                  <a:lnTo>
                    <a:pt x="6" y="76"/>
                  </a:lnTo>
                  <a:lnTo>
                    <a:pt x="2" y="69"/>
                  </a:lnTo>
                  <a:lnTo>
                    <a:pt x="0" y="61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4" y="27"/>
                  </a:lnTo>
                  <a:lnTo>
                    <a:pt x="6" y="21"/>
                  </a:lnTo>
                  <a:lnTo>
                    <a:pt x="9" y="14"/>
                  </a:lnTo>
                  <a:lnTo>
                    <a:pt x="13" y="6"/>
                  </a:lnTo>
                  <a:lnTo>
                    <a:pt x="19" y="0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5" name="Freeform 69"/>
            <p:cNvSpPr>
              <a:spLocks/>
            </p:cNvSpPr>
            <p:nvPr/>
          </p:nvSpPr>
          <p:spPr bwMode="auto">
            <a:xfrm>
              <a:off x="3447" y="3629"/>
              <a:ext cx="500" cy="306"/>
            </a:xfrm>
            <a:custGeom>
              <a:avLst/>
              <a:gdLst>
                <a:gd name="T0" fmla="*/ 120 w 1000"/>
                <a:gd name="T1" fmla="*/ 1 h 610"/>
                <a:gd name="T2" fmla="*/ 118 w 1000"/>
                <a:gd name="T3" fmla="*/ 2 h 610"/>
                <a:gd name="T4" fmla="*/ 114 w 1000"/>
                <a:gd name="T5" fmla="*/ 3 h 610"/>
                <a:gd name="T6" fmla="*/ 109 w 1000"/>
                <a:gd name="T7" fmla="*/ 5 h 610"/>
                <a:gd name="T8" fmla="*/ 104 w 1000"/>
                <a:gd name="T9" fmla="*/ 7 h 610"/>
                <a:gd name="T10" fmla="*/ 97 w 1000"/>
                <a:gd name="T11" fmla="*/ 9 h 610"/>
                <a:gd name="T12" fmla="*/ 90 w 1000"/>
                <a:gd name="T13" fmla="*/ 12 h 610"/>
                <a:gd name="T14" fmla="*/ 82 w 1000"/>
                <a:gd name="T15" fmla="*/ 15 h 610"/>
                <a:gd name="T16" fmla="*/ 74 w 1000"/>
                <a:gd name="T17" fmla="*/ 18 h 610"/>
                <a:gd name="T18" fmla="*/ 66 w 1000"/>
                <a:gd name="T19" fmla="*/ 21 h 610"/>
                <a:gd name="T20" fmla="*/ 58 w 1000"/>
                <a:gd name="T21" fmla="*/ 24 h 610"/>
                <a:gd name="T22" fmla="*/ 49 w 1000"/>
                <a:gd name="T23" fmla="*/ 27 h 610"/>
                <a:gd name="T24" fmla="*/ 41 w 1000"/>
                <a:gd name="T25" fmla="*/ 30 h 610"/>
                <a:gd name="T26" fmla="*/ 34 w 1000"/>
                <a:gd name="T27" fmla="*/ 33 h 610"/>
                <a:gd name="T28" fmla="*/ 26 w 1000"/>
                <a:gd name="T29" fmla="*/ 35 h 610"/>
                <a:gd name="T30" fmla="*/ 20 w 1000"/>
                <a:gd name="T31" fmla="*/ 38 h 610"/>
                <a:gd name="T32" fmla="*/ 14 w 1000"/>
                <a:gd name="T33" fmla="*/ 40 h 610"/>
                <a:gd name="T34" fmla="*/ 9 w 1000"/>
                <a:gd name="T35" fmla="*/ 42 h 610"/>
                <a:gd name="T36" fmla="*/ 5 w 1000"/>
                <a:gd name="T37" fmla="*/ 44 h 610"/>
                <a:gd name="T38" fmla="*/ 2 w 1000"/>
                <a:gd name="T39" fmla="*/ 45 h 610"/>
                <a:gd name="T40" fmla="*/ 0 w 1000"/>
                <a:gd name="T41" fmla="*/ 46 h 610"/>
                <a:gd name="T42" fmla="*/ 105 w 1000"/>
                <a:gd name="T43" fmla="*/ 73 h 610"/>
                <a:gd name="T44" fmla="*/ 14 w 1000"/>
                <a:gd name="T45" fmla="*/ 47 h 610"/>
                <a:gd name="T46" fmla="*/ 15 w 1000"/>
                <a:gd name="T47" fmla="*/ 46 h 610"/>
                <a:gd name="T48" fmla="*/ 19 w 1000"/>
                <a:gd name="T49" fmla="*/ 45 h 610"/>
                <a:gd name="T50" fmla="*/ 22 w 1000"/>
                <a:gd name="T51" fmla="*/ 43 h 610"/>
                <a:gd name="T52" fmla="*/ 27 w 1000"/>
                <a:gd name="T53" fmla="*/ 41 h 610"/>
                <a:gd name="T54" fmla="*/ 31 w 1000"/>
                <a:gd name="T55" fmla="*/ 39 h 610"/>
                <a:gd name="T56" fmla="*/ 38 w 1000"/>
                <a:gd name="T57" fmla="*/ 37 h 610"/>
                <a:gd name="T58" fmla="*/ 45 w 1000"/>
                <a:gd name="T59" fmla="*/ 34 h 610"/>
                <a:gd name="T60" fmla="*/ 52 w 1000"/>
                <a:gd name="T61" fmla="*/ 32 h 610"/>
                <a:gd name="T62" fmla="*/ 58 w 1000"/>
                <a:gd name="T63" fmla="*/ 29 h 610"/>
                <a:gd name="T64" fmla="*/ 66 w 1000"/>
                <a:gd name="T65" fmla="*/ 27 h 610"/>
                <a:gd name="T66" fmla="*/ 73 w 1000"/>
                <a:gd name="T67" fmla="*/ 24 h 610"/>
                <a:gd name="T68" fmla="*/ 80 w 1000"/>
                <a:gd name="T69" fmla="*/ 21 h 610"/>
                <a:gd name="T70" fmla="*/ 87 w 1000"/>
                <a:gd name="T71" fmla="*/ 19 h 610"/>
                <a:gd name="T72" fmla="*/ 94 w 1000"/>
                <a:gd name="T73" fmla="*/ 16 h 610"/>
                <a:gd name="T74" fmla="*/ 101 w 1000"/>
                <a:gd name="T75" fmla="*/ 14 h 610"/>
                <a:gd name="T76" fmla="*/ 107 w 1000"/>
                <a:gd name="T77" fmla="*/ 12 h 610"/>
                <a:gd name="T78" fmla="*/ 112 w 1000"/>
                <a:gd name="T79" fmla="*/ 10 h 610"/>
                <a:gd name="T80" fmla="*/ 118 w 1000"/>
                <a:gd name="T81" fmla="*/ 8 h 610"/>
                <a:gd name="T82" fmla="*/ 122 w 1000"/>
                <a:gd name="T83" fmla="*/ 7 h 610"/>
                <a:gd name="T84" fmla="*/ 125 w 1000"/>
                <a:gd name="T85" fmla="*/ 6 h 6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00"/>
                <a:gd name="T130" fmla="*/ 0 h 610"/>
                <a:gd name="T131" fmla="*/ 1000 w 1000"/>
                <a:gd name="T132" fmla="*/ 610 h 6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00" h="610">
                  <a:moveTo>
                    <a:pt x="970" y="0"/>
                  </a:moveTo>
                  <a:lnTo>
                    <a:pt x="966" y="0"/>
                  </a:lnTo>
                  <a:lnTo>
                    <a:pt x="958" y="4"/>
                  </a:lnTo>
                  <a:lnTo>
                    <a:pt x="953" y="6"/>
                  </a:lnTo>
                  <a:lnTo>
                    <a:pt x="945" y="8"/>
                  </a:lnTo>
                  <a:lnTo>
                    <a:pt x="937" y="11"/>
                  </a:lnTo>
                  <a:lnTo>
                    <a:pt x="930" y="15"/>
                  </a:lnTo>
                  <a:lnTo>
                    <a:pt x="918" y="19"/>
                  </a:lnTo>
                  <a:lnTo>
                    <a:pt x="907" y="21"/>
                  </a:lnTo>
                  <a:lnTo>
                    <a:pt x="896" y="27"/>
                  </a:lnTo>
                  <a:lnTo>
                    <a:pt x="884" y="30"/>
                  </a:lnTo>
                  <a:lnTo>
                    <a:pt x="869" y="34"/>
                  </a:lnTo>
                  <a:lnTo>
                    <a:pt x="856" y="40"/>
                  </a:lnTo>
                  <a:lnTo>
                    <a:pt x="840" y="48"/>
                  </a:lnTo>
                  <a:lnTo>
                    <a:pt x="825" y="53"/>
                  </a:lnTo>
                  <a:lnTo>
                    <a:pt x="806" y="59"/>
                  </a:lnTo>
                  <a:lnTo>
                    <a:pt x="789" y="65"/>
                  </a:lnTo>
                  <a:lnTo>
                    <a:pt x="770" y="70"/>
                  </a:lnTo>
                  <a:lnTo>
                    <a:pt x="753" y="78"/>
                  </a:lnTo>
                  <a:lnTo>
                    <a:pt x="734" y="86"/>
                  </a:lnTo>
                  <a:lnTo>
                    <a:pt x="715" y="91"/>
                  </a:lnTo>
                  <a:lnTo>
                    <a:pt x="694" y="99"/>
                  </a:lnTo>
                  <a:lnTo>
                    <a:pt x="675" y="106"/>
                  </a:lnTo>
                  <a:lnTo>
                    <a:pt x="652" y="114"/>
                  </a:lnTo>
                  <a:lnTo>
                    <a:pt x="631" y="122"/>
                  </a:lnTo>
                  <a:lnTo>
                    <a:pt x="612" y="129"/>
                  </a:lnTo>
                  <a:lnTo>
                    <a:pt x="591" y="139"/>
                  </a:lnTo>
                  <a:lnTo>
                    <a:pt x="567" y="146"/>
                  </a:lnTo>
                  <a:lnTo>
                    <a:pt x="548" y="156"/>
                  </a:lnTo>
                  <a:lnTo>
                    <a:pt x="525" y="163"/>
                  </a:lnTo>
                  <a:lnTo>
                    <a:pt x="504" y="171"/>
                  </a:lnTo>
                  <a:lnTo>
                    <a:pt x="481" y="179"/>
                  </a:lnTo>
                  <a:lnTo>
                    <a:pt x="458" y="186"/>
                  </a:lnTo>
                  <a:lnTo>
                    <a:pt x="436" y="194"/>
                  </a:lnTo>
                  <a:lnTo>
                    <a:pt x="413" y="203"/>
                  </a:lnTo>
                  <a:lnTo>
                    <a:pt x="390" y="209"/>
                  </a:lnTo>
                  <a:lnTo>
                    <a:pt x="369" y="219"/>
                  </a:lnTo>
                  <a:lnTo>
                    <a:pt x="348" y="226"/>
                  </a:lnTo>
                  <a:lnTo>
                    <a:pt x="327" y="236"/>
                  </a:lnTo>
                  <a:lnTo>
                    <a:pt x="306" y="241"/>
                  </a:lnTo>
                  <a:lnTo>
                    <a:pt x="286" y="251"/>
                  </a:lnTo>
                  <a:lnTo>
                    <a:pt x="265" y="257"/>
                  </a:lnTo>
                  <a:lnTo>
                    <a:pt x="246" y="266"/>
                  </a:lnTo>
                  <a:lnTo>
                    <a:pt x="227" y="272"/>
                  </a:lnTo>
                  <a:lnTo>
                    <a:pt x="208" y="279"/>
                  </a:lnTo>
                  <a:lnTo>
                    <a:pt x="189" y="287"/>
                  </a:lnTo>
                  <a:lnTo>
                    <a:pt x="171" y="295"/>
                  </a:lnTo>
                  <a:lnTo>
                    <a:pt x="154" y="300"/>
                  </a:lnTo>
                  <a:lnTo>
                    <a:pt x="137" y="306"/>
                  </a:lnTo>
                  <a:lnTo>
                    <a:pt x="120" y="312"/>
                  </a:lnTo>
                  <a:lnTo>
                    <a:pt x="107" y="317"/>
                  </a:lnTo>
                  <a:lnTo>
                    <a:pt x="92" y="321"/>
                  </a:lnTo>
                  <a:lnTo>
                    <a:pt x="78" y="327"/>
                  </a:lnTo>
                  <a:lnTo>
                    <a:pt x="65" y="333"/>
                  </a:lnTo>
                  <a:lnTo>
                    <a:pt x="54" y="338"/>
                  </a:lnTo>
                  <a:lnTo>
                    <a:pt x="42" y="342"/>
                  </a:lnTo>
                  <a:lnTo>
                    <a:pt x="33" y="344"/>
                  </a:lnTo>
                  <a:lnTo>
                    <a:pt x="23" y="348"/>
                  </a:lnTo>
                  <a:lnTo>
                    <a:pt x="18" y="352"/>
                  </a:lnTo>
                  <a:lnTo>
                    <a:pt x="10" y="354"/>
                  </a:lnTo>
                  <a:lnTo>
                    <a:pt x="4" y="357"/>
                  </a:lnTo>
                  <a:lnTo>
                    <a:pt x="2" y="359"/>
                  </a:lnTo>
                  <a:lnTo>
                    <a:pt x="0" y="361"/>
                  </a:lnTo>
                  <a:lnTo>
                    <a:pt x="38" y="399"/>
                  </a:lnTo>
                  <a:lnTo>
                    <a:pt x="770" y="610"/>
                  </a:lnTo>
                  <a:lnTo>
                    <a:pt x="835" y="580"/>
                  </a:lnTo>
                  <a:lnTo>
                    <a:pt x="97" y="373"/>
                  </a:lnTo>
                  <a:lnTo>
                    <a:pt x="97" y="371"/>
                  </a:lnTo>
                  <a:lnTo>
                    <a:pt x="105" y="369"/>
                  </a:lnTo>
                  <a:lnTo>
                    <a:pt x="107" y="367"/>
                  </a:lnTo>
                  <a:lnTo>
                    <a:pt x="114" y="365"/>
                  </a:lnTo>
                  <a:lnTo>
                    <a:pt x="120" y="363"/>
                  </a:lnTo>
                  <a:lnTo>
                    <a:pt x="128" y="359"/>
                  </a:lnTo>
                  <a:lnTo>
                    <a:pt x="135" y="356"/>
                  </a:lnTo>
                  <a:lnTo>
                    <a:pt x="145" y="352"/>
                  </a:lnTo>
                  <a:lnTo>
                    <a:pt x="154" y="348"/>
                  </a:lnTo>
                  <a:lnTo>
                    <a:pt x="164" y="344"/>
                  </a:lnTo>
                  <a:lnTo>
                    <a:pt x="175" y="340"/>
                  </a:lnTo>
                  <a:lnTo>
                    <a:pt x="187" y="336"/>
                  </a:lnTo>
                  <a:lnTo>
                    <a:pt x="200" y="331"/>
                  </a:lnTo>
                  <a:lnTo>
                    <a:pt x="213" y="327"/>
                  </a:lnTo>
                  <a:lnTo>
                    <a:pt x="227" y="321"/>
                  </a:lnTo>
                  <a:lnTo>
                    <a:pt x="240" y="316"/>
                  </a:lnTo>
                  <a:lnTo>
                    <a:pt x="255" y="310"/>
                  </a:lnTo>
                  <a:lnTo>
                    <a:pt x="270" y="304"/>
                  </a:lnTo>
                  <a:lnTo>
                    <a:pt x="286" y="297"/>
                  </a:lnTo>
                  <a:lnTo>
                    <a:pt x="303" y="293"/>
                  </a:lnTo>
                  <a:lnTo>
                    <a:pt x="320" y="285"/>
                  </a:lnTo>
                  <a:lnTo>
                    <a:pt x="337" y="279"/>
                  </a:lnTo>
                  <a:lnTo>
                    <a:pt x="354" y="272"/>
                  </a:lnTo>
                  <a:lnTo>
                    <a:pt x="373" y="266"/>
                  </a:lnTo>
                  <a:lnTo>
                    <a:pt x="390" y="259"/>
                  </a:lnTo>
                  <a:lnTo>
                    <a:pt x="409" y="253"/>
                  </a:lnTo>
                  <a:lnTo>
                    <a:pt x="426" y="245"/>
                  </a:lnTo>
                  <a:lnTo>
                    <a:pt x="445" y="238"/>
                  </a:lnTo>
                  <a:lnTo>
                    <a:pt x="464" y="232"/>
                  </a:lnTo>
                  <a:lnTo>
                    <a:pt x="485" y="226"/>
                  </a:lnTo>
                  <a:lnTo>
                    <a:pt x="504" y="217"/>
                  </a:lnTo>
                  <a:lnTo>
                    <a:pt x="521" y="209"/>
                  </a:lnTo>
                  <a:lnTo>
                    <a:pt x="542" y="202"/>
                  </a:lnTo>
                  <a:lnTo>
                    <a:pt x="561" y="196"/>
                  </a:lnTo>
                  <a:lnTo>
                    <a:pt x="580" y="188"/>
                  </a:lnTo>
                  <a:lnTo>
                    <a:pt x="599" y="181"/>
                  </a:lnTo>
                  <a:lnTo>
                    <a:pt x="620" y="173"/>
                  </a:lnTo>
                  <a:lnTo>
                    <a:pt x="639" y="167"/>
                  </a:lnTo>
                  <a:lnTo>
                    <a:pt x="658" y="160"/>
                  </a:lnTo>
                  <a:lnTo>
                    <a:pt x="675" y="152"/>
                  </a:lnTo>
                  <a:lnTo>
                    <a:pt x="694" y="146"/>
                  </a:lnTo>
                  <a:lnTo>
                    <a:pt x="715" y="139"/>
                  </a:lnTo>
                  <a:lnTo>
                    <a:pt x="732" y="133"/>
                  </a:lnTo>
                  <a:lnTo>
                    <a:pt x="751" y="125"/>
                  </a:lnTo>
                  <a:lnTo>
                    <a:pt x="768" y="120"/>
                  </a:lnTo>
                  <a:lnTo>
                    <a:pt x="787" y="114"/>
                  </a:lnTo>
                  <a:lnTo>
                    <a:pt x="802" y="106"/>
                  </a:lnTo>
                  <a:lnTo>
                    <a:pt x="820" y="101"/>
                  </a:lnTo>
                  <a:lnTo>
                    <a:pt x="835" y="95"/>
                  </a:lnTo>
                  <a:lnTo>
                    <a:pt x="852" y="89"/>
                  </a:lnTo>
                  <a:lnTo>
                    <a:pt x="865" y="84"/>
                  </a:lnTo>
                  <a:lnTo>
                    <a:pt x="882" y="78"/>
                  </a:lnTo>
                  <a:lnTo>
                    <a:pt x="896" y="74"/>
                  </a:lnTo>
                  <a:lnTo>
                    <a:pt x="911" y="68"/>
                  </a:lnTo>
                  <a:lnTo>
                    <a:pt x="924" y="63"/>
                  </a:lnTo>
                  <a:lnTo>
                    <a:pt x="937" y="59"/>
                  </a:lnTo>
                  <a:lnTo>
                    <a:pt x="949" y="55"/>
                  </a:lnTo>
                  <a:lnTo>
                    <a:pt x="960" y="53"/>
                  </a:lnTo>
                  <a:lnTo>
                    <a:pt x="970" y="49"/>
                  </a:lnTo>
                  <a:lnTo>
                    <a:pt x="981" y="46"/>
                  </a:lnTo>
                  <a:lnTo>
                    <a:pt x="989" y="42"/>
                  </a:lnTo>
                  <a:lnTo>
                    <a:pt x="1000" y="42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6" name="Freeform 70"/>
            <p:cNvSpPr>
              <a:spLocks/>
            </p:cNvSpPr>
            <p:nvPr/>
          </p:nvSpPr>
          <p:spPr bwMode="auto">
            <a:xfrm>
              <a:off x="3830" y="3762"/>
              <a:ext cx="33" cy="115"/>
            </a:xfrm>
            <a:custGeom>
              <a:avLst/>
              <a:gdLst>
                <a:gd name="T0" fmla="*/ 1 w 67"/>
                <a:gd name="T1" fmla="*/ 1 h 230"/>
                <a:gd name="T2" fmla="*/ 1 w 67"/>
                <a:gd name="T3" fmla="*/ 2 h 230"/>
                <a:gd name="T4" fmla="*/ 1 w 67"/>
                <a:gd name="T5" fmla="*/ 2 h 230"/>
                <a:gd name="T6" fmla="*/ 2 w 67"/>
                <a:gd name="T7" fmla="*/ 3 h 230"/>
                <a:gd name="T8" fmla="*/ 2 w 67"/>
                <a:gd name="T9" fmla="*/ 5 h 230"/>
                <a:gd name="T10" fmla="*/ 3 w 67"/>
                <a:gd name="T11" fmla="*/ 6 h 230"/>
                <a:gd name="T12" fmla="*/ 3 w 67"/>
                <a:gd name="T13" fmla="*/ 7 h 230"/>
                <a:gd name="T14" fmla="*/ 3 w 67"/>
                <a:gd name="T15" fmla="*/ 7 h 230"/>
                <a:gd name="T16" fmla="*/ 3 w 67"/>
                <a:gd name="T17" fmla="*/ 9 h 230"/>
                <a:gd name="T18" fmla="*/ 4 w 67"/>
                <a:gd name="T19" fmla="*/ 9 h 230"/>
                <a:gd name="T20" fmla="*/ 4 w 67"/>
                <a:gd name="T21" fmla="*/ 10 h 230"/>
                <a:gd name="T22" fmla="*/ 4 w 67"/>
                <a:gd name="T23" fmla="*/ 11 h 230"/>
                <a:gd name="T24" fmla="*/ 4 w 67"/>
                <a:gd name="T25" fmla="*/ 12 h 230"/>
                <a:gd name="T26" fmla="*/ 4 w 67"/>
                <a:gd name="T27" fmla="*/ 14 h 230"/>
                <a:gd name="T28" fmla="*/ 4 w 67"/>
                <a:gd name="T29" fmla="*/ 14 h 230"/>
                <a:gd name="T30" fmla="*/ 4 w 67"/>
                <a:gd name="T31" fmla="*/ 15 h 230"/>
                <a:gd name="T32" fmla="*/ 4 w 67"/>
                <a:gd name="T33" fmla="*/ 17 h 230"/>
                <a:gd name="T34" fmla="*/ 4 w 67"/>
                <a:gd name="T35" fmla="*/ 18 h 230"/>
                <a:gd name="T36" fmla="*/ 3 w 67"/>
                <a:gd name="T37" fmla="*/ 19 h 230"/>
                <a:gd name="T38" fmla="*/ 3 w 67"/>
                <a:gd name="T39" fmla="*/ 20 h 230"/>
                <a:gd name="T40" fmla="*/ 3 w 67"/>
                <a:gd name="T41" fmla="*/ 22 h 230"/>
                <a:gd name="T42" fmla="*/ 2 w 67"/>
                <a:gd name="T43" fmla="*/ 23 h 230"/>
                <a:gd name="T44" fmla="*/ 2 w 67"/>
                <a:gd name="T45" fmla="*/ 24 h 230"/>
                <a:gd name="T46" fmla="*/ 1 w 67"/>
                <a:gd name="T47" fmla="*/ 26 h 230"/>
                <a:gd name="T48" fmla="*/ 0 w 67"/>
                <a:gd name="T49" fmla="*/ 27 h 230"/>
                <a:gd name="T50" fmla="*/ 0 w 67"/>
                <a:gd name="T51" fmla="*/ 28 h 230"/>
                <a:gd name="T52" fmla="*/ 4 w 67"/>
                <a:gd name="T53" fmla="*/ 29 h 230"/>
                <a:gd name="T54" fmla="*/ 4 w 67"/>
                <a:gd name="T55" fmla="*/ 29 h 230"/>
                <a:gd name="T56" fmla="*/ 5 w 67"/>
                <a:gd name="T57" fmla="*/ 29 h 230"/>
                <a:gd name="T58" fmla="*/ 5 w 67"/>
                <a:gd name="T59" fmla="*/ 28 h 230"/>
                <a:gd name="T60" fmla="*/ 5 w 67"/>
                <a:gd name="T61" fmla="*/ 27 h 230"/>
                <a:gd name="T62" fmla="*/ 6 w 67"/>
                <a:gd name="T63" fmla="*/ 26 h 230"/>
                <a:gd name="T64" fmla="*/ 6 w 67"/>
                <a:gd name="T65" fmla="*/ 24 h 230"/>
                <a:gd name="T66" fmla="*/ 7 w 67"/>
                <a:gd name="T67" fmla="*/ 23 h 230"/>
                <a:gd name="T68" fmla="*/ 7 w 67"/>
                <a:gd name="T69" fmla="*/ 23 h 230"/>
                <a:gd name="T70" fmla="*/ 7 w 67"/>
                <a:gd name="T71" fmla="*/ 22 h 230"/>
                <a:gd name="T72" fmla="*/ 7 w 67"/>
                <a:gd name="T73" fmla="*/ 21 h 230"/>
                <a:gd name="T74" fmla="*/ 7 w 67"/>
                <a:gd name="T75" fmla="*/ 20 h 230"/>
                <a:gd name="T76" fmla="*/ 8 w 67"/>
                <a:gd name="T77" fmla="*/ 19 h 230"/>
                <a:gd name="T78" fmla="*/ 8 w 67"/>
                <a:gd name="T79" fmla="*/ 18 h 230"/>
                <a:gd name="T80" fmla="*/ 8 w 67"/>
                <a:gd name="T81" fmla="*/ 17 h 230"/>
                <a:gd name="T82" fmla="*/ 8 w 67"/>
                <a:gd name="T83" fmla="*/ 14 h 230"/>
                <a:gd name="T84" fmla="*/ 8 w 67"/>
                <a:gd name="T85" fmla="*/ 14 h 230"/>
                <a:gd name="T86" fmla="*/ 8 w 67"/>
                <a:gd name="T87" fmla="*/ 13 h 230"/>
                <a:gd name="T88" fmla="*/ 8 w 67"/>
                <a:gd name="T89" fmla="*/ 12 h 230"/>
                <a:gd name="T90" fmla="*/ 7 w 67"/>
                <a:gd name="T91" fmla="*/ 10 h 230"/>
                <a:gd name="T92" fmla="*/ 7 w 67"/>
                <a:gd name="T93" fmla="*/ 9 h 230"/>
                <a:gd name="T94" fmla="*/ 7 w 67"/>
                <a:gd name="T95" fmla="*/ 7 h 230"/>
                <a:gd name="T96" fmla="*/ 7 w 67"/>
                <a:gd name="T97" fmla="*/ 6 h 230"/>
                <a:gd name="T98" fmla="*/ 6 w 67"/>
                <a:gd name="T99" fmla="*/ 5 h 230"/>
                <a:gd name="T100" fmla="*/ 6 w 67"/>
                <a:gd name="T101" fmla="*/ 3 h 230"/>
                <a:gd name="T102" fmla="*/ 5 w 67"/>
                <a:gd name="T103" fmla="*/ 2 h 230"/>
                <a:gd name="T104" fmla="*/ 4 w 67"/>
                <a:gd name="T105" fmla="*/ 0 h 230"/>
                <a:gd name="T106" fmla="*/ 1 w 67"/>
                <a:gd name="T107" fmla="*/ 1 h 230"/>
                <a:gd name="T108" fmla="*/ 1 w 67"/>
                <a:gd name="T109" fmla="*/ 1 h 2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7"/>
                <a:gd name="T166" fmla="*/ 0 h 230"/>
                <a:gd name="T167" fmla="*/ 67 w 67"/>
                <a:gd name="T168" fmla="*/ 230 h 2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7" h="230">
                  <a:moveTo>
                    <a:pt x="8" y="6"/>
                  </a:moveTo>
                  <a:lnTo>
                    <a:pt x="10" y="10"/>
                  </a:lnTo>
                  <a:lnTo>
                    <a:pt x="12" y="15"/>
                  </a:lnTo>
                  <a:lnTo>
                    <a:pt x="17" y="23"/>
                  </a:lnTo>
                  <a:lnTo>
                    <a:pt x="21" y="33"/>
                  </a:lnTo>
                  <a:lnTo>
                    <a:pt x="25" y="44"/>
                  </a:lnTo>
                  <a:lnTo>
                    <a:pt x="25" y="52"/>
                  </a:lnTo>
                  <a:lnTo>
                    <a:pt x="27" y="57"/>
                  </a:lnTo>
                  <a:lnTo>
                    <a:pt x="31" y="65"/>
                  </a:lnTo>
                  <a:lnTo>
                    <a:pt x="33" y="72"/>
                  </a:lnTo>
                  <a:lnTo>
                    <a:pt x="33" y="80"/>
                  </a:lnTo>
                  <a:lnTo>
                    <a:pt x="33" y="88"/>
                  </a:lnTo>
                  <a:lnTo>
                    <a:pt x="35" y="95"/>
                  </a:lnTo>
                  <a:lnTo>
                    <a:pt x="36" y="105"/>
                  </a:lnTo>
                  <a:lnTo>
                    <a:pt x="35" y="114"/>
                  </a:lnTo>
                  <a:lnTo>
                    <a:pt x="35" y="122"/>
                  </a:lnTo>
                  <a:lnTo>
                    <a:pt x="33" y="131"/>
                  </a:lnTo>
                  <a:lnTo>
                    <a:pt x="33" y="143"/>
                  </a:lnTo>
                  <a:lnTo>
                    <a:pt x="31" y="150"/>
                  </a:lnTo>
                  <a:lnTo>
                    <a:pt x="27" y="160"/>
                  </a:lnTo>
                  <a:lnTo>
                    <a:pt x="25" y="169"/>
                  </a:lnTo>
                  <a:lnTo>
                    <a:pt x="21" y="181"/>
                  </a:lnTo>
                  <a:lnTo>
                    <a:pt x="17" y="190"/>
                  </a:lnTo>
                  <a:lnTo>
                    <a:pt x="12" y="202"/>
                  </a:lnTo>
                  <a:lnTo>
                    <a:pt x="6" y="211"/>
                  </a:lnTo>
                  <a:lnTo>
                    <a:pt x="0" y="223"/>
                  </a:lnTo>
                  <a:lnTo>
                    <a:pt x="38" y="230"/>
                  </a:lnTo>
                  <a:lnTo>
                    <a:pt x="38" y="226"/>
                  </a:lnTo>
                  <a:lnTo>
                    <a:pt x="40" y="225"/>
                  </a:lnTo>
                  <a:lnTo>
                    <a:pt x="42" y="217"/>
                  </a:lnTo>
                  <a:lnTo>
                    <a:pt x="46" y="211"/>
                  </a:lnTo>
                  <a:lnTo>
                    <a:pt x="50" y="202"/>
                  </a:lnTo>
                  <a:lnTo>
                    <a:pt x="54" y="190"/>
                  </a:lnTo>
                  <a:lnTo>
                    <a:pt x="57" y="183"/>
                  </a:lnTo>
                  <a:lnTo>
                    <a:pt x="59" y="177"/>
                  </a:lnTo>
                  <a:lnTo>
                    <a:pt x="61" y="169"/>
                  </a:lnTo>
                  <a:lnTo>
                    <a:pt x="63" y="162"/>
                  </a:lnTo>
                  <a:lnTo>
                    <a:pt x="63" y="154"/>
                  </a:lnTo>
                  <a:lnTo>
                    <a:pt x="65" y="145"/>
                  </a:lnTo>
                  <a:lnTo>
                    <a:pt x="67" y="137"/>
                  </a:lnTo>
                  <a:lnTo>
                    <a:pt x="67" y="130"/>
                  </a:lnTo>
                  <a:lnTo>
                    <a:pt x="67" y="118"/>
                  </a:lnTo>
                  <a:lnTo>
                    <a:pt x="67" y="109"/>
                  </a:lnTo>
                  <a:lnTo>
                    <a:pt x="67" y="99"/>
                  </a:lnTo>
                  <a:lnTo>
                    <a:pt x="67" y="90"/>
                  </a:lnTo>
                  <a:lnTo>
                    <a:pt x="63" y="78"/>
                  </a:lnTo>
                  <a:lnTo>
                    <a:pt x="61" y="67"/>
                  </a:lnTo>
                  <a:lnTo>
                    <a:pt x="59" y="57"/>
                  </a:lnTo>
                  <a:lnTo>
                    <a:pt x="57" y="46"/>
                  </a:lnTo>
                  <a:lnTo>
                    <a:pt x="52" y="33"/>
                  </a:lnTo>
                  <a:lnTo>
                    <a:pt x="48" y="23"/>
                  </a:lnTo>
                  <a:lnTo>
                    <a:pt x="42" y="10"/>
                  </a:lnTo>
                  <a:lnTo>
                    <a:pt x="38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7" name="Freeform 71"/>
            <p:cNvSpPr>
              <a:spLocks/>
            </p:cNvSpPr>
            <p:nvPr/>
          </p:nvSpPr>
          <p:spPr bwMode="auto">
            <a:xfrm>
              <a:off x="3806" y="3785"/>
              <a:ext cx="24" cy="17"/>
            </a:xfrm>
            <a:custGeom>
              <a:avLst/>
              <a:gdLst>
                <a:gd name="T0" fmla="*/ 0 w 47"/>
                <a:gd name="T1" fmla="*/ 2 h 34"/>
                <a:gd name="T2" fmla="*/ 0 w 47"/>
                <a:gd name="T3" fmla="*/ 2 h 34"/>
                <a:gd name="T4" fmla="*/ 1 w 47"/>
                <a:gd name="T5" fmla="*/ 2 h 34"/>
                <a:gd name="T6" fmla="*/ 1 w 47"/>
                <a:gd name="T7" fmla="*/ 1 h 34"/>
                <a:gd name="T8" fmla="*/ 2 w 47"/>
                <a:gd name="T9" fmla="*/ 1 h 34"/>
                <a:gd name="T10" fmla="*/ 2 w 47"/>
                <a:gd name="T11" fmla="*/ 1 h 34"/>
                <a:gd name="T12" fmla="*/ 3 w 47"/>
                <a:gd name="T13" fmla="*/ 0 h 34"/>
                <a:gd name="T14" fmla="*/ 4 w 47"/>
                <a:gd name="T15" fmla="*/ 0 h 34"/>
                <a:gd name="T16" fmla="*/ 5 w 47"/>
                <a:gd name="T17" fmla="*/ 1 h 34"/>
                <a:gd name="T18" fmla="*/ 6 w 47"/>
                <a:gd name="T19" fmla="*/ 1 h 34"/>
                <a:gd name="T20" fmla="*/ 6 w 47"/>
                <a:gd name="T21" fmla="*/ 1 h 34"/>
                <a:gd name="T22" fmla="*/ 6 w 47"/>
                <a:gd name="T23" fmla="*/ 2 h 34"/>
                <a:gd name="T24" fmla="*/ 6 w 47"/>
                <a:gd name="T25" fmla="*/ 2 h 34"/>
                <a:gd name="T26" fmla="*/ 5 w 47"/>
                <a:gd name="T27" fmla="*/ 3 h 34"/>
                <a:gd name="T28" fmla="*/ 5 w 47"/>
                <a:gd name="T29" fmla="*/ 4 h 34"/>
                <a:gd name="T30" fmla="*/ 5 w 47"/>
                <a:gd name="T31" fmla="*/ 4 h 34"/>
                <a:gd name="T32" fmla="*/ 4 w 47"/>
                <a:gd name="T33" fmla="*/ 4 h 34"/>
                <a:gd name="T34" fmla="*/ 4 w 47"/>
                <a:gd name="T35" fmla="*/ 4 h 34"/>
                <a:gd name="T36" fmla="*/ 2 w 47"/>
                <a:gd name="T37" fmla="*/ 4 h 34"/>
                <a:gd name="T38" fmla="*/ 1 w 47"/>
                <a:gd name="T39" fmla="*/ 4 h 34"/>
                <a:gd name="T40" fmla="*/ 1 w 47"/>
                <a:gd name="T41" fmla="*/ 4 h 34"/>
                <a:gd name="T42" fmla="*/ 0 w 47"/>
                <a:gd name="T43" fmla="*/ 3 h 34"/>
                <a:gd name="T44" fmla="*/ 0 w 47"/>
                <a:gd name="T45" fmla="*/ 2 h 34"/>
                <a:gd name="T46" fmla="*/ 0 w 47"/>
                <a:gd name="T47" fmla="*/ 2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7"/>
                <a:gd name="T73" fmla="*/ 0 h 34"/>
                <a:gd name="T74" fmla="*/ 47 w 47"/>
                <a:gd name="T75" fmla="*/ 34 h 3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7" h="34">
                  <a:moveTo>
                    <a:pt x="0" y="23"/>
                  </a:moveTo>
                  <a:lnTo>
                    <a:pt x="0" y="21"/>
                  </a:lnTo>
                  <a:lnTo>
                    <a:pt x="2" y="17"/>
                  </a:lnTo>
                  <a:lnTo>
                    <a:pt x="6" y="11"/>
                  </a:lnTo>
                  <a:lnTo>
                    <a:pt x="9" y="7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8" y="4"/>
                  </a:lnTo>
                  <a:lnTo>
                    <a:pt x="44" y="9"/>
                  </a:lnTo>
                  <a:lnTo>
                    <a:pt x="47" y="13"/>
                  </a:lnTo>
                  <a:lnTo>
                    <a:pt x="47" y="17"/>
                  </a:lnTo>
                  <a:lnTo>
                    <a:pt x="47" y="23"/>
                  </a:lnTo>
                  <a:lnTo>
                    <a:pt x="40" y="28"/>
                  </a:lnTo>
                  <a:lnTo>
                    <a:pt x="38" y="32"/>
                  </a:lnTo>
                  <a:lnTo>
                    <a:pt x="36" y="32"/>
                  </a:lnTo>
                  <a:lnTo>
                    <a:pt x="30" y="32"/>
                  </a:lnTo>
                  <a:lnTo>
                    <a:pt x="25" y="32"/>
                  </a:lnTo>
                  <a:lnTo>
                    <a:pt x="15" y="34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8" name="Freeform 72"/>
            <p:cNvSpPr>
              <a:spLocks/>
            </p:cNvSpPr>
            <p:nvPr/>
          </p:nvSpPr>
          <p:spPr bwMode="auto">
            <a:xfrm>
              <a:off x="3926" y="3772"/>
              <a:ext cx="35" cy="34"/>
            </a:xfrm>
            <a:custGeom>
              <a:avLst/>
              <a:gdLst>
                <a:gd name="T0" fmla="*/ 0 w 71"/>
                <a:gd name="T1" fmla="*/ 6 h 69"/>
                <a:gd name="T2" fmla="*/ 5 w 71"/>
                <a:gd name="T3" fmla="*/ 0 h 69"/>
                <a:gd name="T4" fmla="*/ 8 w 71"/>
                <a:gd name="T5" fmla="*/ 0 h 69"/>
                <a:gd name="T6" fmla="*/ 8 w 71"/>
                <a:gd name="T7" fmla="*/ 2 h 69"/>
                <a:gd name="T8" fmla="*/ 7 w 71"/>
                <a:gd name="T9" fmla="*/ 2 h 69"/>
                <a:gd name="T10" fmla="*/ 7 w 71"/>
                <a:gd name="T11" fmla="*/ 3 h 69"/>
                <a:gd name="T12" fmla="*/ 6 w 71"/>
                <a:gd name="T13" fmla="*/ 3 h 69"/>
                <a:gd name="T14" fmla="*/ 5 w 71"/>
                <a:gd name="T15" fmla="*/ 5 h 69"/>
                <a:gd name="T16" fmla="*/ 4 w 71"/>
                <a:gd name="T17" fmla="*/ 6 h 69"/>
                <a:gd name="T18" fmla="*/ 4 w 71"/>
                <a:gd name="T19" fmla="*/ 7 h 69"/>
                <a:gd name="T20" fmla="*/ 3 w 71"/>
                <a:gd name="T21" fmla="*/ 7 h 69"/>
                <a:gd name="T22" fmla="*/ 3 w 71"/>
                <a:gd name="T23" fmla="*/ 8 h 69"/>
                <a:gd name="T24" fmla="*/ 0 w 71"/>
                <a:gd name="T25" fmla="*/ 6 h 69"/>
                <a:gd name="T26" fmla="*/ 0 w 71"/>
                <a:gd name="T27" fmla="*/ 6 h 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69"/>
                <a:gd name="T44" fmla="*/ 71 w 71"/>
                <a:gd name="T45" fmla="*/ 69 h 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69">
                  <a:moveTo>
                    <a:pt x="0" y="53"/>
                  </a:moveTo>
                  <a:lnTo>
                    <a:pt x="44" y="2"/>
                  </a:lnTo>
                  <a:lnTo>
                    <a:pt x="71" y="0"/>
                  </a:lnTo>
                  <a:lnTo>
                    <a:pt x="65" y="21"/>
                  </a:lnTo>
                  <a:lnTo>
                    <a:pt x="63" y="21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40"/>
                  </a:lnTo>
                  <a:lnTo>
                    <a:pt x="38" y="48"/>
                  </a:lnTo>
                  <a:lnTo>
                    <a:pt x="35" y="57"/>
                  </a:lnTo>
                  <a:lnTo>
                    <a:pt x="27" y="63"/>
                  </a:lnTo>
                  <a:lnTo>
                    <a:pt x="25" y="69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89" name="Freeform 73"/>
            <p:cNvSpPr>
              <a:spLocks/>
            </p:cNvSpPr>
            <p:nvPr/>
          </p:nvSpPr>
          <p:spPr bwMode="auto">
            <a:xfrm>
              <a:off x="2566" y="3375"/>
              <a:ext cx="1390" cy="775"/>
            </a:xfrm>
            <a:custGeom>
              <a:avLst/>
              <a:gdLst>
                <a:gd name="T0" fmla="*/ 339 w 2778"/>
                <a:gd name="T1" fmla="*/ 61 h 1552"/>
                <a:gd name="T2" fmla="*/ 331 w 2778"/>
                <a:gd name="T3" fmla="*/ 47 h 1552"/>
                <a:gd name="T4" fmla="*/ 318 w 2778"/>
                <a:gd name="T5" fmla="*/ 30 h 1552"/>
                <a:gd name="T6" fmla="*/ 298 w 2778"/>
                <a:gd name="T7" fmla="*/ 16 h 1552"/>
                <a:gd name="T8" fmla="*/ 270 w 2778"/>
                <a:gd name="T9" fmla="*/ 7 h 1552"/>
                <a:gd name="T10" fmla="*/ 234 w 2778"/>
                <a:gd name="T11" fmla="*/ 9 h 1552"/>
                <a:gd name="T12" fmla="*/ 196 w 2778"/>
                <a:gd name="T13" fmla="*/ 19 h 1552"/>
                <a:gd name="T14" fmla="*/ 161 w 2778"/>
                <a:gd name="T15" fmla="*/ 34 h 1552"/>
                <a:gd name="T16" fmla="*/ 130 w 2778"/>
                <a:gd name="T17" fmla="*/ 52 h 1552"/>
                <a:gd name="T18" fmla="*/ 106 w 2778"/>
                <a:gd name="T19" fmla="*/ 68 h 1552"/>
                <a:gd name="T20" fmla="*/ 91 w 2778"/>
                <a:gd name="T21" fmla="*/ 80 h 1552"/>
                <a:gd name="T22" fmla="*/ 86 w 2778"/>
                <a:gd name="T23" fmla="*/ 77 h 1552"/>
                <a:gd name="T24" fmla="*/ 80 w 2778"/>
                <a:gd name="T25" fmla="*/ 66 h 1552"/>
                <a:gd name="T26" fmla="*/ 69 w 2778"/>
                <a:gd name="T27" fmla="*/ 52 h 1552"/>
                <a:gd name="T28" fmla="*/ 51 w 2778"/>
                <a:gd name="T29" fmla="*/ 36 h 1552"/>
                <a:gd name="T30" fmla="*/ 27 w 2778"/>
                <a:gd name="T31" fmla="*/ 22 h 1552"/>
                <a:gd name="T32" fmla="*/ 9 w 2778"/>
                <a:gd name="T33" fmla="*/ 19 h 1552"/>
                <a:gd name="T34" fmla="*/ 16 w 2778"/>
                <a:gd name="T35" fmla="*/ 31 h 1552"/>
                <a:gd name="T36" fmla="*/ 27 w 2778"/>
                <a:gd name="T37" fmla="*/ 48 h 1552"/>
                <a:gd name="T38" fmla="*/ 38 w 2778"/>
                <a:gd name="T39" fmla="*/ 67 h 1552"/>
                <a:gd name="T40" fmla="*/ 49 w 2778"/>
                <a:gd name="T41" fmla="*/ 85 h 1552"/>
                <a:gd name="T42" fmla="*/ 56 w 2778"/>
                <a:gd name="T43" fmla="*/ 96 h 1552"/>
                <a:gd name="T44" fmla="*/ 16 w 2778"/>
                <a:gd name="T45" fmla="*/ 183 h 1552"/>
                <a:gd name="T46" fmla="*/ 26 w 2778"/>
                <a:gd name="T47" fmla="*/ 178 h 1552"/>
                <a:gd name="T48" fmla="*/ 41 w 2778"/>
                <a:gd name="T49" fmla="*/ 165 h 1552"/>
                <a:gd name="T50" fmla="*/ 62 w 2778"/>
                <a:gd name="T51" fmla="*/ 143 h 1552"/>
                <a:gd name="T52" fmla="*/ 93 w 2778"/>
                <a:gd name="T53" fmla="*/ 114 h 1552"/>
                <a:gd name="T54" fmla="*/ 105 w 2778"/>
                <a:gd name="T55" fmla="*/ 123 h 1552"/>
                <a:gd name="T56" fmla="*/ 134 w 2778"/>
                <a:gd name="T57" fmla="*/ 141 h 1552"/>
                <a:gd name="T58" fmla="*/ 174 w 2778"/>
                <a:gd name="T59" fmla="*/ 158 h 1552"/>
                <a:gd name="T60" fmla="*/ 224 w 2778"/>
                <a:gd name="T61" fmla="*/ 167 h 1552"/>
                <a:gd name="T62" fmla="*/ 279 w 2778"/>
                <a:gd name="T63" fmla="*/ 157 h 1552"/>
                <a:gd name="T64" fmla="*/ 325 w 2778"/>
                <a:gd name="T65" fmla="*/ 141 h 1552"/>
                <a:gd name="T66" fmla="*/ 310 w 2778"/>
                <a:gd name="T67" fmla="*/ 150 h 1552"/>
                <a:gd name="T68" fmla="*/ 281 w 2778"/>
                <a:gd name="T69" fmla="*/ 163 h 1552"/>
                <a:gd name="T70" fmla="*/ 238 w 2778"/>
                <a:gd name="T71" fmla="*/ 172 h 1552"/>
                <a:gd name="T72" fmla="*/ 184 w 2778"/>
                <a:gd name="T73" fmla="*/ 167 h 1552"/>
                <a:gd name="T74" fmla="*/ 121 w 2778"/>
                <a:gd name="T75" fmla="*/ 141 h 1552"/>
                <a:gd name="T76" fmla="*/ 87 w 2778"/>
                <a:gd name="T77" fmla="*/ 124 h 1552"/>
                <a:gd name="T78" fmla="*/ 76 w 2778"/>
                <a:gd name="T79" fmla="*/ 136 h 1552"/>
                <a:gd name="T80" fmla="*/ 61 w 2778"/>
                <a:gd name="T81" fmla="*/ 153 h 1552"/>
                <a:gd name="T82" fmla="*/ 43 w 2778"/>
                <a:gd name="T83" fmla="*/ 171 h 1552"/>
                <a:gd name="T84" fmla="*/ 24 w 2778"/>
                <a:gd name="T85" fmla="*/ 186 h 1552"/>
                <a:gd name="T86" fmla="*/ 2 w 2778"/>
                <a:gd name="T87" fmla="*/ 187 h 1552"/>
                <a:gd name="T88" fmla="*/ 5 w 2778"/>
                <a:gd name="T89" fmla="*/ 10 h 1552"/>
                <a:gd name="T90" fmla="*/ 16 w 2778"/>
                <a:gd name="T91" fmla="*/ 12 h 1552"/>
                <a:gd name="T92" fmla="*/ 30 w 2778"/>
                <a:gd name="T93" fmla="*/ 16 h 1552"/>
                <a:gd name="T94" fmla="*/ 47 w 2778"/>
                <a:gd name="T95" fmla="*/ 26 h 1552"/>
                <a:gd name="T96" fmla="*/ 67 w 2778"/>
                <a:gd name="T97" fmla="*/ 41 h 1552"/>
                <a:gd name="T98" fmla="*/ 85 w 2778"/>
                <a:gd name="T99" fmla="*/ 64 h 1552"/>
                <a:gd name="T100" fmla="*/ 95 w 2778"/>
                <a:gd name="T101" fmla="*/ 68 h 1552"/>
                <a:gd name="T102" fmla="*/ 112 w 2778"/>
                <a:gd name="T103" fmla="*/ 55 h 1552"/>
                <a:gd name="T104" fmla="*/ 139 w 2778"/>
                <a:gd name="T105" fmla="*/ 38 h 1552"/>
                <a:gd name="T106" fmla="*/ 174 w 2778"/>
                <a:gd name="T107" fmla="*/ 21 h 1552"/>
                <a:gd name="T108" fmla="*/ 217 w 2778"/>
                <a:gd name="T109" fmla="*/ 7 h 1552"/>
                <a:gd name="T110" fmla="*/ 261 w 2778"/>
                <a:gd name="T111" fmla="*/ 0 h 1552"/>
                <a:gd name="T112" fmla="*/ 271 w 2778"/>
                <a:gd name="T113" fmla="*/ 1 h 1552"/>
                <a:gd name="T114" fmla="*/ 287 w 2778"/>
                <a:gd name="T115" fmla="*/ 4 h 1552"/>
                <a:gd name="T116" fmla="*/ 306 w 2778"/>
                <a:gd name="T117" fmla="*/ 13 h 1552"/>
                <a:gd name="T118" fmla="*/ 326 w 2778"/>
                <a:gd name="T119" fmla="*/ 29 h 1552"/>
                <a:gd name="T120" fmla="*/ 343 w 2778"/>
                <a:gd name="T121" fmla="*/ 55 h 15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78"/>
                <a:gd name="T184" fmla="*/ 0 h 1552"/>
                <a:gd name="T185" fmla="*/ 2778 w 2778"/>
                <a:gd name="T186" fmla="*/ 1552 h 15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78" h="1552">
                  <a:moveTo>
                    <a:pt x="2727" y="561"/>
                  </a:moveTo>
                  <a:lnTo>
                    <a:pt x="2727" y="559"/>
                  </a:lnTo>
                  <a:lnTo>
                    <a:pt x="2725" y="556"/>
                  </a:lnTo>
                  <a:lnTo>
                    <a:pt x="2721" y="546"/>
                  </a:lnTo>
                  <a:lnTo>
                    <a:pt x="2719" y="537"/>
                  </a:lnTo>
                  <a:lnTo>
                    <a:pt x="2717" y="531"/>
                  </a:lnTo>
                  <a:lnTo>
                    <a:pt x="2716" y="523"/>
                  </a:lnTo>
                  <a:lnTo>
                    <a:pt x="2712" y="518"/>
                  </a:lnTo>
                  <a:lnTo>
                    <a:pt x="2710" y="510"/>
                  </a:lnTo>
                  <a:lnTo>
                    <a:pt x="2706" y="502"/>
                  </a:lnTo>
                  <a:lnTo>
                    <a:pt x="2704" y="495"/>
                  </a:lnTo>
                  <a:lnTo>
                    <a:pt x="2700" y="485"/>
                  </a:lnTo>
                  <a:lnTo>
                    <a:pt x="2696" y="478"/>
                  </a:lnTo>
                  <a:lnTo>
                    <a:pt x="2691" y="466"/>
                  </a:lnTo>
                  <a:lnTo>
                    <a:pt x="2687" y="457"/>
                  </a:lnTo>
                  <a:lnTo>
                    <a:pt x="2681" y="445"/>
                  </a:lnTo>
                  <a:lnTo>
                    <a:pt x="2677" y="436"/>
                  </a:lnTo>
                  <a:lnTo>
                    <a:pt x="2670" y="423"/>
                  </a:lnTo>
                  <a:lnTo>
                    <a:pt x="2664" y="413"/>
                  </a:lnTo>
                  <a:lnTo>
                    <a:pt x="2658" y="402"/>
                  </a:lnTo>
                  <a:lnTo>
                    <a:pt x="2653" y="390"/>
                  </a:lnTo>
                  <a:lnTo>
                    <a:pt x="2645" y="379"/>
                  </a:lnTo>
                  <a:lnTo>
                    <a:pt x="2638" y="367"/>
                  </a:lnTo>
                  <a:lnTo>
                    <a:pt x="2630" y="354"/>
                  </a:lnTo>
                  <a:lnTo>
                    <a:pt x="2622" y="343"/>
                  </a:lnTo>
                  <a:lnTo>
                    <a:pt x="2613" y="331"/>
                  </a:lnTo>
                  <a:lnTo>
                    <a:pt x="2603" y="318"/>
                  </a:lnTo>
                  <a:lnTo>
                    <a:pt x="2594" y="307"/>
                  </a:lnTo>
                  <a:lnTo>
                    <a:pt x="2586" y="295"/>
                  </a:lnTo>
                  <a:lnTo>
                    <a:pt x="2575" y="282"/>
                  </a:lnTo>
                  <a:lnTo>
                    <a:pt x="2563" y="270"/>
                  </a:lnTo>
                  <a:lnTo>
                    <a:pt x="2552" y="259"/>
                  </a:lnTo>
                  <a:lnTo>
                    <a:pt x="2541" y="246"/>
                  </a:lnTo>
                  <a:lnTo>
                    <a:pt x="2527" y="232"/>
                  </a:lnTo>
                  <a:lnTo>
                    <a:pt x="2516" y="223"/>
                  </a:lnTo>
                  <a:lnTo>
                    <a:pt x="2503" y="210"/>
                  </a:lnTo>
                  <a:lnTo>
                    <a:pt x="2491" y="200"/>
                  </a:lnTo>
                  <a:lnTo>
                    <a:pt x="2476" y="189"/>
                  </a:lnTo>
                  <a:lnTo>
                    <a:pt x="2461" y="177"/>
                  </a:lnTo>
                  <a:lnTo>
                    <a:pt x="2446" y="168"/>
                  </a:lnTo>
                  <a:lnTo>
                    <a:pt x="2430" y="158"/>
                  </a:lnTo>
                  <a:lnTo>
                    <a:pt x="2413" y="147"/>
                  </a:lnTo>
                  <a:lnTo>
                    <a:pt x="2398" y="137"/>
                  </a:lnTo>
                  <a:lnTo>
                    <a:pt x="2381" y="130"/>
                  </a:lnTo>
                  <a:lnTo>
                    <a:pt x="2364" y="122"/>
                  </a:lnTo>
                  <a:lnTo>
                    <a:pt x="2345" y="111"/>
                  </a:lnTo>
                  <a:lnTo>
                    <a:pt x="2326" y="103"/>
                  </a:lnTo>
                  <a:lnTo>
                    <a:pt x="2305" y="96"/>
                  </a:lnTo>
                  <a:lnTo>
                    <a:pt x="2288" y="90"/>
                  </a:lnTo>
                  <a:lnTo>
                    <a:pt x="2265" y="82"/>
                  </a:lnTo>
                  <a:lnTo>
                    <a:pt x="2244" y="78"/>
                  </a:lnTo>
                  <a:lnTo>
                    <a:pt x="2223" y="73"/>
                  </a:lnTo>
                  <a:lnTo>
                    <a:pt x="2202" y="69"/>
                  </a:lnTo>
                  <a:lnTo>
                    <a:pt x="2178" y="65"/>
                  </a:lnTo>
                  <a:lnTo>
                    <a:pt x="2155" y="61"/>
                  </a:lnTo>
                  <a:lnTo>
                    <a:pt x="2130" y="58"/>
                  </a:lnTo>
                  <a:lnTo>
                    <a:pt x="2107" y="58"/>
                  </a:lnTo>
                  <a:lnTo>
                    <a:pt x="2081" y="56"/>
                  </a:lnTo>
                  <a:lnTo>
                    <a:pt x="2056" y="56"/>
                  </a:lnTo>
                  <a:lnTo>
                    <a:pt x="2029" y="56"/>
                  </a:lnTo>
                  <a:lnTo>
                    <a:pt x="2003" y="59"/>
                  </a:lnTo>
                  <a:lnTo>
                    <a:pt x="1974" y="59"/>
                  </a:lnTo>
                  <a:lnTo>
                    <a:pt x="1948" y="61"/>
                  </a:lnTo>
                  <a:lnTo>
                    <a:pt x="1919" y="65"/>
                  </a:lnTo>
                  <a:lnTo>
                    <a:pt x="1893" y="71"/>
                  </a:lnTo>
                  <a:lnTo>
                    <a:pt x="1864" y="73"/>
                  </a:lnTo>
                  <a:lnTo>
                    <a:pt x="1836" y="78"/>
                  </a:lnTo>
                  <a:lnTo>
                    <a:pt x="1807" y="84"/>
                  </a:lnTo>
                  <a:lnTo>
                    <a:pt x="1782" y="90"/>
                  </a:lnTo>
                  <a:lnTo>
                    <a:pt x="1754" y="96"/>
                  </a:lnTo>
                  <a:lnTo>
                    <a:pt x="1725" y="103"/>
                  </a:lnTo>
                  <a:lnTo>
                    <a:pt x="1699" y="111"/>
                  </a:lnTo>
                  <a:lnTo>
                    <a:pt x="1670" y="118"/>
                  </a:lnTo>
                  <a:lnTo>
                    <a:pt x="1644" y="128"/>
                  </a:lnTo>
                  <a:lnTo>
                    <a:pt x="1617" y="135"/>
                  </a:lnTo>
                  <a:lnTo>
                    <a:pt x="1590" y="145"/>
                  </a:lnTo>
                  <a:lnTo>
                    <a:pt x="1564" y="154"/>
                  </a:lnTo>
                  <a:lnTo>
                    <a:pt x="1537" y="164"/>
                  </a:lnTo>
                  <a:lnTo>
                    <a:pt x="1511" y="173"/>
                  </a:lnTo>
                  <a:lnTo>
                    <a:pt x="1484" y="185"/>
                  </a:lnTo>
                  <a:lnTo>
                    <a:pt x="1457" y="196"/>
                  </a:lnTo>
                  <a:lnTo>
                    <a:pt x="1431" y="206"/>
                  </a:lnTo>
                  <a:lnTo>
                    <a:pt x="1406" y="217"/>
                  </a:lnTo>
                  <a:lnTo>
                    <a:pt x="1381" y="229"/>
                  </a:lnTo>
                  <a:lnTo>
                    <a:pt x="1357" y="242"/>
                  </a:lnTo>
                  <a:lnTo>
                    <a:pt x="1330" y="253"/>
                  </a:lnTo>
                  <a:lnTo>
                    <a:pt x="1305" y="265"/>
                  </a:lnTo>
                  <a:lnTo>
                    <a:pt x="1281" y="276"/>
                  </a:lnTo>
                  <a:lnTo>
                    <a:pt x="1258" y="289"/>
                  </a:lnTo>
                  <a:lnTo>
                    <a:pt x="1233" y="303"/>
                  </a:lnTo>
                  <a:lnTo>
                    <a:pt x="1210" y="316"/>
                  </a:lnTo>
                  <a:lnTo>
                    <a:pt x="1187" y="329"/>
                  </a:lnTo>
                  <a:lnTo>
                    <a:pt x="1167" y="343"/>
                  </a:lnTo>
                  <a:lnTo>
                    <a:pt x="1144" y="354"/>
                  </a:lnTo>
                  <a:lnTo>
                    <a:pt x="1121" y="367"/>
                  </a:lnTo>
                  <a:lnTo>
                    <a:pt x="1098" y="379"/>
                  </a:lnTo>
                  <a:lnTo>
                    <a:pt x="1079" y="392"/>
                  </a:lnTo>
                  <a:lnTo>
                    <a:pt x="1056" y="405"/>
                  </a:lnTo>
                  <a:lnTo>
                    <a:pt x="1035" y="419"/>
                  </a:lnTo>
                  <a:lnTo>
                    <a:pt x="1016" y="430"/>
                  </a:lnTo>
                  <a:lnTo>
                    <a:pt x="997" y="443"/>
                  </a:lnTo>
                  <a:lnTo>
                    <a:pt x="978" y="455"/>
                  </a:lnTo>
                  <a:lnTo>
                    <a:pt x="959" y="466"/>
                  </a:lnTo>
                  <a:lnTo>
                    <a:pt x="940" y="480"/>
                  </a:lnTo>
                  <a:lnTo>
                    <a:pt x="925" y="491"/>
                  </a:lnTo>
                  <a:lnTo>
                    <a:pt x="908" y="502"/>
                  </a:lnTo>
                  <a:lnTo>
                    <a:pt x="891" y="514"/>
                  </a:lnTo>
                  <a:lnTo>
                    <a:pt x="876" y="527"/>
                  </a:lnTo>
                  <a:lnTo>
                    <a:pt x="861" y="539"/>
                  </a:lnTo>
                  <a:lnTo>
                    <a:pt x="845" y="548"/>
                  </a:lnTo>
                  <a:lnTo>
                    <a:pt x="832" y="558"/>
                  </a:lnTo>
                  <a:lnTo>
                    <a:pt x="819" y="567"/>
                  </a:lnTo>
                  <a:lnTo>
                    <a:pt x="807" y="578"/>
                  </a:lnTo>
                  <a:lnTo>
                    <a:pt x="794" y="588"/>
                  </a:lnTo>
                  <a:lnTo>
                    <a:pt x="783" y="597"/>
                  </a:lnTo>
                  <a:lnTo>
                    <a:pt x="771" y="607"/>
                  </a:lnTo>
                  <a:lnTo>
                    <a:pt x="762" y="616"/>
                  </a:lnTo>
                  <a:lnTo>
                    <a:pt x="752" y="624"/>
                  </a:lnTo>
                  <a:lnTo>
                    <a:pt x="743" y="632"/>
                  </a:lnTo>
                  <a:lnTo>
                    <a:pt x="735" y="637"/>
                  </a:lnTo>
                  <a:lnTo>
                    <a:pt x="728" y="645"/>
                  </a:lnTo>
                  <a:lnTo>
                    <a:pt x="722" y="651"/>
                  </a:lnTo>
                  <a:lnTo>
                    <a:pt x="716" y="656"/>
                  </a:lnTo>
                  <a:lnTo>
                    <a:pt x="710" y="662"/>
                  </a:lnTo>
                  <a:lnTo>
                    <a:pt x="707" y="668"/>
                  </a:lnTo>
                  <a:lnTo>
                    <a:pt x="707" y="666"/>
                  </a:lnTo>
                  <a:lnTo>
                    <a:pt x="705" y="662"/>
                  </a:lnTo>
                  <a:lnTo>
                    <a:pt x="701" y="656"/>
                  </a:lnTo>
                  <a:lnTo>
                    <a:pt x="699" y="651"/>
                  </a:lnTo>
                  <a:lnTo>
                    <a:pt x="695" y="639"/>
                  </a:lnTo>
                  <a:lnTo>
                    <a:pt x="690" y="630"/>
                  </a:lnTo>
                  <a:lnTo>
                    <a:pt x="686" y="622"/>
                  </a:lnTo>
                  <a:lnTo>
                    <a:pt x="684" y="616"/>
                  </a:lnTo>
                  <a:lnTo>
                    <a:pt x="680" y="609"/>
                  </a:lnTo>
                  <a:lnTo>
                    <a:pt x="678" y="603"/>
                  </a:lnTo>
                  <a:lnTo>
                    <a:pt x="674" y="594"/>
                  </a:lnTo>
                  <a:lnTo>
                    <a:pt x="669" y="586"/>
                  </a:lnTo>
                  <a:lnTo>
                    <a:pt x="665" y="578"/>
                  </a:lnTo>
                  <a:lnTo>
                    <a:pt x="661" y="571"/>
                  </a:lnTo>
                  <a:lnTo>
                    <a:pt x="655" y="559"/>
                  </a:lnTo>
                  <a:lnTo>
                    <a:pt x="650" y="552"/>
                  </a:lnTo>
                  <a:lnTo>
                    <a:pt x="642" y="542"/>
                  </a:lnTo>
                  <a:lnTo>
                    <a:pt x="638" y="535"/>
                  </a:lnTo>
                  <a:lnTo>
                    <a:pt x="631" y="523"/>
                  </a:lnTo>
                  <a:lnTo>
                    <a:pt x="623" y="514"/>
                  </a:lnTo>
                  <a:lnTo>
                    <a:pt x="617" y="502"/>
                  </a:lnTo>
                  <a:lnTo>
                    <a:pt x="610" y="493"/>
                  </a:lnTo>
                  <a:lnTo>
                    <a:pt x="602" y="483"/>
                  </a:lnTo>
                  <a:lnTo>
                    <a:pt x="595" y="472"/>
                  </a:lnTo>
                  <a:lnTo>
                    <a:pt x="585" y="462"/>
                  </a:lnTo>
                  <a:lnTo>
                    <a:pt x="577" y="451"/>
                  </a:lnTo>
                  <a:lnTo>
                    <a:pt x="566" y="440"/>
                  </a:lnTo>
                  <a:lnTo>
                    <a:pt x="556" y="428"/>
                  </a:lnTo>
                  <a:lnTo>
                    <a:pt x="547" y="417"/>
                  </a:lnTo>
                  <a:lnTo>
                    <a:pt x="537" y="405"/>
                  </a:lnTo>
                  <a:lnTo>
                    <a:pt x="524" y="394"/>
                  </a:lnTo>
                  <a:lnTo>
                    <a:pt x="513" y="383"/>
                  </a:lnTo>
                  <a:lnTo>
                    <a:pt x="501" y="371"/>
                  </a:lnTo>
                  <a:lnTo>
                    <a:pt x="490" y="362"/>
                  </a:lnTo>
                  <a:lnTo>
                    <a:pt x="477" y="348"/>
                  </a:lnTo>
                  <a:lnTo>
                    <a:pt x="463" y="339"/>
                  </a:lnTo>
                  <a:lnTo>
                    <a:pt x="450" y="327"/>
                  </a:lnTo>
                  <a:lnTo>
                    <a:pt x="437" y="316"/>
                  </a:lnTo>
                  <a:lnTo>
                    <a:pt x="422" y="305"/>
                  </a:lnTo>
                  <a:lnTo>
                    <a:pt x="406" y="295"/>
                  </a:lnTo>
                  <a:lnTo>
                    <a:pt x="391" y="284"/>
                  </a:lnTo>
                  <a:lnTo>
                    <a:pt x="378" y="274"/>
                  </a:lnTo>
                  <a:lnTo>
                    <a:pt x="359" y="263"/>
                  </a:lnTo>
                  <a:lnTo>
                    <a:pt x="344" y="251"/>
                  </a:lnTo>
                  <a:lnTo>
                    <a:pt x="325" y="242"/>
                  </a:lnTo>
                  <a:lnTo>
                    <a:pt x="308" y="232"/>
                  </a:lnTo>
                  <a:lnTo>
                    <a:pt x="289" y="221"/>
                  </a:lnTo>
                  <a:lnTo>
                    <a:pt x="270" y="212"/>
                  </a:lnTo>
                  <a:lnTo>
                    <a:pt x="251" y="202"/>
                  </a:lnTo>
                  <a:lnTo>
                    <a:pt x="232" y="194"/>
                  </a:lnTo>
                  <a:lnTo>
                    <a:pt x="211" y="183"/>
                  </a:lnTo>
                  <a:lnTo>
                    <a:pt x="190" y="175"/>
                  </a:lnTo>
                  <a:lnTo>
                    <a:pt x="167" y="166"/>
                  </a:lnTo>
                  <a:lnTo>
                    <a:pt x="146" y="160"/>
                  </a:lnTo>
                  <a:lnTo>
                    <a:pt x="123" y="151"/>
                  </a:lnTo>
                  <a:lnTo>
                    <a:pt x="100" y="145"/>
                  </a:lnTo>
                  <a:lnTo>
                    <a:pt x="78" y="137"/>
                  </a:lnTo>
                  <a:lnTo>
                    <a:pt x="53" y="132"/>
                  </a:lnTo>
                  <a:lnTo>
                    <a:pt x="57" y="137"/>
                  </a:lnTo>
                  <a:lnTo>
                    <a:pt x="60" y="143"/>
                  </a:lnTo>
                  <a:lnTo>
                    <a:pt x="68" y="154"/>
                  </a:lnTo>
                  <a:lnTo>
                    <a:pt x="72" y="160"/>
                  </a:lnTo>
                  <a:lnTo>
                    <a:pt x="74" y="166"/>
                  </a:lnTo>
                  <a:lnTo>
                    <a:pt x="79" y="173"/>
                  </a:lnTo>
                  <a:lnTo>
                    <a:pt x="83" y="181"/>
                  </a:lnTo>
                  <a:lnTo>
                    <a:pt x="87" y="189"/>
                  </a:lnTo>
                  <a:lnTo>
                    <a:pt x="93" y="198"/>
                  </a:lnTo>
                  <a:lnTo>
                    <a:pt x="100" y="208"/>
                  </a:lnTo>
                  <a:lnTo>
                    <a:pt x="106" y="219"/>
                  </a:lnTo>
                  <a:lnTo>
                    <a:pt x="112" y="229"/>
                  </a:lnTo>
                  <a:lnTo>
                    <a:pt x="117" y="238"/>
                  </a:lnTo>
                  <a:lnTo>
                    <a:pt x="125" y="250"/>
                  </a:lnTo>
                  <a:lnTo>
                    <a:pt x="133" y="261"/>
                  </a:lnTo>
                  <a:lnTo>
                    <a:pt x="138" y="270"/>
                  </a:lnTo>
                  <a:lnTo>
                    <a:pt x="146" y="284"/>
                  </a:lnTo>
                  <a:lnTo>
                    <a:pt x="154" y="297"/>
                  </a:lnTo>
                  <a:lnTo>
                    <a:pt x="161" y="310"/>
                  </a:lnTo>
                  <a:lnTo>
                    <a:pt x="169" y="322"/>
                  </a:lnTo>
                  <a:lnTo>
                    <a:pt x="178" y="335"/>
                  </a:lnTo>
                  <a:lnTo>
                    <a:pt x="186" y="348"/>
                  </a:lnTo>
                  <a:lnTo>
                    <a:pt x="193" y="362"/>
                  </a:lnTo>
                  <a:lnTo>
                    <a:pt x="201" y="375"/>
                  </a:lnTo>
                  <a:lnTo>
                    <a:pt x="211" y="390"/>
                  </a:lnTo>
                  <a:lnTo>
                    <a:pt x="218" y="404"/>
                  </a:lnTo>
                  <a:lnTo>
                    <a:pt x="230" y="419"/>
                  </a:lnTo>
                  <a:lnTo>
                    <a:pt x="237" y="430"/>
                  </a:lnTo>
                  <a:lnTo>
                    <a:pt x="245" y="445"/>
                  </a:lnTo>
                  <a:lnTo>
                    <a:pt x="252" y="461"/>
                  </a:lnTo>
                  <a:lnTo>
                    <a:pt x="262" y="474"/>
                  </a:lnTo>
                  <a:lnTo>
                    <a:pt x="270" y="487"/>
                  </a:lnTo>
                  <a:lnTo>
                    <a:pt x="279" y="500"/>
                  </a:lnTo>
                  <a:lnTo>
                    <a:pt x="287" y="516"/>
                  </a:lnTo>
                  <a:lnTo>
                    <a:pt x="296" y="529"/>
                  </a:lnTo>
                  <a:lnTo>
                    <a:pt x="304" y="542"/>
                  </a:lnTo>
                  <a:lnTo>
                    <a:pt x="311" y="558"/>
                  </a:lnTo>
                  <a:lnTo>
                    <a:pt x="319" y="571"/>
                  </a:lnTo>
                  <a:lnTo>
                    <a:pt x="328" y="584"/>
                  </a:lnTo>
                  <a:lnTo>
                    <a:pt x="336" y="596"/>
                  </a:lnTo>
                  <a:lnTo>
                    <a:pt x="344" y="609"/>
                  </a:lnTo>
                  <a:lnTo>
                    <a:pt x="351" y="622"/>
                  </a:lnTo>
                  <a:lnTo>
                    <a:pt x="361" y="635"/>
                  </a:lnTo>
                  <a:lnTo>
                    <a:pt x="368" y="647"/>
                  </a:lnTo>
                  <a:lnTo>
                    <a:pt x="374" y="658"/>
                  </a:lnTo>
                  <a:lnTo>
                    <a:pt x="380" y="668"/>
                  </a:lnTo>
                  <a:lnTo>
                    <a:pt x="387" y="681"/>
                  </a:lnTo>
                  <a:lnTo>
                    <a:pt x="393" y="691"/>
                  </a:lnTo>
                  <a:lnTo>
                    <a:pt x="401" y="702"/>
                  </a:lnTo>
                  <a:lnTo>
                    <a:pt x="406" y="712"/>
                  </a:lnTo>
                  <a:lnTo>
                    <a:pt x="412" y="721"/>
                  </a:lnTo>
                  <a:lnTo>
                    <a:pt x="416" y="729"/>
                  </a:lnTo>
                  <a:lnTo>
                    <a:pt x="422" y="738"/>
                  </a:lnTo>
                  <a:lnTo>
                    <a:pt x="427" y="746"/>
                  </a:lnTo>
                  <a:lnTo>
                    <a:pt x="431" y="753"/>
                  </a:lnTo>
                  <a:lnTo>
                    <a:pt x="435" y="759"/>
                  </a:lnTo>
                  <a:lnTo>
                    <a:pt x="441" y="767"/>
                  </a:lnTo>
                  <a:lnTo>
                    <a:pt x="442" y="772"/>
                  </a:lnTo>
                  <a:lnTo>
                    <a:pt x="448" y="776"/>
                  </a:lnTo>
                  <a:lnTo>
                    <a:pt x="79" y="1489"/>
                  </a:lnTo>
                  <a:lnTo>
                    <a:pt x="81" y="1489"/>
                  </a:lnTo>
                  <a:lnTo>
                    <a:pt x="85" y="1489"/>
                  </a:lnTo>
                  <a:lnTo>
                    <a:pt x="89" y="1487"/>
                  </a:lnTo>
                  <a:lnTo>
                    <a:pt x="93" y="1485"/>
                  </a:lnTo>
                  <a:lnTo>
                    <a:pt x="98" y="1483"/>
                  </a:lnTo>
                  <a:lnTo>
                    <a:pt x="106" y="1483"/>
                  </a:lnTo>
                  <a:lnTo>
                    <a:pt x="114" y="1478"/>
                  </a:lnTo>
                  <a:lnTo>
                    <a:pt x="121" y="1476"/>
                  </a:lnTo>
                  <a:lnTo>
                    <a:pt x="125" y="1472"/>
                  </a:lnTo>
                  <a:lnTo>
                    <a:pt x="131" y="1470"/>
                  </a:lnTo>
                  <a:lnTo>
                    <a:pt x="136" y="1466"/>
                  </a:lnTo>
                  <a:lnTo>
                    <a:pt x="144" y="1464"/>
                  </a:lnTo>
                  <a:lnTo>
                    <a:pt x="150" y="1461"/>
                  </a:lnTo>
                  <a:lnTo>
                    <a:pt x="155" y="1457"/>
                  </a:lnTo>
                  <a:lnTo>
                    <a:pt x="161" y="1453"/>
                  </a:lnTo>
                  <a:lnTo>
                    <a:pt x="169" y="1447"/>
                  </a:lnTo>
                  <a:lnTo>
                    <a:pt x="176" y="1442"/>
                  </a:lnTo>
                  <a:lnTo>
                    <a:pt x="186" y="1438"/>
                  </a:lnTo>
                  <a:lnTo>
                    <a:pt x="193" y="1432"/>
                  </a:lnTo>
                  <a:lnTo>
                    <a:pt x="203" y="1426"/>
                  </a:lnTo>
                  <a:lnTo>
                    <a:pt x="211" y="1419"/>
                  </a:lnTo>
                  <a:lnTo>
                    <a:pt x="220" y="1411"/>
                  </a:lnTo>
                  <a:lnTo>
                    <a:pt x="230" y="1404"/>
                  </a:lnTo>
                  <a:lnTo>
                    <a:pt x="239" y="1396"/>
                  </a:lnTo>
                  <a:lnTo>
                    <a:pt x="249" y="1385"/>
                  </a:lnTo>
                  <a:lnTo>
                    <a:pt x="260" y="1377"/>
                  </a:lnTo>
                  <a:lnTo>
                    <a:pt x="271" y="1367"/>
                  </a:lnTo>
                  <a:lnTo>
                    <a:pt x="285" y="1358"/>
                  </a:lnTo>
                  <a:lnTo>
                    <a:pt x="296" y="1346"/>
                  </a:lnTo>
                  <a:lnTo>
                    <a:pt x="309" y="1335"/>
                  </a:lnTo>
                  <a:lnTo>
                    <a:pt x="321" y="1324"/>
                  </a:lnTo>
                  <a:lnTo>
                    <a:pt x="334" y="1310"/>
                  </a:lnTo>
                  <a:lnTo>
                    <a:pt x="347" y="1297"/>
                  </a:lnTo>
                  <a:lnTo>
                    <a:pt x="363" y="1284"/>
                  </a:lnTo>
                  <a:lnTo>
                    <a:pt x="378" y="1269"/>
                  </a:lnTo>
                  <a:lnTo>
                    <a:pt x="393" y="1255"/>
                  </a:lnTo>
                  <a:lnTo>
                    <a:pt x="408" y="1238"/>
                  </a:lnTo>
                  <a:lnTo>
                    <a:pt x="425" y="1223"/>
                  </a:lnTo>
                  <a:lnTo>
                    <a:pt x="442" y="1204"/>
                  </a:lnTo>
                  <a:lnTo>
                    <a:pt x="460" y="1187"/>
                  </a:lnTo>
                  <a:lnTo>
                    <a:pt x="475" y="1168"/>
                  </a:lnTo>
                  <a:lnTo>
                    <a:pt x="494" y="1149"/>
                  </a:lnTo>
                  <a:lnTo>
                    <a:pt x="515" y="1128"/>
                  </a:lnTo>
                  <a:lnTo>
                    <a:pt x="534" y="1109"/>
                  </a:lnTo>
                  <a:lnTo>
                    <a:pt x="553" y="1086"/>
                  </a:lnTo>
                  <a:lnTo>
                    <a:pt x="572" y="1063"/>
                  </a:lnTo>
                  <a:lnTo>
                    <a:pt x="593" y="1040"/>
                  </a:lnTo>
                  <a:lnTo>
                    <a:pt x="615" y="1016"/>
                  </a:lnTo>
                  <a:lnTo>
                    <a:pt x="636" y="991"/>
                  </a:lnTo>
                  <a:lnTo>
                    <a:pt x="659" y="966"/>
                  </a:lnTo>
                  <a:lnTo>
                    <a:pt x="682" y="940"/>
                  </a:lnTo>
                  <a:lnTo>
                    <a:pt x="707" y="913"/>
                  </a:lnTo>
                  <a:lnTo>
                    <a:pt x="739" y="913"/>
                  </a:lnTo>
                  <a:lnTo>
                    <a:pt x="741" y="913"/>
                  </a:lnTo>
                  <a:lnTo>
                    <a:pt x="748" y="921"/>
                  </a:lnTo>
                  <a:lnTo>
                    <a:pt x="752" y="924"/>
                  </a:lnTo>
                  <a:lnTo>
                    <a:pt x="760" y="932"/>
                  </a:lnTo>
                  <a:lnTo>
                    <a:pt x="769" y="936"/>
                  </a:lnTo>
                  <a:lnTo>
                    <a:pt x="779" y="945"/>
                  </a:lnTo>
                  <a:lnTo>
                    <a:pt x="786" y="953"/>
                  </a:lnTo>
                  <a:lnTo>
                    <a:pt x="800" y="962"/>
                  </a:lnTo>
                  <a:lnTo>
                    <a:pt x="811" y="972"/>
                  </a:lnTo>
                  <a:lnTo>
                    <a:pt x="824" y="981"/>
                  </a:lnTo>
                  <a:lnTo>
                    <a:pt x="838" y="991"/>
                  </a:lnTo>
                  <a:lnTo>
                    <a:pt x="855" y="1004"/>
                  </a:lnTo>
                  <a:lnTo>
                    <a:pt x="872" y="1016"/>
                  </a:lnTo>
                  <a:lnTo>
                    <a:pt x="891" y="1029"/>
                  </a:lnTo>
                  <a:lnTo>
                    <a:pt x="908" y="1040"/>
                  </a:lnTo>
                  <a:lnTo>
                    <a:pt x="927" y="1054"/>
                  </a:lnTo>
                  <a:lnTo>
                    <a:pt x="948" y="1067"/>
                  </a:lnTo>
                  <a:lnTo>
                    <a:pt x="971" y="1080"/>
                  </a:lnTo>
                  <a:lnTo>
                    <a:pt x="992" y="1094"/>
                  </a:lnTo>
                  <a:lnTo>
                    <a:pt x="1016" y="1107"/>
                  </a:lnTo>
                  <a:lnTo>
                    <a:pt x="1041" y="1122"/>
                  </a:lnTo>
                  <a:lnTo>
                    <a:pt x="1066" y="1135"/>
                  </a:lnTo>
                  <a:lnTo>
                    <a:pt x="1092" y="1149"/>
                  </a:lnTo>
                  <a:lnTo>
                    <a:pt x="1119" y="1162"/>
                  </a:lnTo>
                  <a:lnTo>
                    <a:pt x="1146" y="1175"/>
                  </a:lnTo>
                  <a:lnTo>
                    <a:pt x="1174" y="1189"/>
                  </a:lnTo>
                  <a:lnTo>
                    <a:pt x="1203" y="1202"/>
                  </a:lnTo>
                  <a:lnTo>
                    <a:pt x="1233" y="1215"/>
                  </a:lnTo>
                  <a:lnTo>
                    <a:pt x="1262" y="1229"/>
                  </a:lnTo>
                  <a:lnTo>
                    <a:pt x="1296" y="1240"/>
                  </a:lnTo>
                  <a:lnTo>
                    <a:pt x="1326" y="1251"/>
                  </a:lnTo>
                  <a:lnTo>
                    <a:pt x="1357" y="1263"/>
                  </a:lnTo>
                  <a:lnTo>
                    <a:pt x="1391" y="1272"/>
                  </a:lnTo>
                  <a:lnTo>
                    <a:pt x="1423" y="1282"/>
                  </a:lnTo>
                  <a:lnTo>
                    <a:pt x="1457" y="1291"/>
                  </a:lnTo>
                  <a:lnTo>
                    <a:pt x="1493" y="1301"/>
                  </a:lnTo>
                  <a:lnTo>
                    <a:pt x="1528" y="1308"/>
                  </a:lnTo>
                  <a:lnTo>
                    <a:pt x="1564" y="1316"/>
                  </a:lnTo>
                  <a:lnTo>
                    <a:pt x="1600" y="1322"/>
                  </a:lnTo>
                  <a:lnTo>
                    <a:pt x="1636" y="1326"/>
                  </a:lnTo>
                  <a:lnTo>
                    <a:pt x="1674" y="1329"/>
                  </a:lnTo>
                  <a:lnTo>
                    <a:pt x="1712" y="1333"/>
                  </a:lnTo>
                  <a:lnTo>
                    <a:pt x="1748" y="1335"/>
                  </a:lnTo>
                  <a:lnTo>
                    <a:pt x="1788" y="1337"/>
                  </a:lnTo>
                  <a:lnTo>
                    <a:pt x="1828" y="1337"/>
                  </a:lnTo>
                  <a:lnTo>
                    <a:pt x="1866" y="1337"/>
                  </a:lnTo>
                  <a:lnTo>
                    <a:pt x="1906" y="1333"/>
                  </a:lnTo>
                  <a:lnTo>
                    <a:pt x="1946" y="1331"/>
                  </a:lnTo>
                  <a:lnTo>
                    <a:pt x="1984" y="1324"/>
                  </a:lnTo>
                  <a:lnTo>
                    <a:pt x="2026" y="1318"/>
                  </a:lnTo>
                  <a:lnTo>
                    <a:pt x="2066" y="1310"/>
                  </a:lnTo>
                  <a:lnTo>
                    <a:pt x="2107" y="1301"/>
                  </a:lnTo>
                  <a:lnTo>
                    <a:pt x="2147" y="1289"/>
                  </a:lnTo>
                  <a:lnTo>
                    <a:pt x="2189" y="1278"/>
                  </a:lnTo>
                  <a:lnTo>
                    <a:pt x="2231" y="1263"/>
                  </a:lnTo>
                  <a:lnTo>
                    <a:pt x="2273" y="1248"/>
                  </a:lnTo>
                  <a:lnTo>
                    <a:pt x="2314" y="1229"/>
                  </a:lnTo>
                  <a:lnTo>
                    <a:pt x="2356" y="1210"/>
                  </a:lnTo>
                  <a:lnTo>
                    <a:pt x="2398" y="1187"/>
                  </a:lnTo>
                  <a:lnTo>
                    <a:pt x="2442" y="1164"/>
                  </a:lnTo>
                  <a:lnTo>
                    <a:pt x="2484" y="1139"/>
                  </a:lnTo>
                  <a:lnTo>
                    <a:pt x="2527" y="1113"/>
                  </a:lnTo>
                  <a:lnTo>
                    <a:pt x="2586" y="1086"/>
                  </a:lnTo>
                  <a:lnTo>
                    <a:pt x="2607" y="1124"/>
                  </a:lnTo>
                  <a:lnTo>
                    <a:pt x="2603" y="1124"/>
                  </a:lnTo>
                  <a:lnTo>
                    <a:pt x="2596" y="1130"/>
                  </a:lnTo>
                  <a:lnTo>
                    <a:pt x="2590" y="1134"/>
                  </a:lnTo>
                  <a:lnTo>
                    <a:pt x="2584" y="1137"/>
                  </a:lnTo>
                  <a:lnTo>
                    <a:pt x="2577" y="1143"/>
                  </a:lnTo>
                  <a:lnTo>
                    <a:pt x="2569" y="1151"/>
                  </a:lnTo>
                  <a:lnTo>
                    <a:pt x="2558" y="1156"/>
                  </a:lnTo>
                  <a:lnTo>
                    <a:pt x="2548" y="1164"/>
                  </a:lnTo>
                  <a:lnTo>
                    <a:pt x="2535" y="1172"/>
                  </a:lnTo>
                  <a:lnTo>
                    <a:pt x="2524" y="1179"/>
                  </a:lnTo>
                  <a:lnTo>
                    <a:pt x="2508" y="1187"/>
                  </a:lnTo>
                  <a:lnTo>
                    <a:pt x="2495" y="1196"/>
                  </a:lnTo>
                  <a:lnTo>
                    <a:pt x="2478" y="1206"/>
                  </a:lnTo>
                  <a:lnTo>
                    <a:pt x="2463" y="1215"/>
                  </a:lnTo>
                  <a:lnTo>
                    <a:pt x="2444" y="1225"/>
                  </a:lnTo>
                  <a:lnTo>
                    <a:pt x="2425" y="1234"/>
                  </a:lnTo>
                  <a:lnTo>
                    <a:pt x="2404" y="1244"/>
                  </a:lnTo>
                  <a:lnTo>
                    <a:pt x="2385" y="1253"/>
                  </a:lnTo>
                  <a:lnTo>
                    <a:pt x="2362" y="1265"/>
                  </a:lnTo>
                  <a:lnTo>
                    <a:pt x="2339" y="1274"/>
                  </a:lnTo>
                  <a:lnTo>
                    <a:pt x="2316" y="1284"/>
                  </a:lnTo>
                  <a:lnTo>
                    <a:pt x="2294" y="1293"/>
                  </a:lnTo>
                  <a:lnTo>
                    <a:pt x="2267" y="1303"/>
                  </a:lnTo>
                  <a:lnTo>
                    <a:pt x="2242" y="1310"/>
                  </a:lnTo>
                  <a:lnTo>
                    <a:pt x="2214" y="1320"/>
                  </a:lnTo>
                  <a:lnTo>
                    <a:pt x="2187" y="1329"/>
                  </a:lnTo>
                  <a:lnTo>
                    <a:pt x="2157" y="1335"/>
                  </a:lnTo>
                  <a:lnTo>
                    <a:pt x="2128" y="1345"/>
                  </a:lnTo>
                  <a:lnTo>
                    <a:pt x="2098" y="1350"/>
                  </a:lnTo>
                  <a:lnTo>
                    <a:pt x="2067" y="1358"/>
                  </a:lnTo>
                  <a:lnTo>
                    <a:pt x="2035" y="1362"/>
                  </a:lnTo>
                  <a:lnTo>
                    <a:pt x="2003" y="1367"/>
                  </a:lnTo>
                  <a:lnTo>
                    <a:pt x="1969" y="1373"/>
                  </a:lnTo>
                  <a:lnTo>
                    <a:pt x="1934" y="1377"/>
                  </a:lnTo>
                  <a:lnTo>
                    <a:pt x="1898" y="1377"/>
                  </a:lnTo>
                  <a:lnTo>
                    <a:pt x="1864" y="1381"/>
                  </a:lnTo>
                  <a:lnTo>
                    <a:pt x="1826" y="1381"/>
                  </a:lnTo>
                  <a:lnTo>
                    <a:pt x="1790" y="1383"/>
                  </a:lnTo>
                  <a:lnTo>
                    <a:pt x="1752" y="1381"/>
                  </a:lnTo>
                  <a:lnTo>
                    <a:pt x="1714" y="1377"/>
                  </a:lnTo>
                  <a:lnTo>
                    <a:pt x="1674" y="1375"/>
                  </a:lnTo>
                  <a:lnTo>
                    <a:pt x="1634" y="1371"/>
                  </a:lnTo>
                  <a:lnTo>
                    <a:pt x="1592" y="1366"/>
                  </a:lnTo>
                  <a:lnTo>
                    <a:pt x="1552" y="1358"/>
                  </a:lnTo>
                  <a:lnTo>
                    <a:pt x="1511" y="1350"/>
                  </a:lnTo>
                  <a:lnTo>
                    <a:pt x="1469" y="1341"/>
                  </a:lnTo>
                  <a:lnTo>
                    <a:pt x="1425" y="1329"/>
                  </a:lnTo>
                  <a:lnTo>
                    <a:pt x="1381" y="1318"/>
                  </a:lnTo>
                  <a:lnTo>
                    <a:pt x="1336" y="1303"/>
                  </a:lnTo>
                  <a:lnTo>
                    <a:pt x="1292" y="1288"/>
                  </a:lnTo>
                  <a:lnTo>
                    <a:pt x="1246" y="1270"/>
                  </a:lnTo>
                  <a:lnTo>
                    <a:pt x="1201" y="1251"/>
                  </a:lnTo>
                  <a:lnTo>
                    <a:pt x="1155" y="1231"/>
                  </a:lnTo>
                  <a:lnTo>
                    <a:pt x="1110" y="1210"/>
                  </a:lnTo>
                  <a:lnTo>
                    <a:pt x="1062" y="1185"/>
                  </a:lnTo>
                  <a:lnTo>
                    <a:pt x="1013" y="1158"/>
                  </a:lnTo>
                  <a:lnTo>
                    <a:pt x="965" y="1130"/>
                  </a:lnTo>
                  <a:lnTo>
                    <a:pt x="918" y="1099"/>
                  </a:lnTo>
                  <a:lnTo>
                    <a:pt x="866" y="1067"/>
                  </a:lnTo>
                  <a:lnTo>
                    <a:pt x="817" y="1033"/>
                  </a:lnTo>
                  <a:lnTo>
                    <a:pt x="767" y="997"/>
                  </a:lnTo>
                  <a:lnTo>
                    <a:pt x="718" y="961"/>
                  </a:lnTo>
                  <a:lnTo>
                    <a:pt x="716" y="961"/>
                  </a:lnTo>
                  <a:lnTo>
                    <a:pt x="712" y="964"/>
                  </a:lnTo>
                  <a:lnTo>
                    <a:pt x="707" y="972"/>
                  </a:lnTo>
                  <a:lnTo>
                    <a:pt x="699" y="981"/>
                  </a:lnTo>
                  <a:lnTo>
                    <a:pt x="693" y="985"/>
                  </a:lnTo>
                  <a:lnTo>
                    <a:pt x="690" y="993"/>
                  </a:lnTo>
                  <a:lnTo>
                    <a:pt x="684" y="999"/>
                  </a:lnTo>
                  <a:lnTo>
                    <a:pt x="678" y="1006"/>
                  </a:lnTo>
                  <a:lnTo>
                    <a:pt x="671" y="1014"/>
                  </a:lnTo>
                  <a:lnTo>
                    <a:pt x="665" y="1023"/>
                  </a:lnTo>
                  <a:lnTo>
                    <a:pt x="657" y="1033"/>
                  </a:lnTo>
                  <a:lnTo>
                    <a:pt x="650" y="1042"/>
                  </a:lnTo>
                  <a:lnTo>
                    <a:pt x="642" y="1050"/>
                  </a:lnTo>
                  <a:lnTo>
                    <a:pt x="633" y="1059"/>
                  </a:lnTo>
                  <a:lnTo>
                    <a:pt x="625" y="1071"/>
                  </a:lnTo>
                  <a:lnTo>
                    <a:pt x="615" y="1082"/>
                  </a:lnTo>
                  <a:lnTo>
                    <a:pt x="606" y="1092"/>
                  </a:lnTo>
                  <a:lnTo>
                    <a:pt x="596" y="1105"/>
                  </a:lnTo>
                  <a:lnTo>
                    <a:pt x="587" y="1115"/>
                  </a:lnTo>
                  <a:lnTo>
                    <a:pt x="576" y="1128"/>
                  </a:lnTo>
                  <a:lnTo>
                    <a:pt x="566" y="1139"/>
                  </a:lnTo>
                  <a:lnTo>
                    <a:pt x="555" y="1151"/>
                  </a:lnTo>
                  <a:lnTo>
                    <a:pt x="543" y="1164"/>
                  </a:lnTo>
                  <a:lnTo>
                    <a:pt x="532" y="1177"/>
                  </a:lnTo>
                  <a:lnTo>
                    <a:pt x="520" y="1191"/>
                  </a:lnTo>
                  <a:lnTo>
                    <a:pt x="509" y="1204"/>
                  </a:lnTo>
                  <a:lnTo>
                    <a:pt x="496" y="1217"/>
                  </a:lnTo>
                  <a:lnTo>
                    <a:pt x="486" y="1231"/>
                  </a:lnTo>
                  <a:lnTo>
                    <a:pt x="473" y="1242"/>
                  </a:lnTo>
                  <a:lnTo>
                    <a:pt x="460" y="1255"/>
                  </a:lnTo>
                  <a:lnTo>
                    <a:pt x="446" y="1269"/>
                  </a:lnTo>
                  <a:lnTo>
                    <a:pt x="433" y="1282"/>
                  </a:lnTo>
                  <a:lnTo>
                    <a:pt x="420" y="1295"/>
                  </a:lnTo>
                  <a:lnTo>
                    <a:pt x="406" y="1308"/>
                  </a:lnTo>
                  <a:lnTo>
                    <a:pt x="393" y="1322"/>
                  </a:lnTo>
                  <a:lnTo>
                    <a:pt x="380" y="1333"/>
                  </a:lnTo>
                  <a:lnTo>
                    <a:pt x="366" y="1346"/>
                  </a:lnTo>
                  <a:lnTo>
                    <a:pt x="351" y="1358"/>
                  </a:lnTo>
                  <a:lnTo>
                    <a:pt x="338" y="1369"/>
                  </a:lnTo>
                  <a:lnTo>
                    <a:pt x="325" y="1383"/>
                  </a:lnTo>
                  <a:lnTo>
                    <a:pt x="311" y="1394"/>
                  </a:lnTo>
                  <a:lnTo>
                    <a:pt x="298" y="1405"/>
                  </a:lnTo>
                  <a:lnTo>
                    <a:pt x="283" y="1419"/>
                  </a:lnTo>
                  <a:lnTo>
                    <a:pt x="270" y="1430"/>
                  </a:lnTo>
                  <a:lnTo>
                    <a:pt x="256" y="1440"/>
                  </a:lnTo>
                  <a:lnTo>
                    <a:pt x="241" y="1451"/>
                  </a:lnTo>
                  <a:lnTo>
                    <a:pt x="228" y="1461"/>
                  </a:lnTo>
                  <a:lnTo>
                    <a:pt x="214" y="1472"/>
                  </a:lnTo>
                  <a:lnTo>
                    <a:pt x="201" y="1481"/>
                  </a:lnTo>
                  <a:lnTo>
                    <a:pt x="188" y="1489"/>
                  </a:lnTo>
                  <a:lnTo>
                    <a:pt x="174" y="1499"/>
                  </a:lnTo>
                  <a:lnTo>
                    <a:pt x="161" y="1506"/>
                  </a:lnTo>
                  <a:lnTo>
                    <a:pt x="148" y="1514"/>
                  </a:lnTo>
                  <a:lnTo>
                    <a:pt x="135" y="1521"/>
                  </a:lnTo>
                  <a:lnTo>
                    <a:pt x="121" y="1527"/>
                  </a:lnTo>
                  <a:lnTo>
                    <a:pt x="108" y="1535"/>
                  </a:lnTo>
                  <a:lnTo>
                    <a:pt x="95" y="1539"/>
                  </a:lnTo>
                  <a:lnTo>
                    <a:pt x="83" y="1544"/>
                  </a:lnTo>
                  <a:lnTo>
                    <a:pt x="70" y="1548"/>
                  </a:lnTo>
                  <a:lnTo>
                    <a:pt x="59" y="1552"/>
                  </a:lnTo>
                  <a:lnTo>
                    <a:pt x="13" y="1499"/>
                  </a:lnTo>
                  <a:lnTo>
                    <a:pt x="380" y="788"/>
                  </a:lnTo>
                  <a:lnTo>
                    <a:pt x="0" y="122"/>
                  </a:lnTo>
                  <a:lnTo>
                    <a:pt x="0" y="118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3" y="101"/>
                  </a:lnTo>
                  <a:lnTo>
                    <a:pt x="7" y="96"/>
                  </a:lnTo>
                  <a:lnTo>
                    <a:pt x="17" y="90"/>
                  </a:lnTo>
                  <a:lnTo>
                    <a:pt x="21" y="88"/>
                  </a:lnTo>
                  <a:lnTo>
                    <a:pt x="28" y="88"/>
                  </a:lnTo>
                  <a:lnTo>
                    <a:pt x="36" y="86"/>
                  </a:lnTo>
                  <a:lnTo>
                    <a:pt x="47" y="88"/>
                  </a:lnTo>
                  <a:lnTo>
                    <a:pt x="49" y="88"/>
                  </a:lnTo>
                  <a:lnTo>
                    <a:pt x="55" y="88"/>
                  </a:lnTo>
                  <a:lnTo>
                    <a:pt x="64" y="90"/>
                  </a:lnTo>
                  <a:lnTo>
                    <a:pt x="72" y="90"/>
                  </a:lnTo>
                  <a:lnTo>
                    <a:pt x="85" y="92"/>
                  </a:lnTo>
                  <a:lnTo>
                    <a:pt x="91" y="94"/>
                  </a:lnTo>
                  <a:lnTo>
                    <a:pt x="98" y="96"/>
                  </a:lnTo>
                  <a:lnTo>
                    <a:pt x="106" y="96"/>
                  </a:lnTo>
                  <a:lnTo>
                    <a:pt x="114" y="97"/>
                  </a:lnTo>
                  <a:lnTo>
                    <a:pt x="121" y="99"/>
                  </a:lnTo>
                  <a:lnTo>
                    <a:pt x="129" y="101"/>
                  </a:lnTo>
                  <a:lnTo>
                    <a:pt x="138" y="103"/>
                  </a:lnTo>
                  <a:lnTo>
                    <a:pt x="148" y="107"/>
                  </a:lnTo>
                  <a:lnTo>
                    <a:pt x="157" y="109"/>
                  </a:lnTo>
                  <a:lnTo>
                    <a:pt x="167" y="111"/>
                  </a:lnTo>
                  <a:lnTo>
                    <a:pt x="178" y="115"/>
                  </a:lnTo>
                  <a:lnTo>
                    <a:pt x="190" y="118"/>
                  </a:lnTo>
                  <a:lnTo>
                    <a:pt x="199" y="122"/>
                  </a:lnTo>
                  <a:lnTo>
                    <a:pt x="211" y="124"/>
                  </a:lnTo>
                  <a:lnTo>
                    <a:pt x="222" y="130"/>
                  </a:lnTo>
                  <a:lnTo>
                    <a:pt x="233" y="134"/>
                  </a:lnTo>
                  <a:lnTo>
                    <a:pt x="247" y="139"/>
                  </a:lnTo>
                  <a:lnTo>
                    <a:pt x="258" y="145"/>
                  </a:lnTo>
                  <a:lnTo>
                    <a:pt x="271" y="151"/>
                  </a:lnTo>
                  <a:lnTo>
                    <a:pt x="285" y="158"/>
                  </a:lnTo>
                  <a:lnTo>
                    <a:pt x="296" y="164"/>
                  </a:lnTo>
                  <a:lnTo>
                    <a:pt x="309" y="170"/>
                  </a:lnTo>
                  <a:lnTo>
                    <a:pt x="323" y="175"/>
                  </a:lnTo>
                  <a:lnTo>
                    <a:pt x="336" y="183"/>
                  </a:lnTo>
                  <a:lnTo>
                    <a:pt x="349" y="191"/>
                  </a:lnTo>
                  <a:lnTo>
                    <a:pt x="363" y="198"/>
                  </a:lnTo>
                  <a:lnTo>
                    <a:pt x="376" y="208"/>
                  </a:lnTo>
                  <a:lnTo>
                    <a:pt x="391" y="217"/>
                  </a:lnTo>
                  <a:lnTo>
                    <a:pt x="404" y="225"/>
                  </a:lnTo>
                  <a:lnTo>
                    <a:pt x="418" y="234"/>
                  </a:lnTo>
                  <a:lnTo>
                    <a:pt x="431" y="246"/>
                  </a:lnTo>
                  <a:lnTo>
                    <a:pt x="446" y="255"/>
                  </a:lnTo>
                  <a:lnTo>
                    <a:pt x="460" y="267"/>
                  </a:lnTo>
                  <a:lnTo>
                    <a:pt x="473" y="278"/>
                  </a:lnTo>
                  <a:lnTo>
                    <a:pt x="488" y="291"/>
                  </a:lnTo>
                  <a:lnTo>
                    <a:pt x="503" y="305"/>
                  </a:lnTo>
                  <a:lnTo>
                    <a:pt x="517" y="316"/>
                  </a:lnTo>
                  <a:lnTo>
                    <a:pt x="530" y="329"/>
                  </a:lnTo>
                  <a:lnTo>
                    <a:pt x="543" y="343"/>
                  </a:lnTo>
                  <a:lnTo>
                    <a:pt x="558" y="360"/>
                  </a:lnTo>
                  <a:lnTo>
                    <a:pt x="570" y="373"/>
                  </a:lnTo>
                  <a:lnTo>
                    <a:pt x="585" y="390"/>
                  </a:lnTo>
                  <a:lnTo>
                    <a:pt x="598" y="405"/>
                  </a:lnTo>
                  <a:lnTo>
                    <a:pt x="614" y="423"/>
                  </a:lnTo>
                  <a:lnTo>
                    <a:pt x="627" y="440"/>
                  </a:lnTo>
                  <a:lnTo>
                    <a:pt x="640" y="459"/>
                  </a:lnTo>
                  <a:lnTo>
                    <a:pt x="653" y="478"/>
                  </a:lnTo>
                  <a:lnTo>
                    <a:pt x="667" y="497"/>
                  </a:lnTo>
                  <a:lnTo>
                    <a:pt x="678" y="516"/>
                  </a:lnTo>
                  <a:lnTo>
                    <a:pt x="691" y="537"/>
                  </a:lnTo>
                  <a:lnTo>
                    <a:pt x="705" y="558"/>
                  </a:lnTo>
                  <a:lnTo>
                    <a:pt x="718" y="580"/>
                  </a:lnTo>
                  <a:lnTo>
                    <a:pt x="720" y="578"/>
                  </a:lnTo>
                  <a:lnTo>
                    <a:pt x="726" y="575"/>
                  </a:lnTo>
                  <a:lnTo>
                    <a:pt x="728" y="571"/>
                  </a:lnTo>
                  <a:lnTo>
                    <a:pt x="733" y="567"/>
                  </a:lnTo>
                  <a:lnTo>
                    <a:pt x="737" y="563"/>
                  </a:lnTo>
                  <a:lnTo>
                    <a:pt x="745" y="558"/>
                  </a:lnTo>
                  <a:lnTo>
                    <a:pt x="750" y="552"/>
                  </a:lnTo>
                  <a:lnTo>
                    <a:pt x="758" y="544"/>
                  </a:lnTo>
                  <a:lnTo>
                    <a:pt x="766" y="539"/>
                  </a:lnTo>
                  <a:lnTo>
                    <a:pt x="777" y="531"/>
                  </a:lnTo>
                  <a:lnTo>
                    <a:pt x="786" y="523"/>
                  </a:lnTo>
                  <a:lnTo>
                    <a:pt x="796" y="516"/>
                  </a:lnTo>
                  <a:lnTo>
                    <a:pt x="809" y="506"/>
                  </a:lnTo>
                  <a:lnTo>
                    <a:pt x="823" y="499"/>
                  </a:lnTo>
                  <a:lnTo>
                    <a:pt x="834" y="487"/>
                  </a:lnTo>
                  <a:lnTo>
                    <a:pt x="849" y="478"/>
                  </a:lnTo>
                  <a:lnTo>
                    <a:pt x="861" y="466"/>
                  </a:lnTo>
                  <a:lnTo>
                    <a:pt x="878" y="457"/>
                  </a:lnTo>
                  <a:lnTo>
                    <a:pt x="891" y="443"/>
                  </a:lnTo>
                  <a:lnTo>
                    <a:pt x="910" y="434"/>
                  </a:lnTo>
                  <a:lnTo>
                    <a:pt x="925" y="421"/>
                  </a:lnTo>
                  <a:lnTo>
                    <a:pt x="944" y="411"/>
                  </a:lnTo>
                  <a:lnTo>
                    <a:pt x="961" y="398"/>
                  </a:lnTo>
                  <a:lnTo>
                    <a:pt x="982" y="385"/>
                  </a:lnTo>
                  <a:lnTo>
                    <a:pt x="999" y="373"/>
                  </a:lnTo>
                  <a:lnTo>
                    <a:pt x="1022" y="362"/>
                  </a:lnTo>
                  <a:lnTo>
                    <a:pt x="1041" y="348"/>
                  </a:lnTo>
                  <a:lnTo>
                    <a:pt x="1064" y="335"/>
                  </a:lnTo>
                  <a:lnTo>
                    <a:pt x="1087" y="324"/>
                  </a:lnTo>
                  <a:lnTo>
                    <a:pt x="1110" y="310"/>
                  </a:lnTo>
                  <a:lnTo>
                    <a:pt x="1130" y="297"/>
                  </a:lnTo>
                  <a:lnTo>
                    <a:pt x="1153" y="284"/>
                  </a:lnTo>
                  <a:lnTo>
                    <a:pt x="1178" y="270"/>
                  </a:lnTo>
                  <a:lnTo>
                    <a:pt x="1203" y="259"/>
                  </a:lnTo>
                  <a:lnTo>
                    <a:pt x="1229" y="246"/>
                  </a:lnTo>
                  <a:lnTo>
                    <a:pt x="1254" y="232"/>
                  </a:lnTo>
                  <a:lnTo>
                    <a:pt x="1281" y="219"/>
                  </a:lnTo>
                  <a:lnTo>
                    <a:pt x="1309" y="208"/>
                  </a:lnTo>
                  <a:lnTo>
                    <a:pt x="1334" y="194"/>
                  </a:lnTo>
                  <a:lnTo>
                    <a:pt x="1362" y="181"/>
                  </a:lnTo>
                  <a:lnTo>
                    <a:pt x="1391" y="170"/>
                  </a:lnTo>
                  <a:lnTo>
                    <a:pt x="1421" y="158"/>
                  </a:lnTo>
                  <a:lnTo>
                    <a:pt x="1450" y="145"/>
                  </a:lnTo>
                  <a:lnTo>
                    <a:pt x="1480" y="134"/>
                  </a:lnTo>
                  <a:lnTo>
                    <a:pt x="1509" y="124"/>
                  </a:lnTo>
                  <a:lnTo>
                    <a:pt x="1541" y="115"/>
                  </a:lnTo>
                  <a:lnTo>
                    <a:pt x="1571" y="103"/>
                  </a:lnTo>
                  <a:lnTo>
                    <a:pt x="1602" y="92"/>
                  </a:lnTo>
                  <a:lnTo>
                    <a:pt x="1634" y="82"/>
                  </a:lnTo>
                  <a:lnTo>
                    <a:pt x="1666" y="73"/>
                  </a:lnTo>
                  <a:lnTo>
                    <a:pt x="1699" y="63"/>
                  </a:lnTo>
                  <a:lnTo>
                    <a:pt x="1731" y="56"/>
                  </a:lnTo>
                  <a:lnTo>
                    <a:pt x="1765" y="46"/>
                  </a:lnTo>
                  <a:lnTo>
                    <a:pt x="1799" y="40"/>
                  </a:lnTo>
                  <a:lnTo>
                    <a:pt x="1832" y="33"/>
                  </a:lnTo>
                  <a:lnTo>
                    <a:pt x="1866" y="27"/>
                  </a:lnTo>
                  <a:lnTo>
                    <a:pt x="1900" y="19"/>
                  </a:lnTo>
                  <a:lnTo>
                    <a:pt x="1936" y="16"/>
                  </a:lnTo>
                  <a:lnTo>
                    <a:pt x="1970" y="10"/>
                  </a:lnTo>
                  <a:lnTo>
                    <a:pt x="2007" y="6"/>
                  </a:lnTo>
                  <a:lnTo>
                    <a:pt x="2043" y="2"/>
                  </a:lnTo>
                  <a:lnTo>
                    <a:pt x="2079" y="0"/>
                  </a:lnTo>
                  <a:lnTo>
                    <a:pt x="2081" y="0"/>
                  </a:lnTo>
                  <a:lnTo>
                    <a:pt x="2085" y="0"/>
                  </a:lnTo>
                  <a:lnTo>
                    <a:pt x="2092" y="0"/>
                  </a:lnTo>
                  <a:lnTo>
                    <a:pt x="2102" y="0"/>
                  </a:lnTo>
                  <a:lnTo>
                    <a:pt x="2105" y="0"/>
                  </a:lnTo>
                  <a:lnTo>
                    <a:pt x="2113" y="0"/>
                  </a:lnTo>
                  <a:lnTo>
                    <a:pt x="2119" y="0"/>
                  </a:lnTo>
                  <a:lnTo>
                    <a:pt x="2126" y="2"/>
                  </a:lnTo>
                  <a:lnTo>
                    <a:pt x="2134" y="2"/>
                  </a:lnTo>
                  <a:lnTo>
                    <a:pt x="2143" y="4"/>
                  </a:lnTo>
                  <a:lnTo>
                    <a:pt x="2151" y="6"/>
                  </a:lnTo>
                  <a:lnTo>
                    <a:pt x="2162" y="8"/>
                  </a:lnTo>
                  <a:lnTo>
                    <a:pt x="2170" y="8"/>
                  </a:lnTo>
                  <a:lnTo>
                    <a:pt x="2180" y="10"/>
                  </a:lnTo>
                  <a:lnTo>
                    <a:pt x="2191" y="10"/>
                  </a:lnTo>
                  <a:lnTo>
                    <a:pt x="2202" y="14"/>
                  </a:lnTo>
                  <a:lnTo>
                    <a:pt x="2214" y="16"/>
                  </a:lnTo>
                  <a:lnTo>
                    <a:pt x="2225" y="18"/>
                  </a:lnTo>
                  <a:lnTo>
                    <a:pt x="2237" y="21"/>
                  </a:lnTo>
                  <a:lnTo>
                    <a:pt x="2250" y="27"/>
                  </a:lnTo>
                  <a:lnTo>
                    <a:pt x="2261" y="29"/>
                  </a:lnTo>
                  <a:lnTo>
                    <a:pt x="2275" y="33"/>
                  </a:lnTo>
                  <a:lnTo>
                    <a:pt x="2288" y="37"/>
                  </a:lnTo>
                  <a:lnTo>
                    <a:pt x="2303" y="42"/>
                  </a:lnTo>
                  <a:lnTo>
                    <a:pt x="2316" y="46"/>
                  </a:lnTo>
                  <a:lnTo>
                    <a:pt x="2328" y="52"/>
                  </a:lnTo>
                  <a:lnTo>
                    <a:pt x="2343" y="58"/>
                  </a:lnTo>
                  <a:lnTo>
                    <a:pt x="2358" y="65"/>
                  </a:lnTo>
                  <a:lnTo>
                    <a:pt x="2372" y="71"/>
                  </a:lnTo>
                  <a:lnTo>
                    <a:pt x="2385" y="77"/>
                  </a:lnTo>
                  <a:lnTo>
                    <a:pt x="2400" y="84"/>
                  </a:lnTo>
                  <a:lnTo>
                    <a:pt x="2415" y="92"/>
                  </a:lnTo>
                  <a:lnTo>
                    <a:pt x="2429" y="99"/>
                  </a:lnTo>
                  <a:lnTo>
                    <a:pt x="2444" y="109"/>
                  </a:lnTo>
                  <a:lnTo>
                    <a:pt x="2459" y="118"/>
                  </a:lnTo>
                  <a:lnTo>
                    <a:pt x="2474" y="128"/>
                  </a:lnTo>
                  <a:lnTo>
                    <a:pt x="2487" y="137"/>
                  </a:lnTo>
                  <a:lnTo>
                    <a:pt x="2503" y="147"/>
                  </a:lnTo>
                  <a:lnTo>
                    <a:pt x="2516" y="158"/>
                  </a:lnTo>
                  <a:lnTo>
                    <a:pt x="2531" y="172"/>
                  </a:lnTo>
                  <a:lnTo>
                    <a:pt x="2546" y="183"/>
                  </a:lnTo>
                  <a:lnTo>
                    <a:pt x="2560" y="196"/>
                  </a:lnTo>
                  <a:lnTo>
                    <a:pt x="2575" y="210"/>
                  </a:lnTo>
                  <a:lnTo>
                    <a:pt x="2590" y="225"/>
                  </a:lnTo>
                  <a:lnTo>
                    <a:pt x="2603" y="238"/>
                  </a:lnTo>
                  <a:lnTo>
                    <a:pt x="2617" y="255"/>
                  </a:lnTo>
                  <a:lnTo>
                    <a:pt x="2630" y="270"/>
                  </a:lnTo>
                  <a:lnTo>
                    <a:pt x="2643" y="288"/>
                  </a:lnTo>
                  <a:lnTo>
                    <a:pt x="2655" y="305"/>
                  </a:lnTo>
                  <a:lnTo>
                    <a:pt x="2668" y="324"/>
                  </a:lnTo>
                  <a:lnTo>
                    <a:pt x="2681" y="343"/>
                  </a:lnTo>
                  <a:lnTo>
                    <a:pt x="2695" y="362"/>
                  </a:lnTo>
                  <a:lnTo>
                    <a:pt x="2704" y="383"/>
                  </a:lnTo>
                  <a:lnTo>
                    <a:pt x="2716" y="404"/>
                  </a:lnTo>
                  <a:lnTo>
                    <a:pt x="2727" y="424"/>
                  </a:lnTo>
                  <a:lnTo>
                    <a:pt x="2738" y="447"/>
                  </a:lnTo>
                  <a:lnTo>
                    <a:pt x="2748" y="470"/>
                  </a:lnTo>
                  <a:lnTo>
                    <a:pt x="2757" y="495"/>
                  </a:lnTo>
                  <a:lnTo>
                    <a:pt x="2769" y="521"/>
                  </a:lnTo>
                  <a:lnTo>
                    <a:pt x="2778" y="546"/>
                  </a:lnTo>
                  <a:lnTo>
                    <a:pt x="2727" y="5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0" name="Freeform 74"/>
            <p:cNvSpPr>
              <a:spLocks/>
            </p:cNvSpPr>
            <p:nvPr/>
          </p:nvSpPr>
          <p:spPr bwMode="auto">
            <a:xfrm>
              <a:off x="3534" y="3583"/>
              <a:ext cx="78" cy="78"/>
            </a:xfrm>
            <a:custGeom>
              <a:avLst/>
              <a:gdLst>
                <a:gd name="T0" fmla="*/ 10 w 156"/>
                <a:gd name="T1" fmla="*/ 13 h 156"/>
                <a:gd name="T2" fmla="*/ 11 w 156"/>
                <a:gd name="T3" fmla="*/ 13 h 156"/>
                <a:gd name="T4" fmla="*/ 13 w 156"/>
                <a:gd name="T5" fmla="*/ 12 h 156"/>
                <a:gd name="T6" fmla="*/ 13 w 156"/>
                <a:gd name="T7" fmla="*/ 11 h 156"/>
                <a:gd name="T8" fmla="*/ 13 w 156"/>
                <a:gd name="T9" fmla="*/ 10 h 156"/>
                <a:gd name="T10" fmla="*/ 13 w 156"/>
                <a:gd name="T11" fmla="*/ 7 h 156"/>
                <a:gd name="T12" fmla="*/ 12 w 156"/>
                <a:gd name="T13" fmla="*/ 6 h 156"/>
                <a:gd name="T14" fmla="*/ 10 w 156"/>
                <a:gd name="T15" fmla="*/ 5 h 156"/>
                <a:gd name="T16" fmla="*/ 10 w 156"/>
                <a:gd name="T17" fmla="*/ 4 h 156"/>
                <a:gd name="T18" fmla="*/ 10 w 156"/>
                <a:gd name="T19" fmla="*/ 1 h 156"/>
                <a:gd name="T20" fmla="*/ 11 w 156"/>
                <a:gd name="T21" fmla="*/ 1 h 156"/>
                <a:gd name="T22" fmla="*/ 13 w 156"/>
                <a:gd name="T23" fmla="*/ 1 h 156"/>
                <a:gd name="T24" fmla="*/ 14 w 156"/>
                <a:gd name="T25" fmla="*/ 1 h 156"/>
                <a:gd name="T26" fmla="*/ 17 w 156"/>
                <a:gd name="T27" fmla="*/ 2 h 156"/>
                <a:gd name="T28" fmla="*/ 18 w 156"/>
                <a:gd name="T29" fmla="*/ 4 h 156"/>
                <a:gd name="T30" fmla="*/ 19 w 156"/>
                <a:gd name="T31" fmla="*/ 5 h 156"/>
                <a:gd name="T32" fmla="*/ 19 w 156"/>
                <a:gd name="T33" fmla="*/ 7 h 156"/>
                <a:gd name="T34" fmla="*/ 20 w 156"/>
                <a:gd name="T35" fmla="*/ 9 h 156"/>
                <a:gd name="T36" fmla="*/ 20 w 156"/>
                <a:gd name="T37" fmla="*/ 10 h 156"/>
                <a:gd name="T38" fmla="*/ 19 w 156"/>
                <a:gd name="T39" fmla="*/ 12 h 156"/>
                <a:gd name="T40" fmla="*/ 19 w 156"/>
                <a:gd name="T41" fmla="*/ 14 h 156"/>
                <a:gd name="T42" fmla="*/ 17 w 156"/>
                <a:gd name="T43" fmla="*/ 17 h 156"/>
                <a:gd name="T44" fmla="*/ 15 w 156"/>
                <a:gd name="T45" fmla="*/ 18 h 156"/>
                <a:gd name="T46" fmla="*/ 14 w 156"/>
                <a:gd name="T47" fmla="*/ 19 h 156"/>
                <a:gd name="T48" fmla="*/ 12 w 156"/>
                <a:gd name="T49" fmla="*/ 19 h 156"/>
                <a:gd name="T50" fmla="*/ 10 w 156"/>
                <a:gd name="T51" fmla="*/ 20 h 156"/>
                <a:gd name="T52" fmla="*/ 9 w 156"/>
                <a:gd name="T53" fmla="*/ 20 h 156"/>
                <a:gd name="T54" fmla="*/ 6 w 156"/>
                <a:gd name="T55" fmla="*/ 19 h 156"/>
                <a:gd name="T56" fmla="*/ 5 w 156"/>
                <a:gd name="T57" fmla="*/ 18 h 156"/>
                <a:gd name="T58" fmla="*/ 2 w 156"/>
                <a:gd name="T59" fmla="*/ 17 h 156"/>
                <a:gd name="T60" fmla="*/ 1 w 156"/>
                <a:gd name="T61" fmla="*/ 15 h 156"/>
                <a:gd name="T62" fmla="*/ 1 w 156"/>
                <a:gd name="T63" fmla="*/ 13 h 156"/>
                <a:gd name="T64" fmla="*/ 1 w 156"/>
                <a:gd name="T65" fmla="*/ 12 h 156"/>
                <a:gd name="T66" fmla="*/ 0 w 156"/>
                <a:gd name="T67" fmla="*/ 10 h 156"/>
                <a:gd name="T68" fmla="*/ 1 w 156"/>
                <a:gd name="T69" fmla="*/ 9 h 156"/>
                <a:gd name="T70" fmla="*/ 1 w 156"/>
                <a:gd name="T71" fmla="*/ 6 h 156"/>
                <a:gd name="T72" fmla="*/ 1 w 156"/>
                <a:gd name="T73" fmla="*/ 5 h 156"/>
                <a:gd name="T74" fmla="*/ 1 w 156"/>
                <a:gd name="T75" fmla="*/ 3 h 156"/>
                <a:gd name="T76" fmla="*/ 2 w 156"/>
                <a:gd name="T77" fmla="*/ 2 h 156"/>
                <a:gd name="T78" fmla="*/ 5 w 156"/>
                <a:gd name="T79" fmla="*/ 1 h 156"/>
                <a:gd name="T80" fmla="*/ 6 w 156"/>
                <a:gd name="T81" fmla="*/ 1 h 156"/>
                <a:gd name="T82" fmla="*/ 7 w 156"/>
                <a:gd name="T83" fmla="*/ 0 h 156"/>
                <a:gd name="T84" fmla="*/ 9 w 156"/>
                <a:gd name="T85" fmla="*/ 1 h 156"/>
                <a:gd name="T86" fmla="*/ 9 w 156"/>
                <a:gd name="T87" fmla="*/ 4 h 156"/>
                <a:gd name="T88" fmla="*/ 7 w 156"/>
                <a:gd name="T89" fmla="*/ 5 h 156"/>
                <a:gd name="T90" fmla="*/ 6 w 156"/>
                <a:gd name="T91" fmla="*/ 6 h 156"/>
                <a:gd name="T92" fmla="*/ 5 w 156"/>
                <a:gd name="T93" fmla="*/ 7 h 156"/>
                <a:gd name="T94" fmla="*/ 5 w 156"/>
                <a:gd name="T95" fmla="*/ 10 h 156"/>
                <a:gd name="T96" fmla="*/ 5 w 156"/>
                <a:gd name="T97" fmla="*/ 10 h 156"/>
                <a:gd name="T98" fmla="*/ 5 w 156"/>
                <a:gd name="T99" fmla="*/ 12 h 156"/>
                <a:gd name="T100" fmla="*/ 6 w 156"/>
                <a:gd name="T101" fmla="*/ 13 h 156"/>
                <a:gd name="T102" fmla="*/ 9 w 156"/>
                <a:gd name="T103" fmla="*/ 13 h 156"/>
                <a:gd name="T104" fmla="*/ 10 w 156"/>
                <a:gd name="T105" fmla="*/ 13 h 1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6"/>
                <a:gd name="T160" fmla="*/ 0 h 156"/>
                <a:gd name="T161" fmla="*/ 156 w 156"/>
                <a:gd name="T162" fmla="*/ 156 h 1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6" h="156">
                  <a:moveTo>
                    <a:pt x="76" y="110"/>
                  </a:moveTo>
                  <a:lnTo>
                    <a:pt x="84" y="108"/>
                  </a:lnTo>
                  <a:lnTo>
                    <a:pt x="90" y="108"/>
                  </a:lnTo>
                  <a:lnTo>
                    <a:pt x="95" y="106"/>
                  </a:lnTo>
                  <a:lnTo>
                    <a:pt x="101" y="104"/>
                  </a:lnTo>
                  <a:lnTo>
                    <a:pt x="105" y="99"/>
                  </a:lnTo>
                  <a:lnTo>
                    <a:pt x="107" y="97"/>
                  </a:lnTo>
                  <a:lnTo>
                    <a:pt x="109" y="89"/>
                  </a:lnTo>
                  <a:lnTo>
                    <a:pt x="111" y="83"/>
                  </a:lnTo>
                  <a:lnTo>
                    <a:pt x="109" y="76"/>
                  </a:lnTo>
                  <a:lnTo>
                    <a:pt x="107" y="70"/>
                  </a:lnTo>
                  <a:lnTo>
                    <a:pt x="105" y="63"/>
                  </a:lnTo>
                  <a:lnTo>
                    <a:pt x="101" y="59"/>
                  </a:lnTo>
                  <a:lnTo>
                    <a:pt x="97" y="51"/>
                  </a:lnTo>
                  <a:lnTo>
                    <a:pt x="92" y="47"/>
                  </a:lnTo>
                  <a:lnTo>
                    <a:pt x="86" y="45"/>
                  </a:lnTo>
                  <a:lnTo>
                    <a:pt x="82" y="44"/>
                  </a:lnTo>
                  <a:lnTo>
                    <a:pt x="82" y="32"/>
                  </a:lnTo>
                  <a:lnTo>
                    <a:pt x="82" y="23"/>
                  </a:lnTo>
                  <a:lnTo>
                    <a:pt x="82" y="11"/>
                  </a:lnTo>
                  <a:lnTo>
                    <a:pt x="84" y="2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5" y="6"/>
                  </a:lnTo>
                  <a:lnTo>
                    <a:pt x="113" y="9"/>
                  </a:lnTo>
                  <a:lnTo>
                    <a:pt x="118" y="13"/>
                  </a:lnTo>
                  <a:lnTo>
                    <a:pt x="124" y="17"/>
                  </a:lnTo>
                  <a:lnTo>
                    <a:pt x="130" y="21"/>
                  </a:lnTo>
                  <a:lnTo>
                    <a:pt x="135" y="26"/>
                  </a:lnTo>
                  <a:lnTo>
                    <a:pt x="139" y="32"/>
                  </a:lnTo>
                  <a:lnTo>
                    <a:pt x="143" y="38"/>
                  </a:lnTo>
                  <a:lnTo>
                    <a:pt x="147" y="44"/>
                  </a:lnTo>
                  <a:lnTo>
                    <a:pt x="151" y="49"/>
                  </a:lnTo>
                  <a:lnTo>
                    <a:pt x="152" y="57"/>
                  </a:lnTo>
                  <a:lnTo>
                    <a:pt x="154" y="63"/>
                  </a:lnTo>
                  <a:lnTo>
                    <a:pt x="156" y="70"/>
                  </a:lnTo>
                  <a:lnTo>
                    <a:pt x="156" y="80"/>
                  </a:lnTo>
                  <a:lnTo>
                    <a:pt x="156" y="87"/>
                  </a:lnTo>
                  <a:lnTo>
                    <a:pt x="154" y="95"/>
                  </a:lnTo>
                  <a:lnTo>
                    <a:pt x="151" y="102"/>
                  </a:lnTo>
                  <a:lnTo>
                    <a:pt x="149" y="110"/>
                  </a:lnTo>
                  <a:lnTo>
                    <a:pt x="145" y="118"/>
                  </a:lnTo>
                  <a:lnTo>
                    <a:pt x="141" y="123"/>
                  </a:lnTo>
                  <a:lnTo>
                    <a:pt x="135" y="129"/>
                  </a:lnTo>
                  <a:lnTo>
                    <a:pt x="132" y="135"/>
                  </a:lnTo>
                  <a:lnTo>
                    <a:pt x="124" y="139"/>
                  </a:lnTo>
                  <a:lnTo>
                    <a:pt x="118" y="142"/>
                  </a:lnTo>
                  <a:lnTo>
                    <a:pt x="113" y="146"/>
                  </a:lnTo>
                  <a:lnTo>
                    <a:pt x="105" y="150"/>
                  </a:lnTo>
                  <a:lnTo>
                    <a:pt x="97" y="152"/>
                  </a:lnTo>
                  <a:lnTo>
                    <a:pt x="90" y="154"/>
                  </a:lnTo>
                  <a:lnTo>
                    <a:pt x="82" y="156"/>
                  </a:lnTo>
                  <a:lnTo>
                    <a:pt x="75" y="156"/>
                  </a:lnTo>
                  <a:lnTo>
                    <a:pt x="65" y="156"/>
                  </a:lnTo>
                  <a:lnTo>
                    <a:pt x="57" y="154"/>
                  </a:lnTo>
                  <a:lnTo>
                    <a:pt x="48" y="150"/>
                  </a:lnTo>
                  <a:lnTo>
                    <a:pt x="42" y="148"/>
                  </a:lnTo>
                  <a:lnTo>
                    <a:pt x="35" y="142"/>
                  </a:lnTo>
                  <a:lnTo>
                    <a:pt x="29" y="139"/>
                  </a:lnTo>
                  <a:lnTo>
                    <a:pt x="23" y="133"/>
                  </a:lnTo>
                  <a:lnTo>
                    <a:pt x="19" y="129"/>
                  </a:lnTo>
                  <a:lnTo>
                    <a:pt x="14" y="123"/>
                  </a:lnTo>
                  <a:lnTo>
                    <a:pt x="10" y="116"/>
                  </a:lnTo>
                  <a:lnTo>
                    <a:pt x="6" y="110"/>
                  </a:lnTo>
                  <a:lnTo>
                    <a:pt x="4" y="104"/>
                  </a:lnTo>
                  <a:lnTo>
                    <a:pt x="2" y="97"/>
                  </a:lnTo>
                  <a:lnTo>
                    <a:pt x="0" y="91"/>
                  </a:lnTo>
                  <a:lnTo>
                    <a:pt x="0" y="83"/>
                  </a:lnTo>
                  <a:lnTo>
                    <a:pt x="2" y="80"/>
                  </a:lnTo>
                  <a:lnTo>
                    <a:pt x="2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6" y="47"/>
                  </a:lnTo>
                  <a:lnTo>
                    <a:pt x="8" y="42"/>
                  </a:lnTo>
                  <a:lnTo>
                    <a:pt x="12" y="34"/>
                  </a:lnTo>
                  <a:lnTo>
                    <a:pt x="14" y="28"/>
                  </a:lnTo>
                  <a:lnTo>
                    <a:pt x="19" y="25"/>
                  </a:lnTo>
                  <a:lnTo>
                    <a:pt x="23" y="17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1" y="9"/>
                  </a:lnTo>
                  <a:lnTo>
                    <a:pt x="71" y="21"/>
                  </a:lnTo>
                  <a:lnTo>
                    <a:pt x="69" y="32"/>
                  </a:lnTo>
                  <a:lnTo>
                    <a:pt x="69" y="44"/>
                  </a:lnTo>
                  <a:lnTo>
                    <a:pt x="63" y="45"/>
                  </a:lnTo>
                  <a:lnTo>
                    <a:pt x="55" y="47"/>
                  </a:lnTo>
                  <a:lnTo>
                    <a:pt x="50" y="51"/>
                  </a:lnTo>
                  <a:lnTo>
                    <a:pt x="48" y="57"/>
                  </a:lnTo>
                  <a:lnTo>
                    <a:pt x="42" y="61"/>
                  </a:lnTo>
                  <a:lnTo>
                    <a:pt x="40" y="68"/>
                  </a:lnTo>
                  <a:lnTo>
                    <a:pt x="38" y="74"/>
                  </a:lnTo>
                  <a:lnTo>
                    <a:pt x="38" y="82"/>
                  </a:lnTo>
                  <a:lnTo>
                    <a:pt x="38" y="87"/>
                  </a:lnTo>
                  <a:lnTo>
                    <a:pt x="40" y="93"/>
                  </a:lnTo>
                  <a:lnTo>
                    <a:pt x="44" y="99"/>
                  </a:lnTo>
                  <a:lnTo>
                    <a:pt x="50" y="102"/>
                  </a:lnTo>
                  <a:lnTo>
                    <a:pt x="54" y="104"/>
                  </a:lnTo>
                  <a:lnTo>
                    <a:pt x="61" y="106"/>
                  </a:lnTo>
                  <a:lnTo>
                    <a:pt x="69" y="108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1" name="Freeform 75"/>
            <p:cNvSpPr>
              <a:spLocks/>
            </p:cNvSpPr>
            <p:nvPr/>
          </p:nvSpPr>
          <p:spPr bwMode="auto">
            <a:xfrm>
              <a:off x="3709" y="3500"/>
              <a:ext cx="81" cy="82"/>
            </a:xfrm>
            <a:custGeom>
              <a:avLst/>
              <a:gdLst>
                <a:gd name="T0" fmla="*/ 10 w 162"/>
                <a:gd name="T1" fmla="*/ 15 h 164"/>
                <a:gd name="T2" fmla="*/ 11 w 162"/>
                <a:gd name="T3" fmla="*/ 14 h 164"/>
                <a:gd name="T4" fmla="*/ 13 w 162"/>
                <a:gd name="T5" fmla="*/ 13 h 164"/>
                <a:gd name="T6" fmla="*/ 14 w 162"/>
                <a:gd name="T7" fmla="*/ 11 h 164"/>
                <a:gd name="T8" fmla="*/ 14 w 162"/>
                <a:gd name="T9" fmla="*/ 10 h 164"/>
                <a:gd name="T10" fmla="*/ 14 w 162"/>
                <a:gd name="T11" fmla="*/ 9 h 164"/>
                <a:gd name="T12" fmla="*/ 12 w 162"/>
                <a:gd name="T13" fmla="*/ 7 h 164"/>
                <a:gd name="T14" fmla="*/ 11 w 162"/>
                <a:gd name="T15" fmla="*/ 5 h 164"/>
                <a:gd name="T16" fmla="*/ 11 w 162"/>
                <a:gd name="T17" fmla="*/ 3 h 164"/>
                <a:gd name="T18" fmla="*/ 11 w 162"/>
                <a:gd name="T19" fmla="*/ 3 h 164"/>
                <a:gd name="T20" fmla="*/ 11 w 162"/>
                <a:gd name="T21" fmla="*/ 1 h 164"/>
                <a:gd name="T22" fmla="*/ 12 w 162"/>
                <a:gd name="T23" fmla="*/ 1 h 164"/>
                <a:gd name="T24" fmla="*/ 14 w 162"/>
                <a:gd name="T25" fmla="*/ 1 h 164"/>
                <a:gd name="T26" fmla="*/ 17 w 162"/>
                <a:gd name="T27" fmla="*/ 3 h 164"/>
                <a:gd name="T28" fmla="*/ 18 w 162"/>
                <a:gd name="T29" fmla="*/ 3 h 164"/>
                <a:gd name="T30" fmla="*/ 19 w 162"/>
                <a:gd name="T31" fmla="*/ 5 h 164"/>
                <a:gd name="T32" fmla="*/ 20 w 162"/>
                <a:gd name="T33" fmla="*/ 6 h 164"/>
                <a:gd name="T34" fmla="*/ 20 w 162"/>
                <a:gd name="T35" fmla="*/ 7 h 164"/>
                <a:gd name="T36" fmla="*/ 20 w 162"/>
                <a:gd name="T37" fmla="*/ 10 h 164"/>
                <a:gd name="T38" fmla="*/ 20 w 162"/>
                <a:gd name="T39" fmla="*/ 11 h 164"/>
                <a:gd name="T40" fmla="*/ 20 w 162"/>
                <a:gd name="T41" fmla="*/ 13 h 164"/>
                <a:gd name="T42" fmla="*/ 19 w 162"/>
                <a:gd name="T43" fmla="*/ 15 h 164"/>
                <a:gd name="T44" fmla="*/ 18 w 162"/>
                <a:gd name="T45" fmla="*/ 18 h 164"/>
                <a:gd name="T46" fmla="*/ 17 w 162"/>
                <a:gd name="T47" fmla="*/ 19 h 164"/>
                <a:gd name="T48" fmla="*/ 14 w 162"/>
                <a:gd name="T49" fmla="*/ 20 h 164"/>
                <a:gd name="T50" fmla="*/ 12 w 162"/>
                <a:gd name="T51" fmla="*/ 20 h 164"/>
                <a:gd name="T52" fmla="*/ 10 w 162"/>
                <a:gd name="T53" fmla="*/ 21 h 164"/>
                <a:gd name="T54" fmla="*/ 9 w 162"/>
                <a:gd name="T55" fmla="*/ 21 h 164"/>
                <a:gd name="T56" fmla="*/ 6 w 162"/>
                <a:gd name="T57" fmla="*/ 20 h 164"/>
                <a:gd name="T58" fmla="*/ 5 w 162"/>
                <a:gd name="T59" fmla="*/ 20 h 164"/>
                <a:gd name="T60" fmla="*/ 3 w 162"/>
                <a:gd name="T61" fmla="*/ 19 h 164"/>
                <a:gd name="T62" fmla="*/ 1 w 162"/>
                <a:gd name="T63" fmla="*/ 18 h 164"/>
                <a:gd name="T64" fmla="*/ 1 w 162"/>
                <a:gd name="T65" fmla="*/ 16 h 164"/>
                <a:gd name="T66" fmla="*/ 1 w 162"/>
                <a:gd name="T67" fmla="*/ 14 h 164"/>
                <a:gd name="T68" fmla="*/ 0 w 162"/>
                <a:gd name="T69" fmla="*/ 12 h 164"/>
                <a:gd name="T70" fmla="*/ 0 w 162"/>
                <a:gd name="T71" fmla="*/ 10 h 164"/>
                <a:gd name="T72" fmla="*/ 1 w 162"/>
                <a:gd name="T73" fmla="*/ 9 h 164"/>
                <a:gd name="T74" fmla="*/ 1 w 162"/>
                <a:gd name="T75" fmla="*/ 6 h 164"/>
                <a:gd name="T76" fmla="*/ 1 w 162"/>
                <a:gd name="T77" fmla="*/ 5 h 164"/>
                <a:gd name="T78" fmla="*/ 3 w 162"/>
                <a:gd name="T79" fmla="*/ 3 h 164"/>
                <a:gd name="T80" fmla="*/ 5 w 162"/>
                <a:gd name="T81" fmla="*/ 1 h 164"/>
                <a:gd name="T82" fmla="*/ 6 w 162"/>
                <a:gd name="T83" fmla="*/ 1 h 164"/>
                <a:gd name="T84" fmla="*/ 9 w 162"/>
                <a:gd name="T85" fmla="*/ 0 h 164"/>
                <a:gd name="T86" fmla="*/ 10 w 162"/>
                <a:gd name="T87" fmla="*/ 1 h 164"/>
                <a:gd name="T88" fmla="*/ 10 w 162"/>
                <a:gd name="T89" fmla="*/ 3 h 164"/>
                <a:gd name="T90" fmla="*/ 9 w 162"/>
                <a:gd name="T91" fmla="*/ 3 h 164"/>
                <a:gd name="T92" fmla="*/ 9 w 162"/>
                <a:gd name="T93" fmla="*/ 5 h 164"/>
                <a:gd name="T94" fmla="*/ 9 w 162"/>
                <a:gd name="T95" fmla="*/ 6 h 164"/>
                <a:gd name="T96" fmla="*/ 6 w 162"/>
                <a:gd name="T97" fmla="*/ 7 h 164"/>
                <a:gd name="T98" fmla="*/ 5 w 162"/>
                <a:gd name="T99" fmla="*/ 9 h 164"/>
                <a:gd name="T100" fmla="*/ 5 w 162"/>
                <a:gd name="T101" fmla="*/ 10 h 164"/>
                <a:gd name="T102" fmla="*/ 5 w 162"/>
                <a:gd name="T103" fmla="*/ 11 h 164"/>
                <a:gd name="T104" fmla="*/ 5 w 162"/>
                <a:gd name="T105" fmla="*/ 13 h 164"/>
                <a:gd name="T106" fmla="*/ 6 w 162"/>
                <a:gd name="T107" fmla="*/ 14 h 164"/>
                <a:gd name="T108" fmla="*/ 7 w 162"/>
                <a:gd name="T109" fmla="*/ 15 h 164"/>
                <a:gd name="T110" fmla="*/ 9 w 162"/>
                <a:gd name="T111" fmla="*/ 15 h 1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2"/>
                <a:gd name="T169" fmla="*/ 0 h 164"/>
                <a:gd name="T170" fmla="*/ 162 w 162"/>
                <a:gd name="T171" fmla="*/ 164 h 1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2" h="164">
                  <a:moveTo>
                    <a:pt x="72" y="122"/>
                  </a:moveTo>
                  <a:lnTo>
                    <a:pt x="78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3"/>
                  </a:lnTo>
                  <a:lnTo>
                    <a:pt x="108" y="107"/>
                  </a:lnTo>
                  <a:lnTo>
                    <a:pt x="114" y="101"/>
                  </a:lnTo>
                  <a:lnTo>
                    <a:pt x="118" y="95"/>
                  </a:lnTo>
                  <a:lnTo>
                    <a:pt x="120" y="88"/>
                  </a:lnTo>
                  <a:lnTo>
                    <a:pt x="118" y="82"/>
                  </a:lnTo>
                  <a:lnTo>
                    <a:pt x="116" y="75"/>
                  </a:lnTo>
                  <a:lnTo>
                    <a:pt x="112" y="69"/>
                  </a:lnTo>
                  <a:lnTo>
                    <a:pt x="110" y="63"/>
                  </a:lnTo>
                  <a:lnTo>
                    <a:pt x="101" y="56"/>
                  </a:lnTo>
                  <a:lnTo>
                    <a:pt x="91" y="52"/>
                  </a:lnTo>
                  <a:lnTo>
                    <a:pt x="91" y="44"/>
                  </a:lnTo>
                  <a:lnTo>
                    <a:pt x="91" y="38"/>
                  </a:lnTo>
                  <a:lnTo>
                    <a:pt x="91" y="31"/>
                  </a:lnTo>
                  <a:lnTo>
                    <a:pt x="91" y="25"/>
                  </a:lnTo>
                  <a:lnTo>
                    <a:pt x="91" y="18"/>
                  </a:lnTo>
                  <a:lnTo>
                    <a:pt x="91" y="12"/>
                  </a:lnTo>
                  <a:lnTo>
                    <a:pt x="91" y="6"/>
                  </a:lnTo>
                  <a:lnTo>
                    <a:pt x="91" y="2"/>
                  </a:lnTo>
                  <a:lnTo>
                    <a:pt x="99" y="4"/>
                  </a:lnTo>
                  <a:lnTo>
                    <a:pt x="108" y="8"/>
                  </a:lnTo>
                  <a:lnTo>
                    <a:pt x="116" y="12"/>
                  </a:lnTo>
                  <a:lnTo>
                    <a:pt x="124" y="16"/>
                  </a:lnTo>
                  <a:lnTo>
                    <a:pt x="129" y="19"/>
                  </a:lnTo>
                  <a:lnTo>
                    <a:pt x="135" y="23"/>
                  </a:lnTo>
                  <a:lnTo>
                    <a:pt x="141" y="27"/>
                  </a:lnTo>
                  <a:lnTo>
                    <a:pt x="146" y="35"/>
                  </a:lnTo>
                  <a:lnTo>
                    <a:pt x="148" y="38"/>
                  </a:lnTo>
                  <a:lnTo>
                    <a:pt x="152" y="44"/>
                  </a:lnTo>
                  <a:lnTo>
                    <a:pt x="154" y="52"/>
                  </a:lnTo>
                  <a:lnTo>
                    <a:pt x="156" y="57"/>
                  </a:lnTo>
                  <a:lnTo>
                    <a:pt x="158" y="63"/>
                  </a:lnTo>
                  <a:lnTo>
                    <a:pt x="160" y="73"/>
                  </a:lnTo>
                  <a:lnTo>
                    <a:pt x="160" y="80"/>
                  </a:lnTo>
                  <a:lnTo>
                    <a:pt x="162" y="88"/>
                  </a:lnTo>
                  <a:lnTo>
                    <a:pt x="160" y="95"/>
                  </a:lnTo>
                  <a:lnTo>
                    <a:pt x="158" y="103"/>
                  </a:lnTo>
                  <a:lnTo>
                    <a:pt x="156" y="111"/>
                  </a:lnTo>
                  <a:lnTo>
                    <a:pt x="154" y="118"/>
                  </a:lnTo>
                  <a:lnTo>
                    <a:pt x="150" y="126"/>
                  </a:lnTo>
                  <a:lnTo>
                    <a:pt x="146" y="132"/>
                  </a:lnTo>
                  <a:lnTo>
                    <a:pt x="141" y="137"/>
                  </a:lnTo>
                  <a:lnTo>
                    <a:pt x="137" y="143"/>
                  </a:lnTo>
                  <a:lnTo>
                    <a:pt x="131" y="147"/>
                  </a:lnTo>
                  <a:lnTo>
                    <a:pt x="124" y="153"/>
                  </a:lnTo>
                  <a:lnTo>
                    <a:pt x="118" y="154"/>
                  </a:lnTo>
                  <a:lnTo>
                    <a:pt x="110" y="160"/>
                  </a:lnTo>
                  <a:lnTo>
                    <a:pt x="103" y="160"/>
                  </a:lnTo>
                  <a:lnTo>
                    <a:pt x="95" y="162"/>
                  </a:lnTo>
                  <a:lnTo>
                    <a:pt x="87" y="164"/>
                  </a:lnTo>
                  <a:lnTo>
                    <a:pt x="78" y="164"/>
                  </a:lnTo>
                  <a:lnTo>
                    <a:pt x="68" y="164"/>
                  </a:lnTo>
                  <a:lnTo>
                    <a:pt x="61" y="162"/>
                  </a:lnTo>
                  <a:lnTo>
                    <a:pt x="53" y="160"/>
                  </a:lnTo>
                  <a:lnTo>
                    <a:pt x="46" y="160"/>
                  </a:lnTo>
                  <a:lnTo>
                    <a:pt x="38" y="156"/>
                  </a:lnTo>
                  <a:lnTo>
                    <a:pt x="32" y="153"/>
                  </a:lnTo>
                  <a:lnTo>
                    <a:pt x="25" y="149"/>
                  </a:lnTo>
                  <a:lnTo>
                    <a:pt x="21" y="147"/>
                  </a:lnTo>
                  <a:lnTo>
                    <a:pt x="15" y="141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6" y="124"/>
                  </a:lnTo>
                  <a:lnTo>
                    <a:pt x="2" y="116"/>
                  </a:lnTo>
                  <a:lnTo>
                    <a:pt x="2" y="109"/>
                  </a:lnTo>
                  <a:lnTo>
                    <a:pt x="0" y="99"/>
                  </a:lnTo>
                  <a:lnTo>
                    <a:pt x="0" y="92"/>
                  </a:lnTo>
                  <a:lnTo>
                    <a:pt x="0" y="84"/>
                  </a:lnTo>
                  <a:lnTo>
                    <a:pt x="2" y="76"/>
                  </a:lnTo>
                  <a:lnTo>
                    <a:pt x="2" y="67"/>
                  </a:lnTo>
                  <a:lnTo>
                    <a:pt x="6" y="59"/>
                  </a:lnTo>
                  <a:lnTo>
                    <a:pt x="8" y="52"/>
                  </a:lnTo>
                  <a:lnTo>
                    <a:pt x="11" y="44"/>
                  </a:lnTo>
                  <a:lnTo>
                    <a:pt x="15" y="38"/>
                  </a:lnTo>
                  <a:lnTo>
                    <a:pt x="23" y="33"/>
                  </a:lnTo>
                  <a:lnTo>
                    <a:pt x="27" y="25"/>
                  </a:lnTo>
                  <a:lnTo>
                    <a:pt x="32" y="19"/>
                  </a:lnTo>
                  <a:lnTo>
                    <a:pt x="38" y="14"/>
                  </a:lnTo>
                  <a:lnTo>
                    <a:pt x="46" y="10"/>
                  </a:lnTo>
                  <a:lnTo>
                    <a:pt x="51" y="6"/>
                  </a:lnTo>
                  <a:lnTo>
                    <a:pt x="59" y="4"/>
                  </a:lnTo>
                  <a:lnTo>
                    <a:pt x="66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4" y="10"/>
                  </a:lnTo>
                  <a:lnTo>
                    <a:pt x="74" y="18"/>
                  </a:lnTo>
                  <a:lnTo>
                    <a:pt x="74" y="23"/>
                  </a:lnTo>
                  <a:lnTo>
                    <a:pt x="72" y="31"/>
                  </a:lnTo>
                  <a:lnTo>
                    <a:pt x="72" y="37"/>
                  </a:lnTo>
                  <a:lnTo>
                    <a:pt x="72" y="44"/>
                  </a:lnTo>
                  <a:lnTo>
                    <a:pt x="72" y="50"/>
                  </a:lnTo>
                  <a:lnTo>
                    <a:pt x="66" y="52"/>
                  </a:lnTo>
                  <a:lnTo>
                    <a:pt x="59" y="54"/>
                  </a:lnTo>
                  <a:lnTo>
                    <a:pt x="53" y="57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4" y="75"/>
                  </a:lnTo>
                  <a:lnTo>
                    <a:pt x="42" y="80"/>
                  </a:lnTo>
                  <a:lnTo>
                    <a:pt x="42" y="88"/>
                  </a:lnTo>
                  <a:lnTo>
                    <a:pt x="42" y="95"/>
                  </a:lnTo>
                  <a:lnTo>
                    <a:pt x="44" y="101"/>
                  </a:lnTo>
                  <a:lnTo>
                    <a:pt x="46" y="107"/>
                  </a:lnTo>
                  <a:lnTo>
                    <a:pt x="49" y="113"/>
                  </a:lnTo>
                  <a:lnTo>
                    <a:pt x="53" y="116"/>
                  </a:lnTo>
                  <a:lnTo>
                    <a:pt x="59" y="118"/>
                  </a:lnTo>
                  <a:lnTo>
                    <a:pt x="63" y="120"/>
                  </a:lnTo>
                  <a:lnTo>
                    <a:pt x="72" y="1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2" name="Freeform 76"/>
            <p:cNvSpPr>
              <a:spLocks/>
            </p:cNvSpPr>
            <p:nvPr/>
          </p:nvSpPr>
          <p:spPr bwMode="auto">
            <a:xfrm>
              <a:off x="3562" y="3614"/>
              <a:ext cx="15" cy="16"/>
            </a:xfrm>
            <a:custGeom>
              <a:avLst/>
              <a:gdLst>
                <a:gd name="T0" fmla="*/ 0 w 31"/>
                <a:gd name="T1" fmla="*/ 3 h 32"/>
                <a:gd name="T2" fmla="*/ 0 w 31"/>
                <a:gd name="T3" fmla="*/ 3 h 32"/>
                <a:gd name="T4" fmla="*/ 0 w 31"/>
                <a:gd name="T5" fmla="*/ 2 h 32"/>
                <a:gd name="T6" fmla="*/ 0 w 31"/>
                <a:gd name="T7" fmla="*/ 2 h 32"/>
                <a:gd name="T8" fmla="*/ 0 w 31"/>
                <a:gd name="T9" fmla="*/ 1 h 32"/>
                <a:gd name="T10" fmla="*/ 0 w 31"/>
                <a:gd name="T11" fmla="*/ 1 h 32"/>
                <a:gd name="T12" fmla="*/ 0 w 31"/>
                <a:gd name="T13" fmla="*/ 1 h 32"/>
                <a:gd name="T14" fmla="*/ 1 w 31"/>
                <a:gd name="T15" fmla="*/ 0 h 32"/>
                <a:gd name="T16" fmla="*/ 1 w 31"/>
                <a:gd name="T17" fmla="*/ 0 h 32"/>
                <a:gd name="T18" fmla="*/ 2 w 31"/>
                <a:gd name="T19" fmla="*/ 0 h 32"/>
                <a:gd name="T20" fmla="*/ 2 w 31"/>
                <a:gd name="T21" fmla="*/ 1 h 32"/>
                <a:gd name="T22" fmla="*/ 3 w 31"/>
                <a:gd name="T23" fmla="*/ 1 h 32"/>
                <a:gd name="T24" fmla="*/ 3 w 31"/>
                <a:gd name="T25" fmla="*/ 1 h 32"/>
                <a:gd name="T26" fmla="*/ 3 w 31"/>
                <a:gd name="T27" fmla="*/ 1 h 32"/>
                <a:gd name="T28" fmla="*/ 3 w 31"/>
                <a:gd name="T29" fmla="*/ 1 h 32"/>
                <a:gd name="T30" fmla="*/ 3 w 31"/>
                <a:gd name="T31" fmla="*/ 1 h 32"/>
                <a:gd name="T32" fmla="*/ 3 w 31"/>
                <a:gd name="T33" fmla="*/ 2 h 32"/>
                <a:gd name="T34" fmla="*/ 3 w 31"/>
                <a:gd name="T35" fmla="*/ 3 h 32"/>
                <a:gd name="T36" fmla="*/ 3 w 31"/>
                <a:gd name="T37" fmla="*/ 3 h 32"/>
                <a:gd name="T38" fmla="*/ 2 w 31"/>
                <a:gd name="T39" fmla="*/ 3 h 32"/>
                <a:gd name="T40" fmla="*/ 2 w 31"/>
                <a:gd name="T41" fmla="*/ 4 h 32"/>
                <a:gd name="T42" fmla="*/ 0 w 31"/>
                <a:gd name="T43" fmla="*/ 3 h 32"/>
                <a:gd name="T44" fmla="*/ 0 w 31"/>
                <a:gd name="T45" fmla="*/ 3 h 32"/>
                <a:gd name="T46" fmla="*/ 0 w 31"/>
                <a:gd name="T47" fmla="*/ 3 h 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32"/>
                <a:gd name="T74" fmla="*/ 31 w 31"/>
                <a:gd name="T75" fmla="*/ 32 h 3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32">
                  <a:moveTo>
                    <a:pt x="4" y="28"/>
                  </a:moveTo>
                  <a:lnTo>
                    <a:pt x="2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5"/>
                  </a:lnTo>
                  <a:lnTo>
                    <a:pt x="6" y="3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5"/>
                  </a:lnTo>
                  <a:lnTo>
                    <a:pt x="31" y="22"/>
                  </a:lnTo>
                  <a:lnTo>
                    <a:pt x="29" y="28"/>
                  </a:lnTo>
                  <a:lnTo>
                    <a:pt x="25" y="30"/>
                  </a:lnTo>
                  <a:lnTo>
                    <a:pt x="19" y="30"/>
                  </a:lnTo>
                  <a:lnTo>
                    <a:pt x="16" y="32"/>
                  </a:lnTo>
                  <a:lnTo>
                    <a:pt x="6" y="28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3" name="Freeform 77"/>
            <p:cNvSpPr>
              <a:spLocks/>
            </p:cNvSpPr>
            <p:nvPr/>
          </p:nvSpPr>
          <p:spPr bwMode="auto">
            <a:xfrm>
              <a:off x="3742" y="3533"/>
              <a:ext cx="18" cy="17"/>
            </a:xfrm>
            <a:custGeom>
              <a:avLst/>
              <a:gdLst>
                <a:gd name="T0" fmla="*/ 0 w 36"/>
                <a:gd name="T1" fmla="*/ 2 h 34"/>
                <a:gd name="T2" fmla="*/ 0 w 36"/>
                <a:gd name="T3" fmla="*/ 2 h 34"/>
                <a:gd name="T4" fmla="*/ 0 w 36"/>
                <a:gd name="T5" fmla="*/ 2 h 34"/>
                <a:gd name="T6" fmla="*/ 0 w 36"/>
                <a:gd name="T7" fmla="*/ 1 h 34"/>
                <a:gd name="T8" fmla="*/ 1 w 36"/>
                <a:gd name="T9" fmla="*/ 1 h 34"/>
                <a:gd name="T10" fmla="*/ 1 w 36"/>
                <a:gd name="T11" fmla="*/ 1 h 34"/>
                <a:gd name="T12" fmla="*/ 1 w 36"/>
                <a:gd name="T13" fmla="*/ 0 h 34"/>
                <a:gd name="T14" fmla="*/ 2 w 36"/>
                <a:gd name="T15" fmla="*/ 1 h 34"/>
                <a:gd name="T16" fmla="*/ 3 w 36"/>
                <a:gd name="T17" fmla="*/ 1 h 34"/>
                <a:gd name="T18" fmla="*/ 3 w 36"/>
                <a:gd name="T19" fmla="*/ 1 h 34"/>
                <a:gd name="T20" fmla="*/ 5 w 36"/>
                <a:gd name="T21" fmla="*/ 1 h 34"/>
                <a:gd name="T22" fmla="*/ 5 w 36"/>
                <a:gd name="T23" fmla="*/ 2 h 34"/>
                <a:gd name="T24" fmla="*/ 5 w 36"/>
                <a:gd name="T25" fmla="*/ 3 h 34"/>
                <a:gd name="T26" fmla="*/ 5 w 36"/>
                <a:gd name="T27" fmla="*/ 3 h 34"/>
                <a:gd name="T28" fmla="*/ 3 w 36"/>
                <a:gd name="T29" fmla="*/ 4 h 34"/>
                <a:gd name="T30" fmla="*/ 2 w 36"/>
                <a:gd name="T31" fmla="*/ 4 h 34"/>
                <a:gd name="T32" fmla="*/ 2 w 36"/>
                <a:gd name="T33" fmla="*/ 4 h 34"/>
                <a:gd name="T34" fmla="*/ 1 w 36"/>
                <a:gd name="T35" fmla="*/ 4 h 34"/>
                <a:gd name="T36" fmla="*/ 1 w 36"/>
                <a:gd name="T37" fmla="*/ 3 h 34"/>
                <a:gd name="T38" fmla="*/ 1 w 36"/>
                <a:gd name="T39" fmla="*/ 3 h 34"/>
                <a:gd name="T40" fmla="*/ 0 w 36"/>
                <a:gd name="T41" fmla="*/ 2 h 34"/>
                <a:gd name="T42" fmla="*/ 0 w 36"/>
                <a:gd name="T43" fmla="*/ 2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6"/>
                <a:gd name="T67" fmla="*/ 0 h 34"/>
                <a:gd name="T68" fmla="*/ 36 w 36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6" h="34">
                  <a:moveTo>
                    <a:pt x="0" y="23"/>
                  </a:moveTo>
                  <a:lnTo>
                    <a:pt x="0" y="21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3" y="8"/>
                  </a:lnTo>
                  <a:lnTo>
                    <a:pt x="5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8" y="6"/>
                  </a:lnTo>
                  <a:lnTo>
                    <a:pt x="30" y="8"/>
                  </a:lnTo>
                  <a:lnTo>
                    <a:pt x="34" y="15"/>
                  </a:lnTo>
                  <a:lnTo>
                    <a:pt x="34" y="19"/>
                  </a:lnTo>
                  <a:lnTo>
                    <a:pt x="36" y="25"/>
                  </a:lnTo>
                  <a:lnTo>
                    <a:pt x="34" y="29"/>
                  </a:lnTo>
                  <a:lnTo>
                    <a:pt x="30" y="32"/>
                  </a:lnTo>
                  <a:lnTo>
                    <a:pt x="22" y="32"/>
                  </a:lnTo>
                  <a:lnTo>
                    <a:pt x="17" y="34"/>
                  </a:lnTo>
                  <a:lnTo>
                    <a:pt x="11" y="32"/>
                  </a:lnTo>
                  <a:lnTo>
                    <a:pt x="7" y="30"/>
                  </a:lnTo>
                  <a:lnTo>
                    <a:pt x="1" y="2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4" name="Freeform 78"/>
            <p:cNvSpPr>
              <a:spLocks/>
            </p:cNvSpPr>
            <p:nvPr/>
          </p:nvSpPr>
          <p:spPr bwMode="auto">
            <a:xfrm>
              <a:off x="3740" y="3501"/>
              <a:ext cx="21" cy="25"/>
            </a:xfrm>
            <a:custGeom>
              <a:avLst/>
              <a:gdLst>
                <a:gd name="T0" fmla="*/ 1 w 42"/>
                <a:gd name="T1" fmla="*/ 6 h 50"/>
                <a:gd name="T2" fmla="*/ 3 w 42"/>
                <a:gd name="T3" fmla="*/ 6 h 50"/>
                <a:gd name="T4" fmla="*/ 5 w 42"/>
                <a:gd name="T5" fmla="*/ 5 h 50"/>
                <a:gd name="T6" fmla="*/ 4 w 42"/>
                <a:gd name="T7" fmla="*/ 0 h 50"/>
                <a:gd name="T8" fmla="*/ 1 w 42"/>
                <a:gd name="T9" fmla="*/ 0 h 50"/>
                <a:gd name="T10" fmla="*/ 0 w 42"/>
                <a:gd name="T11" fmla="*/ 3 h 50"/>
                <a:gd name="T12" fmla="*/ 1 w 42"/>
                <a:gd name="T13" fmla="*/ 6 h 50"/>
                <a:gd name="T14" fmla="*/ 1 w 42"/>
                <a:gd name="T15" fmla="*/ 6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50"/>
                <a:gd name="T26" fmla="*/ 42 w 42"/>
                <a:gd name="T27" fmla="*/ 50 h 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50">
                  <a:moveTo>
                    <a:pt x="13" y="48"/>
                  </a:moveTo>
                  <a:lnTo>
                    <a:pt x="30" y="50"/>
                  </a:lnTo>
                  <a:lnTo>
                    <a:pt x="42" y="36"/>
                  </a:lnTo>
                  <a:lnTo>
                    <a:pt x="32" y="0"/>
                  </a:lnTo>
                  <a:lnTo>
                    <a:pt x="15" y="0"/>
                  </a:lnTo>
                  <a:lnTo>
                    <a:pt x="0" y="27"/>
                  </a:lnTo>
                  <a:lnTo>
                    <a:pt x="13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5" name="Freeform 79"/>
            <p:cNvSpPr>
              <a:spLocks/>
            </p:cNvSpPr>
            <p:nvPr/>
          </p:nvSpPr>
          <p:spPr bwMode="auto">
            <a:xfrm>
              <a:off x="3562" y="3583"/>
              <a:ext cx="20" cy="22"/>
            </a:xfrm>
            <a:custGeom>
              <a:avLst/>
              <a:gdLst>
                <a:gd name="T0" fmla="*/ 1 w 40"/>
                <a:gd name="T1" fmla="*/ 6 h 44"/>
                <a:gd name="T2" fmla="*/ 3 w 40"/>
                <a:gd name="T3" fmla="*/ 6 h 44"/>
                <a:gd name="T4" fmla="*/ 5 w 40"/>
                <a:gd name="T5" fmla="*/ 3 h 44"/>
                <a:gd name="T6" fmla="*/ 3 w 40"/>
                <a:gd name="T7" fmla="*/ 1 h 44"/>
                <a:gd name="T8" fmla="*/ 1 w 40"/>
                <a:gd name="T9" fmla="*/ 0 h 44"/>
                <a:gd name="T10" fmla="*/ 0 w 40"/>
                <a:gd name="T11" fmla="*/ 3 h 44"/>
                <a:gd name="T12" fmla="*/ 1 w 40"/>
                <a:gd name="T13" fmla="*/ 6 h 44"/>
                <a:gd name="T14" fmla="*/ 1 w 40"/>
                <a:gd name="T15" fmla="*/ 6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44"/>
                <a:gd name="T26" fmla="*/ 40 w 40"/>
                <a:gd name="T27" fmla="*/ 44 h 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44">
                  <a:moveTo>
                    <a:pt x="12" y="44"/>
                  </a:moveTo>
                  <a:lnTo>
                    <a:pt x="27" y="44"/>
                  </a:lnTo>
                  <a:lnTo>
                    <a:pt x="40" y="23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21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6" name="Freeform 80"/>
            <p:cNvSpPr>
              <a:spLocks/>
            </p:cNvSpPr>
            <p:nvPr/>
          </p:nvSpPr>
          <p:spPr bwMode="auto">
            <a:xfrm>
              <a:off x="3763" y="3808"/>
              <a:ext cx="95" cy="16"/>
            </a:xfrm>
            <a:custGeom>
              <a:avLst/>
              <a:gdLst>
                <a:gd name="T0" fmla="*/ 0 w 190"/>
                <a:gd name="T1" fmla="*/ 0 h 33"/>
                <a:gd name="T2" fmla="*/ 24 w 190"/>
                <a:gd name="T3" fmla="*/ 0 h 33"/>
                <a:gd name="T4" fmla="*/ 24 w 190"/>
                <a:gd name="T5" fmla="*/ 4 h 33"/>
                <a:gd name="T6" fmla="*/ 1 w 190"/>
                <a:gd name="T7" fmla="*/ 3 h 33"/>
                <a:gd name="T8" fmla="*/ 0 w 190"/>
                <a:gd name="T9" fmla="*/ 0 h 33"/>
                <a:gd name="T10" fmla="*/ 0 w 190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"/>
                <a:gd name="T19" fmla="*/ 0 h 33"/>
                <a:gd name="T20" fmla="*/ 190 w 190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" h="33">
                  <a:moveTo>
                    <a:pt x="0" y="0"/>
                  </a:moveTo>
                  <a:lnTo>
                    <a:pt x="187" y="4"/>
                  </a:lnTo>
                  <a:lnTo>
                    <a:pt x="190" y="33"/>
                  </a:lnTo>
                  <a:lnTo>
                    <a:pt x="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7" name="Freeform 81"/>
            <p:cNvSpPr>
              <a:spLocks/>
            </p:cNvSpPr>
            <p:nvPr/>
          </p:nvSpPr>
          <p:spPr bwMode="auto">
            <a:xfrm>
              <a:off x="3278" y="3593"/>
              <a:ext cx="56" cy="111"/>
            </a:xfrm>
            <a:custGeom>
              <a:avLst/>
              <a:gdLst>
                <a:gd name="T0" fmla="*/ 14 w 112"/>
                <a:gd name="T1" fmla="*/ 5 h 220"/>
                <a:gd name="T2" fmla="*/ 13 w 112"/>
                <a:gd name="T3" fmla="*/ 6 h 220"/>
                <a:gd name="T4" fmla="*/ 10 w 112"/>
                <a:gd name="T5" fmla="*/ 8 h 220"/>
                <a:gd name="T6" fmla="*/ 7 w 112"/>
                <a:gd name="T7" fmla="*/ 11 h 220"/>
                <a:gd name="T8" fmla="*/ 7 w 112"/>
                <a:gd name="T9" fmla="*/ 13 h 220"/>
                <a:gd name="T10" fmla="*/ 6 w 112"/>
                <a:gd name="T11" fmla="*/ 14 h 220"/>
                <a:gd name="T12" fmla="*/ 6 w 112"/>
                <a:gd name="T13" fmla="*/ 16 h 220"/>
                <a:gd name="T14" fmla="*/ 6 w 112"/>
                <a:gd name="T15" fmla="*/ 17 h 220"/>
                <a:gd name="T16" fmla="*/ 6 w 112"/>
                <a:gd name="T17" fmla="*/ 19 h 220"/>
                <a:gd name="T18" fmla="*/ 7 w 112"/>
                <a:gd name="T19" fmla="*/ 20 h 220"/>
                <a:gd name="T20" fmla="*/ 9 w 112"/>
                <a:gd name="T21" fmla="*/ 22 h 220"/>
                <a:gd name="T22" fmla="*/ 10 w 112"/>
                <a:gd name="T23" fmla="*/ 23 h 220"/>
                <a:gd name="T24" fmla="*/ 12 w 112"/>
                <a:gd name="T25" fmla="*/ 23 h 220"/>
                <a:gd name="T26" fmla="*/ 12 w 112"/>
                <a:gd name="T27" fmla="*/ 28 h 220"/>
                <a:gd name="T28" fmla="*/ 11 w 112"/>
                <a:gd name="T29" fmla="*/ 28 h 220"/>
                <a:gd name="T30" fmla="*/ 9 w 112"/>
                <a:gd name="T31" fmla="*/ 27 h 220"/>
                <a:gd name="T32" fmla="*/ 7 w 112"/>
                <a:gd name="T33" fmla="*/ 26 h 220"/>
                <a:gd name="T34" fmla="*/ 5 w 112"/>
                <a:gd name="T35" fmla="*/ 25 h 220"/>
                <a:gd name="T36" fmla="*/ 4 w 112"/>
                <a:gd name="T37" fmla="*/ 24 h 220"/>
                <a:gd name="T38" fmla="*/ 3 w 112"/>
                <a:gd name="T39" fmla="*/ 23 h 220"/>
                <a:gd name="T40" fmla="*/ 1 w 112"/>
                <a:gd name="T41" fmla="*/ 21 h 220"/>
                <a:gd name="T42" fmla="*/ 1 w 112"/>
                <a:gd name="T43" fmla="*/ 19 h 220"/>
                <a:gd name="T44" fmla="*/ 0 w 112"/>
                <a:gd name="T45" fmla="*/ 17 h 220"/>
                <a:gd name="T46" fmla="*/ 1 w 112"/>
                <a:gd name="T47" fmla="*/ 14 h 220"/>
                <a:gd name="T48" fmla="*/ 3 w 112"/>
                <a:gd name="T49" fmla="*/ 11 h 220"/>
                <a:gd name="T50" fmla="*/ 4 w 112"/>
                <a:gd name="T51" fmla="*/ 9 h 220"/>
                <a:gd name="T52" fmla="*/ 5 w 112"/>
                <a:gd name="T53" fmla="*/ 8 h 220"/>
                <a:gd name="T54" fmla="*/ 6 w 112"/>
                <a:gd name="T55" fmla="*/ 6 h 220"/>
                <a:gd name="T56" fmla="*/ 7 w 112"/>
                <a:gd name="T57" fmla="*/ 4 h 220"/>
                <a:gd name="T58" fmla="*/ 10 w 112"/>
                <a:gd name="T59" fmla="*/ 2 h 220"/>
                <a:gd name="T60" fmla="*/ 12 w 112"/>
                <a:gd name="T61" fmla="*/ 0 h 220"/>
                <a:gd name="T62" fmla="*/ 14 w 112"/>
                <a:gd name="T63" fmla="*/ 5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2"/>
                <a:gd name="T97" fmla="*/ 0 h 220"/>
                <a:gd name="T98" fmla="*/ 112 w 112"/>
                <a:gd name="T99" fmla="*/ 220 h 2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2" h="220">
                  <a:moveTo>
                    <a:pt x="112" y="38"/>
                  </a:moveTo>
                  <a:lnTo>
                    <a:pt x="108" y="38"/>
                  </a:lnTo>
                  <a:lnTo>
                    <a:pt x="105" y="40"/>
                  </a:lnTo>
                  <a:lnTo>
                    <a:pt x="97" y="45"/>
                  </a:lnTo>
                  <a:lnTo>
                    <a:pt x="91" y="53"/>
                  </a:lnTo>
                  <a:lnTo>
                    <a:pt x="80" y="61"/>
                  </a:lnTo>
                  <a:lnTo>
                    <a:pt x="72" y="70"/>
                  </a:lnTo>
                  <a:lnTo>
                    <a:pt x="63" y="81"/>
                  </a:lnTo>
                  <a:lnTo>
                    <a:pt x="55" y="93"/>
                  </a:lnTo>
                  <a:lnTo>
                    <a:pt x="51" y="99"/>
                  </a:lnTo>
                  <a:lnTo>
                    <a:pt x="48" y="104"/>
                  </a:lnTo>
                  <a:lnTo>
                    <a:pt x="44" y="110"/>
                  </a:lnTo>
                  <a:lnTo>
                    <a:pt x="44" y="118"/>
                  </a:lnTo>
                  <a:lnTo>
                    <a:pt x="42" y="121"/>
                  </a:lnTo>
                  <a:lnTo>
                    <a:pt x="42" y="129"/>
                  </a:lnTo>
                  <a:lnTo>
                    <a:pt x="42" y="135"/>
                  </a:lnTo>
                  <a:lnTo>
                    <a:pt x="44" y="142"/>
                  </a:lnTo>
                  <a:lnTo>
                    <a:pt x="46" y="148"/>
                  </a:lnTo>
                  <a:lnTo>
                    <a:pt x="50" y="152"/>
                  </a:lnTo>
                  <a:lnTo>
                    <a:pt x="53" y="158"/>
                  </a:lnTo>
                  <a:lnTo>
                    <a:pt x="61" y="165"/>
                  </a:lnTo>
                  <a:lnTo>
                    <a:pt x="65" y="169"/>
                  </a:lnTo>
                  <a:lnTo>
                    <a:pt x="74" y="175"/>
                  </a:lnTo>
                  <a:lnTo>
                    <a:pt x="78" y="177"/>
                  </a:lnTo>
                  <a:lnTo>
                    <a:pt x="84" y="180"/>
                  </a:lnTo>
                  <a:lnTo>
                    <a:pt x="89" y="182"/>
                  </a:lnTo>
                  <a:lnTo>
                    <a:pt x="95" y="186"/>
                  </a:lnTo>
                  <a:lnTo>
                    <a:pt x="95" y="220"/>
                  </a:lnTo>
                  <a:lnTo>
                    <a:pt x="93" y="218"/>
                  </a:lnTo>
                  <a:lnTo>
                    <a:pt x="86" y="216"/>
                  </a:lnTo>
                  <a:lnTo>
                    <a:pt x="76" y="213"/>
                  </a:lnTo>
                  <a:lnTo>
                    <a:pt x="65" y="209"/>
                  </a:lnTo>
                  <a:lnTo>
                    <a:pt x="59" y="207"/>
                  </a:lnTo>
                  <a:lnTo>
                    <a:pt x="53" y="203"/>
                  </a:lnTo>
                  <a:lnTo>
                    <a:pt x="46" y="199"/>
                  </a:lnTo>
                  <a:lnTo>
                    <a:pt x="40" y="197"/>
                  </a:lnTo>
                  <a:lnTo>
                    <a:pt x="32" y="192"/>
                  </a:lnTo>
                  <a:lnTo>
                    <a:pt x="27" y="186"/>
                  </a:lnTo>
                  <a:lnTo>
                    <a:pt x="21" y="182"/>
                  </a:lnTo>
                  <a:lnTo>
                    <a:pt x="17" y="177"/>
                  </a:lnTo>
                  <a:lnTo>
                    <a:pt x="12" y="169"/>
                  </a:lnTo>
                  <a:lnTo>
                    <a:pt x="8" y="163"/>
                  </a:lnTo>
                  <a:lnTo>
                    <a:pt x="4" y="156"/>
                  </a:lnTo>
                  <a:lnTo>
                    <a:pt x="2" y="148"/>
                  </a:lnTo>
                  <a:lnTo>
                    <a:pt x="0" y="139"/>
                  </a:lnTo>
                  <a:lnTo>
                    <a:pt x="0" y="129"/>
                  </a:lnTo>
                  <a:lnTo>
                    <a:pt x="2" y="120"/>
                  </a:lnTo>
                  <a:lnTo>
                    <a:pt x="6" y="108"/>
                  </a:lnTo>
                  <a:lnTo>
                    <a:pt x="10" y="97"/>
                  </a:lnTo>
                  <a:lnTo>
                    <a:pt x="17" y="85"/>
                  </a:lnTo>
                  <a:lnTo>
                    <a:pt x="19" y="80"/>
                  </a:lnTo>
                  <a:lnTo>
                    <a:pt x="25" y="72"/>
                  </a:lnTo>
                  <a:lnTo>
                    <a:pt x="29" y="66"/>
                  </a:lnTo>
                  <a:lnTo>
                    <a:pt x="34" y="61"/>
                  </a:lnTo>
                  <a:lnTo>
                    <a:pt x="40" y="53"/>
                  </a:lnTo>
                  <a:lnTo>
                    <a:pt x="46" y="45"/>
                  </a:lnTo>
                  <a:lnTo>
                    <a:pt x="53" y="38"/>
                  </a:lnTo>
                  <a:lnTo>
                    <a:pt x="61" y="32"/>
                  </a:lnTo>
                  <a:lnTo>
                    <a:pt x="67" y="23"/>
                  </a:lnTo>
                  <a:lnTo>
                    <a:pt x="76" y="15"/>
                  </a:lnTo>
                  <a:lnTo>
                    <a:pt x="86" y="7"/>
                  </a:lnTo>
                  <a:lnTo>
                    <a:pt x="95" y="0"/>
                  </a:lnTo>
                  <a:lnTo>
                    <a:pt x="1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8" name="Freeform 82"/>
            <p:cNvSpPr>
              <a:spLocks/>
            </p:cNvSpPr>
            <p:nvPr/>
          </p:nvSpPr>
          <p:spPr bwMode="auto">
            <a:xfrm>
              <a:off x="3308" y="3486"/>
              <a:ext cx="57" cy="89"/>
            </a:xfrm>
            <a:custGeom>
              <a:avLst/>
              <a:gdLst>
                <a:gd name="T0" fmla="*/ 14 w 116"/>
                <a:gd name="T1" fmla="*/ 2 h 179"/>
                <a:gd name="T2" fmla="*/ 14 w 116"/>
                <a:gd name="T3" fmla="*/ 2 h 179"/>
                <a:gd name="T4" fmla="*/ 13 w 116"/>
                <a:gd name="T5" fmla="*/ 3 h 179"/>
                <a:gd name="T6" fmla="*/ 12 w 116"/>
                <a:gd name="T7" fmla="*/ 3 h 179"/>
                <a:gd name="T8" fmla="*/ 11 w 116"/>
                <a:gd name="T9" fmla="*/ 4 h 179"/>
                <a:gd name="T10" fmla="*/ 10 w 116"/>
                <a:gd name="T11" fmla="*/ 5 h 179"/>
                <a:gd name="T12" fmla="*/ 9 w 116"/>
                <a:gd name="T13" fmla="*/ 6 h 179"/>
                <a:gd name="T14" fmla="*/ 8 w 116"/>
                <a:gd name="T15" fmla="*/ 8 h 179"/>
                <a:gd name="T16" fmla="*/ 7 w 116"/>
                <a:gd name="T17" fmla="*/ 9 h 179"/>
                <a:gd name="T18" fmla="*/ 6 w 116"/>
                <a:gd name="T19" fmla="*/ 10 h 179"/>
                <a:gd name="T20" fmla="*/ 5 w 116"/>
                <a:gd name="T21" fmla="*/ 12 h 179"/>
                <a:gd name="T22" fmla="*/ 5 w 116"/>
                <a:gd name="T23" fmla="*/ 13 h 179"/>
                <a:gd name="T24" fmla="*/ 5 w 116"/>
                <a:gd name="T25" fmla="*/ 14 h 179"/>
                <a:gd name="T26" fmla="*/ 5 w 116"/>
                <a:gd name="T27" fmla="*/ 15 h 179"/>
                <a:gd name="T28" fmla="*/ 6 w 116"/>
                <a:gd name="T29" fmla="*/ 16 h 179"/>
                <a:gd name="T30" fmla="*/ 7 w 116"/>
                <a:gd name="T31" fmla="*/ 17 h 179"/>
                <a:gd name="T32" fmla="*/ 8 w 116"/>
                <a:gd name="T33" fmla="*/ 17 h 179"/>
                <a:gd name="T34" fmla="*/ 9 w 116"/>
                <a:gd name="T35" fmla="*/ 17 h 179"/>
                <a:gd name="T36" fmla="*/ 11 w 116"/>
                <a:gd name="T37" fmla="*/ 18 h 179"/>
                <a:gd name="T38" fmla="*/ 9 w 116"/>
                <a:gd name="T39" fmla="*/ 22 h 179"/>
                <a:gd name="T40" fmla="*/ 9 w 116"/>
                <a:gd name="T41" fmla="*/ 22 h 179"/>
                <a:gd name="T42" fmla="*/ 8 w 116"/>
                <a:gd name="T43" fmla="*/ 21 h 179"/>
                <a:gd name="T44" fmla="*/ 7 w 116"/>
                <a:gd name="T45" fmla="*/ 21 h 179"/>
                <a:gd name="T46" fmla="*/ 6 w 116"/>
                <a:gd name="T47" fmla="*/ 21 h 179"/>
                <a:gd name="T48" fmla="*/ 5 w 116"/>
                <a:gd name="T49" fmla="*/ 20 h 179"/>
                <a:gd name="T50" fmla="*/ 3 w 116"/>
                <a:gd name="T51" fmla="*/ 19 h 179"/>
                <a:gd name="T52" fmla="*/ 2 w 116"/>
                <a:gd name="T53" fmla="*/ 18 h 179"/>
                <a:gd name="T54" fmla="*/ 1 w 116"/>
                <a:gd name="T55" fmla="*/ 17 h 179"/>
                <a:gd name="T56" fmla="*/ 0 w 116"/>
                <a:gd name="T57" fmla="*/ 16 h 179"/>
                <a:gd name="T58" fmla="*/ 0 w 116"/>
                <a:gd name="T59" fmla="*/ 15 h 179"/>
                <a:gd name="T60" fmla="*/ 0 w 116"/>
                <a:gd name="T61" fmla="*/ 15 h 179"/>
                <a:gd name="T62" fmla="*/ 0 w 116"/>
                <a:gd name="T63" fmla="*/ 14 h 179"/>
                <a:gd name="T64" fmla="*/ 0 w 116"/>
                <a:gd name="T65" fmla="*/ 13 h 179"/>
                <a:gd name="T66" fmla="*/ 0 w 116"/>
                <a:gd name="T67" fmla="*/ 12 h 179"/>
                <a:gd name="T68" fmla="*/ 0 w 116"/>
                <a:gd name="T69" fmla="*/ 11 h 179"/>
                <a:gd name="T70" fmla="*/ 1 w 116"/>
                <a:gd name="T71" fmla="*/ 10 h 179"/>
                <a:gd name="T72" fmla="*/ 1 w 116"/>
                <a:gd name="T73" fmla="*/ 9 h 179"/>
                <a:gd name="T74" fmla="*/ 2 w 116"/>
                <a:gd name="T75" fmla="*/ 8 h 179"/>
                <a:gd name="T76" fmla="*/ 3 w 116"/>
                <a:gd name="T77" fmla="*/ 7 h 179"/>
                <a:gd name="T78" fmla="*/ 3 w 116"/>
                <a:gd name="T79" fmla="*/ 6 h 179"/>
                <a:gd name="T80" fmla="*/ 4 w 116"/>
                <a:gd name="T81" fmla="*/ 5 h 179"/>
                <a:gd name="T82" fmla="*/ 5 w 116"/>
                <a:gd name="T83" fmla="*/ 5 h 179"/>
                <a:gd name="T84" fmla="*/ 6 w 116"/>
                <a:gd name="T85" fmla="*/ 4 h 179"/>
                <a:gd name="T86" fmla="*/ 6 w 116"/>
                <a:gd name="T87" fmla="*/ 4 h 179"/>
                <a:gd name="T88" fmla="*/ 7 w 116"/>
                <a:gd name="T89" fmla="*/ 3 h 179"/>
                <a:gd name="T90" fmla="*/ 8 w 116"/>
                <a:gd name="T91" fmla="*/ 2 h 179"/>
                <a:gd name="T92" fmla="*/ 9 w 116"/>
                <a:gd name="T93" fmla="*/ 1 h 179"/>
                <a:gd name="T94" fmla="*/ 10 w 116"/>
                <a:gd name="T95" fmla="*/ 1 h 179"/>
                <a:gd name="T96" fmla="*/ 11 w 116"/>
                <a:gd name="T97" fmla="*/ 0 h 179"/>
                <a:gd name="T98" fmla="*/ 13 w 116"/>
                <a:gd name="T99" fmla="*/ 0 h 179"/>
                <a:gd name="T100" fmla="*/ 14 w 116"/>
                <a:gd name="T101" fmla="*/ 2 h 179"/>
                <a:gd name="T102" fmla="*/ 14 w 116"/>
                <a:gd name="T103" fmla="*/ 2 h 1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79"/>
                <a:gd name="T158" fmla="*/ 116 w 116"/>
                <a:gd name="T159" fmla="*/ 179 h 1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79">
                  <a:moveTo>
                    <a:pt x="116" y="23"/>
                  </a:moveTo>
                  <a:lnTo>
                    <a:pt x="114" y="23"/>
                  </a:lnTo>
                  <a:lnTo>
                    <a:pt x="110" y="25"/>
                  </a:lnTo>
                  <a:lnTo>
                    <a:pt x="103" y="30"/>
                  </a:lnTo>
                  <a:lnTo>
                    <a:pt x="95" y="38"/>
                  </a:lnTo>
                  <a:lnTo>
                    <a:pt x="84" y="46"/>
                  </a:lnTo>
                  <a:lnTo>
                    <a:pt x="74" y="55"/>
                  </a:lnTo>
                  <a:lnTo>
                    <a:pt x="65" y="65"/>
                  </a:lnTo>
                  <a:lnTo>
                    <a:pt x="57" y="76"/>
                  </a:lnTo>
                  <a:lnTo>
                    <a:pt x="48" y="85"/>
                  </a:lnTo>
                  <a:lnTo>
                    <a:pt x="44" y="97"/>
                  </a:lnTo>
                  <a:lnTo>
                    <a:pt x="40" y="106"/>
                  </a:lnTo>
                  <a:lnTo>
                    <a:pt x="42" y="118"/>
                  </a:lnTo>
                  <a:lnTo>
                    <a:pt x="46" y="125"/>
                  </a:lnTo>
                  <a:lnTo>
                    <a:pt x="53" y="133"/>
                  </a:lnTo>
                  <a:lnTo>
                    <a:pt x="59" y="137"/>
                  </a:lnTo>
                  <a:lnTo>
                    <a:pt x="68" y="139"/>
                  </a:lnTo>
                  <a:lnTo>
                    <a:pt x="76" y="142"/>
                  </a:lnTo>
                  <a:lnTo>
                    <a:pt x="89" y="146"/>
                  </a:lnTo>
                  <a:lnTo>
                    <a:pt x="80" y="179"/>
                  </a:lnTo>
                  <a:lnTo>
                    <a:pt x="76" y="177"/>
                  </a:lnTo>
                  <a:lnTo>
                    <a:pt x="70" y="175"/>
                  </a:lnTo>
                  <a:lnTo>
                    <a:pt x="63" y="171"/>
                  </a:lnTo>
                  <a:lnTo>
                    <a:pt x="53" y="169"/>
                  </a:lnTo>
                  <a:lnTo>
                    <a:pt x="40" y="162"/>
                  </a:lnTo>
                  <a:lnTo>
                    <a:pt x="30" y="156"/>
                  </a:lnTo>
                  <a:lnTo>
                    <a:pt x="19" y="146"/>
                  </a:lnTo>
                  <a:lnTo>
                    <a:pt x="11" y="139"/>
                  </a:lnTo>
                  <a:lnTo>
                    <a:pt x="6" y="131"/>
                  </a:lnTo>
                  <a:lnTo>
                    <a:pt x="4" y="125"/>
                  </a:lnTo>
                  <a:lnTo>
                    <a:pt x="2" y="120"/>
                  </a:lnTo>
                  <a:lnTo>
                    <a:pt x="2" y="112"/>
                  </a:lnTo>
                  <a:lnTo>
                    <a:pt x="0" y="104"/>
                  </a:lnTo>
                  <a:lnTo>
                    <a:pt x="2" y="97"/>
                  </a:lnTo>
                  <a:lnTo>
                    <a:pt x="4" y="89"/>
                  </a:lnTo>
                  <a:lnTo>
                    <a:pt x="10" y="82"/>
                  </a:lnTo>
                  <a:lnTo>
                    <a:pt x="13" y="72"/>
                  </a:lnTo>
                  <a:lnTo>
                    <a:pt x="21" y="65"/>
                  </a:lnTo>
                  <a:lnTo>
                    <a:pt x="25" y="59"/>
                  </a:lnTo>
                  <a:lnTo>
                    <a:pt x="30" y="53"/>
                  </a:lnTo>
                  <a:lnTo>
                    <a:pt x="34" y="47"/>
                  </a:lnTo>
                  <a:lnTo>
                    <a:pt x="42" y="44"/>
                  </a:lnTo>
                  <a:lnTo>
                    <a:pt x="48" y="38"/>
                  </a:lnTo>
                  <a:lnTo>
                    <a:pt x="53" y="32"/>
                  </a:lnTo>
                  <a:lnTo>
                    <a:pt x="61" y="27"/>
                  </a:lnTo>
                  <a:lnTo>
                    <a:pt x="68" y="23"/>
                  </a:lnTo>
                  <a:lnTo>
                    <a:pt x="76" y="15"/>
                  </a:lnTo>
                  <a:lnTo>
                    <a:pt x="86" y="9"/>
                  </a:lnTo>
                  <a:lnTo>
                    <a:pt x="95" y="4"/>
                  </a:lnTo>
                  <a:lnTo>
                    <a:pt x="106" y="0"/>
                  </a:lnTo>
                  <a:lnTo>
                    <a:pt x="11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99" name="Freeform 83"/>
            <p:cNvSpPr>
              <a:spLocks/>
            </p:cNvSpPr>
            <p:nvPr/>
          </p:nvSpPr>
          <p:spPr bwMode="auto">
            <a:xfrm>
              <a:off x="3260" y="3714"/>
              <a:ext cx="66" cy="108"/>
            </a:xfrm>
            <a:custGeom>
              <a:avLst/>
              <a:gdLst>
                <a:gd name="T0" fmla="*/ 13 w 131"/>
                <a:gd name="T1" fmla="*/ 4 h 215"/>
                <a:gd name="T2" fmla="*/ 13 w 131"/>
                <a:gd name="T3" fmla="*/ 4 h 215"/>
                <a:gd name="T4" fmla="*/ 13 w 131"/>
                <a:gd name="T5" fmla="*/ 5 h 215"/>
                <a:gd name="T6" fmla="*/ 12 w 131"/>
                <a:gd name="T7" fmla="*/ 5 h 215"/>
                <a:gd name="T8" fmla="*/ 11 w 131"/>
                <a:gd name="T9" fmla="*/ 6 h 215"/>
                <a:gd name="T10" fmla="*/ 10 w 131"/>
                <a:gd name="T11" fmla="*/ 7 h 215"/>
                <a:gd name="T12" fmla="*/ 9 w 131"/>
                <a:gd name="T13" fmla="*/ 8 h 215"/>
                <a:gd name="T14" fmla="*/ 8 w 131"/>
                <a:gd name="T15" fmla="*/ 9 h 215"/>
                <a:gd name="T16" fmla="*/ 8 w 131"/>
                <a:gd name="T17" fmla="*/ 11 h 215"/>
                <a:gd name="T18" fmla="*/ 7 w 131"/>
                <a:gd name="T19" fmla="*/ 12 h 215"/>
                <a:gd name="T20" fmla="*/ 7 w 131"/>
                <a:gd name="T21" fmla="*/ 14 h 215"/>
                <a:gd name="T22" fmla="*/ 7 w 131"/>
                <a:gd name="T23" fmla="*/ 14 h 215"/>
                <a:gd name="T24" fmla="*/ 7 w 131"/>
                <a:gd name="T25" fmla="*/ 15 h 215"/>
                <a:gd name="T26" fmla="*/ 7 w 131"/>
                <a:gd name="T27" fmla="*/ 16 h 215"/>
                <a:gd name="T28" fmla="*/ 8 w 131"/>
                <a:gd name="T29" fmla="*/ 17 h 215"/>
                <a:gd name="T30" fmla="*/ 8 w 131"/>
                <a:gd name="T31" fmla="*/ 18 h 215"/>
                <a:gd name="T32" fmla="*/ 9 w 131"/>
                <a:gd name="T33" fmla="*/ 19 h 215"/>
                <a:gd name="T34" fmla="*/ 10 w 131"/>
                <a:gd name="T35" fmla="*/ 19 h 215"/>
                <a:gd name="T36" fmla="*/ 11 w 131"/>
                <a:gd name="T37" fmla="*/ 20 h 215"/>
                <a:gd name="T38" fmla="*/ 12 w 131"/>
                <a:gd name="T39" fmla="*/ 21 h 215"/>
                <a:gd name="T40" fmla="*/ 13 w 131"/>
                <a:gd name="T41" fmla="*/ 22 h 215"/>
                <a:gd name="T42" fmla="*/ 14 w 131"/>
                <a:gd name="T43" fmla="*/ 22 h 215"/>
                <a:gd name="T44" fmla="*/ 15 w 131"/>
                <a:gd name="T45" fmla="*/ 22 h 215"/>
                <a:gd name="T46" fmla="*/ 16 w 131"/>
                <a:gd name="T47" fmla="*/ 23 h 215"/>
                <a:gd name="T48" fmla="*/ 17 w 131"/>
                <a:gd name="T49" fmla="*/ 23 h 215"/>
                <a:gd name="T50" fmla="*/ 17 w 131"/>
                <a:gd name="T51" fmla="*/ 27 h 215"/>
                <a:gd name="T52" fmla="*/ 17 w 131"/>
                <a:gd name="T53" fmla="*/ 27 h 215"/>
                <a:gd name="T54" fmla="*/ 16 w 131"/>
                <a:gd name="T55" fmla="*/ 27 h 215"/>
                <a:gd name="T56" fmla="*/ 15 w 131"/>
                <a:gd name="T57" fmla="*/ 27 h 215"/>
                <a:gd name="T58" fmla="*/ 14 w 131"/>
                <a:gd name="T59" fmla="*/ 26 h 215"/>
                <a:gd name="T60" fmla="*/ 13 w 131"/>
                <a:gd name="T61" fmla="*/ 26 h 215"/>
                <a:gd name="T62" fmla="*/ 12 w 131"/>
                <a:gd name="T63" fmla="*/ 26 h 215"/>
                <a:gd name="T64" fmla="*/ 11 w 131"/>
                <a:gd name="T65" fmla="*/ 25 h 215"/>
                <a:gd name="T66" fmla="*/ 10 w 131"/>
                <a:gd name="T67" fmla="*/ 25 h 215"/>
                <a:gd name="T68" fmla="*/ 9 w 131"/>
                <a:gd name="T69" fmla="*/ 24 h 215"/>
                <a:gd name="T70" fmla="*/ 8 w 131"/>
                <a:gd name="T71" fmla="*/ 24 h 215"/>
                <a:gd name="T72" fmla="*/ 7 w 131"/>
                <a:gd name="T73" fmla="*/ 23 h 215"/>
                <a:gd name="T74" fmla="*/ 6 w 131"/>
                <a:gd name="T75" fmla="*/ 22 h 215"/>
                <a:gd name="T76" fmla="*/ 5 w 131"/>
                <a:gd name="T77" fmla="*/ 22 h 215"/>
                <a:gd name="T78" fmla="*/ 4 w 131"/>
                <a:gd name="T79" fmla="*/ 21 h 215"/>
                <a:gd name="T80" fmla="*/ 3 w 131"/>
                <a:gd name="T81" fmla="*/ 20 h 215"/>
                <a:gd name="T82" fmla="*/ 2 w 131"/>
                <a:gd name="T83" fmla="*/ 19 h 215"/>
                <a:gd name="T84" fmla="*/ 2 w 131"/>
                <a:gd name="T85" fmla="*/ 18 h 215"/>
                <a:gd name="T86" fmla="*/ 1 w 131"/>
                <a:gd name="T87" fmla="*/ 17 h 215"/>
                <a:gd name="T88" fmla="*/ 1 w 131"/>
                <a:gd name="T89" fmla="*/ 16 h 215"/>
                <a:gd name="T90" fmla="*/ 0 w 131"/>
                <a:gd name="T91" fmla="*/ 15 h 215"/>
                <a:gd name="T92" fmla="*/ 0 w 131"/>
                <a:gd name="T93" fmla="*/ 14 h 215"/>
                <a:gd name="T94" fmla="*/ 0 w 131"/>
                <a:gd name="T95" fmla="*/ 13 h 215"/>
                <a:gd name="T96" fmla="*/ 1 w 131"/>
                <a:gd name="T97" fmla="*/ 11 h 215"/>
                <a:gd name="T98" fmla="*/ 1 w 131"/>
                <a:gd name="T99" fmla="*/ 10 h 215"/>
                <a:gd name="T100" fmla="*/ 2 w 131"/>
                <a:gd name="T101" fmla="*/ 8 h 215"/>
                <a:gd name="T102" fmla="*/ 3 w 131"/>
                <a:gd name="T103" fmla="*/ 7 h 215"/>
                <a:gd name="T104" fmla="*/ 4 w 131"/>
                <a:gd name="T105" fmla="*/ 6 h 215"/>
                <a:gd name="T106" fmla="*/ 4 w 131"/>
                <a:gd name="T107" fmla="*/ 5 h 215"/>
                <a:gd name="T108" fmla="*/ 5 w 131"/>
                <a:gd name="T109" fmla="*/ 5 h 215"/>
                <a:gd name="T110" fmla="*/ 6 w 131"/>
                <a:gd name="T111" fmla="*/ 4 h 215"/>
                <a:gd name="T112" fmla="*/ 7 w 131"/>
                <a:gd name="T113" fmla="*/ 3 h 215"/>
                <a:gd name="T114" fmla="*/ 8 w 131"/>
                <a:gd name="T115" fmla="*/ 2 h 215"/>
                <a:gd name="T116" fmla="*/ 9 w 131"/>
                <a:gd name="T117" fmla="*/ 1 h 215"/>
                <a:gd name="T118" fmla="*/ 10 w 131"/>
                <a:gd name="T119" fmla="*/ 0 h 215"/>
                <a:gd name="T120" fmla="*/ 13 w 131"/>
                <a:gd name="T121" fmla="*/ 4 h 215"/>
                <a:gd name="T122" fmla="*/ 13 w 131"/>
                <a:gd name="T123" fmla="*/ 4 h 21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1"/>
                <a:gd name="T187" fmla="*/ 0 h 215"/>
                <a:gd name="T188" fmla="*/ 131 w 131"/>
                <a:gd name="T189" fmla="*/ 215 h 21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1" h="215">
                  <a:moveTo>
                    <a:pt x="103" y="29"/>
                  </a:moveTo>
                  <a:lnTo>
                    <a:pt x="101" y="29"/>
                  </a:lnTo>
                  <a:lnTo>
                    <a:pt x="97" y="33"/>
                  </a:lnTo>
                  <a:lnTo>
                    <a:pt x="91" y="36"/>
                  </a:lnTo>
                  <a:lnTo>
                    <a:pt x="86" y="44"/>
                  </a:lnTo>
                  <a:lnTo>
                    <a:pt x="76" y="52"/>
                  </a:lnTo>
                  <a:lnTo>
                    <a:pt x="70" y="61"/>
                  </a:lnTo>
                  <a:lnTo>
                    <a:pt x="63" y="71"/>
                  </a:lnTo>
                  <a:lnTo>
                    <a:pt x="57" y="82"/>
                  </a:lnTo>
                  <a:lnTo>
                    <a:pt x="53" y="93"/>
                  </a:lnTo>
                  <a:lnTo>
                    <a:pt x="53" y="105"/>
                  </a:lnTo>
                  <a:lnTo>
                    <a:pt x="53" y="112"/>
                  </a:lnTo>
                  <a:lnTo>
                    <a:pt x="53" y="118"/>
                  </a:lnTo>
                  <a:lnTo>
                    <a:pt x="55" y="126"/>
                  </a:lnTo>
                  <a:lnTo>
                    <a:pt x="61" y="131"/>
                  </a:lnTo>
                  <a:lnTo>
                    <a:pt x="63" y="137"/>
                  </a:lnTo>
                  <a:lnTo>
                    <a:pt x="68" y="145"/>
                  </a:lnTo>
                  <a:lnTo>
                    <a:pt x="74" y="150"/>
                  </a:lnTo>
                  <a:lnTo>
                    <a:pt x="84" y="156"/>
                  </a:lnTo>
                  <a:lnTo>
                    <a:pt x="91" y="162"/>
                  </a:lnTo>
                  <a:lnTo>
                    <a:pt x="103" y="169"/>
                  </a:lnTo>
                  <a:lnTo>
                    <a:pt x="108" y="173"/>
                  </a:lnTo>
                  <a:lnTo>
                    <a:pt x="114" y="175"/>
                  </a:lnTo>
                  <a:lnTo>
                    <a:pt x="122" y="179"/>
                  </a:lnTo>
                  <a:lnTo>
                    <a:pt x="129" y="183"/>
                  </a:lnTo>
                  <a:lnTo>
                    <a:pt x="131" y="215"/>
                  </a:lnTo>
                  <a:lnTo>
                    <a:pt x="129" y="213"/>
                  </a:lnTo>
                  <a:lnTo>
                    <a:pt x="122" y="211"/>
                  </a:lnTo>
                  <a:lnTo>
                    <a:pt x="114" y="209"/>
                  </a:lnTo>
                  <a:lnTo>
                    <a:pt x="108" y="207"/>
                  </a:lnTo>
                  <a:lnTo>
                    <a:pt x="101" y="204"/>
                  </a:lnTo>
                  <a:lnTo>
                    <a:pt x="95" y="202"/>
                  </a:lnTo>
                  <a:lnTo>
                    <a:pt x="86" y="198"/>
                  </a:lnTo>
                  <a:lnTo>
                    <a:pt x="78" y="194"/>
                  </a:lnTo>
                  <a:lnTo>
                    <a:pt x="68" y="190"/>
                  </a:lnTo>
                  <a:lnTo>
                    <a:pt x="61" y="187"/>
                  </a:lnTo>
                  <a:lnTo>
                    <a:pt x="51" y="181"/>
                  </a:lnTo>
                  <a:lnTo>
                    <a:pt x="44" y="175"/>
                  </a:lnTo>
                  <a:lnTo>
                    <a:pt x="36" y="169"/>
                  </a:lnTo>
                  <a:lnTo>
                    <a:pt x="29" y="164"/>
                  </a:lnTo>
                  <a:lnTo>
                    <a:pt x="21" y="156"/>
                  </a:lnTo>
                  <a:lnTo>
                    <a:pt x="15" y="148"/>
                  </a:lnTo>
                  <a:lnTo>
                    <a:pt x="10" y="141"/>
                  </a:lnTo>
                  <a:lnTo>
                    <a:pt x="6" y="133"/>
                  </a:lnTo>
                  <a:lnTo>
                    <a:pt x="2" y="124"/>
                  </a:lnTo>
                  <a:lnTo>
                    <a:pt x="0" y="116"/>
                  </a:lnTo>
                  <a:lnTo>
                    <a:pt x="0" y="105"/>
                  </a:lnTo>
                  <a:lnTo>
                    <a:pt x="0" y="97"/>
                  </a:lnTo>
                  <a:lnTo>
                    <a:pt x="4" y="86"/>
                  </a:lnTo>
                  <a:lnTo>
                    <a:pt x="8" y="74"/>
                  </a:lnTo>
                  <a:lnTo>
                    <a:pt x="13" y="63"/>
                  </a:lnTo>
                  <a:lnTo>
                    <a:pt x="21" y="52"/>
                  </a:lnTo>
                  <a:lnTo>
                    <a:pt x="25" y="46"/>
                  </a:lnTo>
                  <a:lnTo>
                    <a:pt x="32" y="38"/>
                  </a:lnTo>
                  <a:lnTo>
                    <a:pt x="36" y="33"/>
                  </a:lnTo>
                  <a:lnTo>
                    <a:pt x="44" y="25"/>
                  </a:lnTo>
                  <a:lnTo>
                    <a:pt x="51" y="19"/>
                  </a:lnTo>
                  <a:lnTo>
                    <a:pt x="59" y="13"/>
                  </a:lnTo>
                  <a:lnTo>
                    <a:pt x="68" y="6"/>
                  </a:lnTo>
                  <a:lnTo>
                    <a:pt x="78" y="0"/>
                  </a:lnTo>
                  <a:lnTo>
                    <a:pt x="103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0" name="Freeform 84"/>
            <p:cNvSpPr>
              <a:spLocks/>
            </p:cNvSpPr>
            <p:nvPr/>
          </p:nvSpPr>
          <p:spPr bwMode="auto">
            <a:xfrm>
              <a:off x="3284" y="3853"/>
              <a:ext cx="86" cy="96"/>
            </a:xfrm>
            <a:custGeom>
              <a:avLst/>
              <a:gdLst>
                <a:gd name="T0" fmla="*/ 9 w 172"/>
                <a:gd name="T1" fmla="*/ 5 h 192"/>
                <a:gd name="T2" fmla="*/ 8 w 172"/>
                <a:gd name="T3" fmla="*/ 6 h 192"/>
                <a:gd name="T4" fmla="*/ 6 w 172"/>
                <a:gd name="T5" fmla="*/ 7 h 192"/>
                <a:gd name="T6" fmla="*/ 5 w 172"/>
                <a:gd name="T7" fmla="*/ 10 h 192"/>
                <a:gd name="T8" fmla="*/ 5 w 172"/>
                <a:gd name="T9" fmla="*/ 12 h 192"/>
                <a:gd name="T10" fmla="*/ 5 w 172"/>
                <a:gd name="T11" fmla="*/ 13 h 192"/>
                <a:gd name="T12" fmla="*/ 5 w 172"/>
                <a:gd name="T13" fmla="*/ 14 h 192"/>
                <a:gd name="T14" fmla="*/ 6 w 172"/>
                <a:gd name="T15" fmla="*/ 17 h 192"/>
                <a:gd name="T16" fmla="*/ 9 w 172"/>
                <a:gd name="T17" fmla="*/ 19 h 192"/>
                <a:gd name="T18" fmla="*/ 11 w 172"/>
                <a:gd name="T19" fmla="*/ 19 h 192"/>
                <a:gd name="T20" fmla="*/ 12 w 172"/>
                <a:gd name="T21" fmla="*/ 20 h 192"/>
                <a:gd name="T22" fmla="*/ 14 w 172"/>
                <a:gd name="T23" fmla="*/ 20 h 192"/>
                <a:gd name="T24" fmla="*/ 15 w 172"/>
                <a:gd name="T25" fmla="*/ 20 h 192"/>
                <a:gd name="T26" fmla="*/ 18 w 172"/>
                <a:gd name="T27" fmla="*/ 20 h 192"/>
                <a:gd name="T28" fmla="*/ 22 w 172"/>
                <a:gd name="T29" fmla="*/ 24 h 192"/>
                <a:gd name="T30" fmla="*/ 21 w 172"/>
                <a:gd name="T31" fmla="*/ 24 h 192"/>
                <a:gd name="T32" fmla="*/ 19 w 172"/>
                <a:gd name="T33" fmla="*/ 24 h 192"/>
                <a:gd name="T34" fmla="*/ 17 w 172"/>
                <a:gd name="T35" fmla="*/ 24 h 192"/>
                <a:gd name="T36" fmla="*/ 14 w 172"/>
                <a:gd name="T37" fmla="*/ 24 h 192"/>
                <a:gd name="T38" fmla="*/ 11 w 172"/>
                <a:gd name="T39" fmla="*/ 24 h 192"/>
                <a:gd name="T40" fmla="*/ 9 w 172"/>
                <a:gd name="T41" fmla="*/ 24 h 192"/>
                <a:gd name="T42" fmla="*/ 6 w 172"/>
                <a:gd name="T43" fmla="*/ 23 h 192"/>
                <a:gd name="T44" fmla="*/ 5 w 172"/>
                <a:gd name="T45" fmla="*/ 22 h 192"/>
                <a:gd name="T46" fmla="*/ 3 w 172"/>
                <a:gd name="T47" fmla="*/ 21 h 192"/>
                <a:gd name="T48" fmla="*/ 1 w 172"/>
                <a:gd name="T49" fmla="*/ 19 h 192"/>
                <a:gd name="T50" fmla="*/ 1 w 172"/>
                <a:gd name="T51" fmla="*/ 17 h 192"/>
                <a:gd name="T52" fmla="*/ 0 w 172"/>
                <a:gd name="T53" fmla="*/ 14 h 192"/>
                <a:gd name="T54" fmla="*/ 0 w 172"/>
                <a:gd name="T55" fmla="*/ 13 h 192"/>
                <a:gd name="T56" fmla="*/ 1 w 172"/>
                <a:gd name="T57" fmla="*/ 12 h 192"/>
                <a:gd name="T58" fmla="*/ 1 w 172"/>
                <a:gd name="T59" fmla="*/ 10 h 192"/>
                <a:gd name="T60" fmla="*/ 1 w 172"/>
                <a:gd name="T61" fmla="*/ 7 h 192"/>
                <a:gd name="T62" fmla="*/ 3 w 172"/>
                <a:gd name="T63" fmla="*/ 5 h 192"/>
                <a:gd name="T64" fmla="*/ 4 w 172"/>
                <a:gd name="T65" fmla="*/ 3 h 192"/>
                <a:gd name="T66" fmla="*/ 5 w 172"/>
                <a:gd name="T67" fmla="*/ 0 h 192"/>
                <a:gd name="T68" fmla="*/ 10 w 172"/>
                <a:gd name="T69" fmla="*/ 4 h 1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2"/>
                <a:gd name="T106" fmla="*/ 0 h 192"/>
                <a:gd name="T107" fmla="*/ 172 w 172"/>
                <a:gd name="T108" fmla="*/ 192 h 1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2" h="192">
                  <a:moveTo>
                    <a:pt x="74" y="32"/>
                  </a:moveTo>
                  <a:lnTo>
                    <a:pt x="72" y="34"/>
                  </a:lnTo>
                  <a:lnTo>
                    <a:pt x="68" y="38"/>
                  </a:lnTo>
                  <a:lnTo>
                    <a:pt x="64" y="43"/>
                  </a:lnTo>
                  <a:lnTo>
                    <a:pt x="58" y="53"/>
                  </a:lnTo>
                  <a:lnTo>
                    <a:pt x="53" y="62"/>
                  </a:lnTo>
                  <a:lnTo>
                    <a:pt x="49" y="74"/>
                  </a:lnTo>
                  <a:lnTo>
                    <a:pt x="45" y="80"/>
                  </a:lnTo>
                  <a:lnTo>
                    <a:pt x="45" y="85"/>
                  </a:lnTo>
                  <a:lnTo>
                    <a:pt x="43" y="93"/>
                  </a:lnTo>
                  <a:lnTo>
                    <a:pt x="43" y="99"/>
                  </a:lnTo>
                  <a:lnTo>
                    <a:pt x="43" y="104"/>
                  </a:lnTo>
                  <a:lnTo>
                    <a:pt x="43" y="112"/>
                  </a:lnTo>
                  <a:lnTo>
                    <a:pt x="43" y="116"/>
                  </a:lnTo>
                  <a:lnTo>
                    <a:pt x="45" y="123"/>
                  </a:lnTo>
                  <a:lnTo>
                    <a:pt x="53" y="133"/>
                  </a:lnTo>
                  <a:lnTo>
                    <a:pt x="62" y="144"/>
                  </a:lnTo>
                  <a:lnTo>
                    <a:pt x="68" y="148"/>
                  </a:lnTo>
                  <a:lnTo>
                    <a:pt x="76" y="150"/>
                  </a:lnTo>
                  <a:lnTo>
                    <a:pt x="85" y="152"/>
                  </a:lnTo>
                  <a:lnTo>
                    <a:pt x="96" y="156"/>
                  </a:lnTo>
                  <a:lnTo>
                    <a:pt x="102" y="156"/>
                  </a:lnTo>
                  <a:lnTo>
                    <a:pt x="108" y="158"/>
                  </a:lnTo>
                  <a:lnTo>
                    <a:pt x="114" y="158"/>
                  </a:lnTo>
                  <a:lnTo>
                    <a:pt x="121" y="159"/>
                  </a:lnTo>
                  <a:lnTo>
                    <a:pt x="127" y="159"/>
                  </a:lnTo>
                  <a:lnTo>
                    <a:pt x="136" y="159"/>
                  </a:lnTo>
                  <a:lnTo>
                    <a:pt x="144" y="159"/>
                  </a:lnTo>
                  <a:lnTo>
                    <a:pt x="153" y="159"/>
                  </a:lnTo>
                  <a:lnTo>
                    <a:pt x="172" y="188"/>
                  </a:lnTo>
                  <a:lnTo>
                    <a:pt x="169" y="188"/>
                  </a:lnTo>
                  <a:lnTo>
                    <a:pt x="161" y="190"/>
                  </a:lnTo>
                  <a:lnTo>
                    <a:pt x="153" y="190"/>
                  </a:lnTo>
                  <a:lnTo>
                    <a:pt x="148" y="190"/>
                  </a:lnTo>
                  <a:lnTo>
                    <a:pt x="138" y="192"/>
                  </a:lnTo>
                  <a:lnTo>
                    <a:pt x="131" y="192"/>
                  </a:lnTo>
                  <a:lnTo>
                    <a:pt x="121" y="192"/>
                  </a:lnTo>
                  <a:lnTo>
                    <a:pt x="112" y="192"/>
                  </a:lnTo>
                  <a:lnTo>
                    <a:pt x="102" y="192"/>
                  </a:lnTo>
                  <a:lnTo>
                    <a:pt x="93" y="192"/>
                  </a:lnTo>
                  <a:lnTo>
                    <a:pt x="81" y="188"/>
                  </a:lnTo>
                  <a:lnTo>
                    <a:pt x="72" y="188"/>
                  </a:lnTo>
                  <a:lnTo>
                    <a:pt x="60" y="186"/>
                  </a:lnTo>
                  <a:lnTo>
                    <a:pt x="53" y="182"/>
                  </a:lnTo>
                  <a:lnTo>
                    <a:pt x="43" y="178"/>
                  </a:lnTo>
                  <a:lnTo>
                    <a:pt x="34" y="175"/>
                  </a:lnTo>
                  <a:lnTo>
                    <a:pt x="24" y="169"/>
                  </a:lnTo>
                  <a:lnTo>
                    <a:pt x="19" y="163"/>
                  </a:lnTo>
                  <a:lnTo>
                    <a:pt x="11" y="156"/>
                  </a:lnTo>
                  <a:lnTo>
                    <a:pt x="7" y="148"/>
                  </a:lnTo>
                  <a:lnTo>
                    <a:pt x="1" y="137"/>
                  </a:lnTo>
                  <a:lnTo>
                    <a:pt x="1" y="129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0" y="110"/>
                  </a:lnTo>
                  <a:lnTo>
                    <a:pt x="0" y="104"/>
                  </a:lnTo>
                  <a:lnTo>
                    <a:pt x="0" y="97"/>
                  </a:lnTo>
                  <a:lnTo>
                    <a:pt x="1" y="91"/>
                  </a:lnTo>
                  <a:lnTo>
                    <a:pt x="5" y="83"/>
                  </a:lnTo>
                  <a:lnTo>
                    <a:pt x="7" y="76"/>
                  </a:lnTo>
                  <a:lnTo>
                    <a:pt x="9" y="66"/>
                  </a:lnTo>
                  <a:lnTo>
                    <a:pt x="13" y="57"/>
                  </a:lnTo>
                  <a:lnTo>
                    <a:pt x="17" y="49"/>
                  </a:lnTo>
                  <a:lnTo>
                    <a:pt x="22" y="40"/>
                  </a:lnTo>
                  <a:lnTo>
                    <a:pt x="26" y="30"/>
                  </a:lnTo>
                  <a:lnTo>
                    <a:pt x="32" y="21"/>
                  </a:lnTo>
                  <a:lnTo>
                    <a:pt x="39" y="9"/>
                  </a:lnTo>
                  <a:lnTo>
                    <a:pt x="47" y="0"/>
                  </a:lnTo>
                  <a:lnTo>
                    <a:pt x="74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1" name="Freeform 85"/>
            <p:cNvSpPr>
              <a:spLocks/>
            </p:cNvSpPr>
            <p:nvPr/>
          </p:nvSpPr>
          <p:spPr bwMode="auto">
            <a:xfrm>
              <a:off x="3344" y="3546"/>
              <a:ext cx="112" cy="432"/>
            </a:xfrm>
            <a:custGeom>
              <a:avLst/>
              <a:gdLst>
                <a:gd name="T0" fmla="*/ 13 w 225"/>
                <a:gd name="T1" fmla="*/ 0 h 865"/>
                <a:gd name="T2" fmla="*/ 12 w 225"/>
                <a:gd name="T3" fmla="*/ 1 h 865"/>
                <a:gd name="T4" fmla="*/ 11 w 225"/>
                <a:gd name="T5" fmla="*/ 2 h 865"/>
                <a:gd name="T6" fmla="*/ 10 w 225"/>
                <a:gd name="T7" fmla="*/ 4 h 865"/>
                <a:gd name="T8" fmla="*/ 9 w 225"/>
                <a:gd name="T9" fmla="*/ 5 h 865"/>
                <a:gd name="T10" fmla="*/ 8 w 225"/>
                <a:gd name="T11" fmla="*/ 7 h 865"/>
                <a:gd name="T12" fmla="*/ 7 w 225"/>
                <a:gd name="T13" fmla="*/ 9 h 865"/>
                <a:gd name="T14" fmla="*/ 6 w 225"/>
                <a:gd name="T15" fmla="*/ 12 h 865"/>
                <a:gd name="T16" fmla="*/ 6 w 225"/>
                <a:gd name="T17" fmla="*/ 14 h 865"/>
                <a:gd name="T18" fmla="*/ 5 w 225"/>
                <a:gd name="T19" fmla="*/ 17 h 865"/>
                <a:gd name="T20" fmla="*/ 4 w 225"/>
                <a:gd name="T21" fmla="*/ 20 h 865"/>
                <a:gd name="T22" fmla="*/ 3 w 225"/>
                <a:gd name="T23" fmla="*/ 23 h 865"/>
                <a:gd name="T24" fmla="*/ 2 w 225"/>
                <a:gd name="T25" fmla="*/ 26 h 865"/>
                <a:gd name="T26" fmla="*/ 1 w 225"/>
                <a:gd name="T27" fmla="*/ 30 h 865"/>
                <a:gd name="T28" fmla="*/ 1 w 225"/>
                <a:gd name="T29" fmla="*/ 34 h 865"/>
                <a:gd name="T30" fmla="*/ 0 w 225"/>
                <a:gd name="T31" fmla="*/ 38 h 865"/>
                <a:gd name="T32" fmla="*/ 0 w 225"/>
                <a:gd name="T33" fmla="*/ 42 h 865"/>
                <a:gd name="T34" fmla="*/ 0 w 225"/>
                <a:gd name="T35" fmla="*/ 46 h 865"/>
                <a:gd name="T36" fmla="*/ 0 w 225"/>
                <a:gd name="T37" fmla="*/ 50 h 865"/>
                <a:gd name="T38" fmla="*/ 0 w 225"/>
                <a:gd name="T39" fmla="*/ 54 h 865"/>
                <a:gd name="T40" fmla="*/ 1 w 225"/>
                <a:gd name="T41" fmla="*/ 59 h 865"/>
                <a:gd name="T42" fmla="*/ 2 w 225"/>
                <a:gd name="T43" fmla="*/ 64 h 865"/>
                <a:gd name="T44" fmla="*/ 3 w 225"/>
                <a:gd name="T45" fmla="*/ 69 h 865"/>
                <a:gd name="T46" fmla="*/ 4 w 225"/>
                <a:gd name="T47" fmla="*/ 74 h 865"/>
                <a:gd name="T48" fmla="*/ 6 w 225"/>
                <a:gd name="T49" fmla="*/ 79 h 865"/>
                <a:gd name="T50" fmla="*/ 8 w 225"/>
                <a:gd name="T51" fmla="*/ 84 h 865"/>
                <a:gd name="T52" fmla="*/ 11 w 225"/>
                <a:gd name="T53" fmla="*/ 89 h 865"/>
                <a:gd name="T54" fmla="*/ 14 w 225"/>
                <a:gd name="T55" fmla="*/ 94 h 865"/>
                <a:gd name="T56" fmla="*/ 17 w 225"/>
                <a:gd name="T57" fmla="*/ 99 h 865"/>
                <a:gd name="T58" fmla="*/ 21 w 225"/>
                <a:gd name="T59" fmla="*/ 105 h 865"/>
                <a:gd name="T60" fmla="*/ 28 w 225"/>
                <a:gd name="T61" fmla="*/ 105 h 865"/>
                <a:gd name="T62" fmla="*/ 27 w 225"/>
                <a:gd name="T63" fmla="*/ 104 h 865"/>
                <a:gd name="T64" fmla="*/ 26 w 225"/>
                <a:gd name="T65" fmla="*/ 102 h 865"/>
                <a:gd name="T66" fmla="*/ 24 w 225"/>
                <a:gd name="T67" fmla="*/ 100 h 865"/>
                <a:gd name="T68" fmla="*/ 22 w 225"/>
                <a:gd name="T69" fmla="*/ 98 h 865"/>
                <a:gd name="T70" fmla="*/ 21 w 225"/>
                <a:gd name="T71" fmla="*/ 96 h 865"/>
                <a:gd name="T72" fmla="*/ 20 w 225"/>
                <a:gd name="T73" fmla="*/ 94 h 865"/>
                <a:gd name="T74" fmla="*/ 18 w 225"/>
                <a:gd name="T75" fmla="*/ 92 h 865"/>
                <a:gd name="T76" fmla="*/ 17 w 225"/>
                <a:gd name="T77" fmla="*/ 89 h 865"/>
                <a:gd name="T78" fmla="*/ 16 w 225"/>
                <a:gd name="T79" fmla="*/ 87 h 865"/>
                <a:gd name="T80" fmla="*/ 14 w 225"/>
                <a:gd name="T81" fmla="*/ 84 h 865"/>
                <a:gd name="T82" fmla="*/ 13 w 225"/>
                <a:gd name="T83" fmla="*/ 81 h 865"/>
                <a:gd name="T84" fmla="*/ 11 w 225"/>
                <a:gd name="T85" fmla="*/ 78 h 865"/>
                <a:gd name="T86" fmla="*/ 10 w 225"/>
                <a:gd name="T87" fmla="*/ 74 h 865"/>
                <a:gd name="T88" fmla="*/ 9 w 225"/>
                <a:gd name="T89" fmla="*/ 71 h 865"/>
                <a:gd name="T90" fmla="*/ 8 w 225"/>
                <a:gd name="T91" fmla="*/ 67 h 865"/>
                <a:gd name="T92" fmla="*/ 7 w 225"/>
                <a:gd name="T93" fmla="*/ 63 h 865"/>
                <a:gd name="T94" fmla="*/ 6 w 225"/>
                <a:gd name="T95" fmla="*/ 59 h 865"/>
                <a:gd name="T96" fmla="*/ 6 w 225"/>
                <a:gd name="T97" fmla="*/ 55 h 865"/>
                <a:gd name="T98" fmla="*/ 5 w 225"/>
                <a:gd name="T99" fmla="*/ 51 h 865"/>
                <a:gd name="T100" fmla="*/ 5 w 225"/>
                <a:gd name="T101" fmla="*/ 46 h 865"/>
                <a:gd name="T102" fmla="*/ 5 w 225"/>
                <a:gd name="T103" fmla="*/ 42 h 865"/>
                <a:gd name="T104" fmla="*/ 5 w 225"/>
                <a:gd name="T105" fmla="*/ 37 h 865"/>
                <a:gd name="T106" fmla="*/ 6 w 225"/>
                <a:gd name="T107" fmla="*/ 32 h 865"/>
                <a:gd name="T108" fmla="*/ 7 w 225"/>
                <a:gd name="T109" fmla="*/ 27 h 865"/>
                <a:gd name="T110" fmla="*/ 8 w 225"/>
                <a:gd name="T111" fmla="*/ 22 h 865"/>
                <a:gd name="T112" fmla="*/ 9 w 225"/>
                <a:gd name="T113" fmla="*/ 17 h 865"/>
                <a:gd name="T114" fmla="*/ 11 w 225"/>
                <a:gd name="T115" fmla="*/ 12 h 865"/>
                <a:gd name="T116" fmla="*/ 14 w 225"/>
                <a:gd name="T117" fmla="*/ 7 h 865"/>
                <a:gd name="T118" fmla="*/ 17 w 225"/>
                <a:gd name="T119" fmla="*/ 2 h 865"/>
                <a:gd name="T120" fmla="*/ 13 w 225"/>
                <a:gd name="T121" fmla="*/ 0 h 8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5"/>
                <a:gd name="T184" fmla="*/ 0 h 865"/>
                <a:gd name="T185" fmla="*/ 225 w 225"/>
                <a:gd name="T186" fmla="*/ 865 h 8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5" h="865">
                  <a:moveTo>
                    <a:pt x="107" y="0"/>
                  </a:moveTo>
                  <a:lnTo>
                    <a:pt x="105" y="0"/>
                  </a:lnTo>
                  <a:lnTo>
                    <a:pt x="103" y="3"/>
                  </a:lnTo>
                  <a:lnTo>
                    <a:pt x="99" y="9"/>
                  </a:lnTo>
                  <a:lnTo>
                    <a:pt x="95" y="19"/>
                  </a:lnTo>
                  <a:lnTo>
                    <a:pt x="92" y="21"/>
                  </a:lnTo>
                  <a:lnTo>
                    <a:pt x="88" y="26"/>
                  </a:lnTo>
                  <a:lnTo>
                    <a:pt x="86" y="34"/>
                  </a:lnTo>
                  <a:lnTo>
                    <a:pt x="82" y="40"/>
                  </a:lnTo>
                  <a:lnTo>
                    <a:pt x="78" y="47"/>
                  </a:lnTo>
                  <a:lnTo>
                    <a:pt x="74" y="53"/>
                  </a:lnTo>
                  <a:lnTo>
                    <a:pt x="71" y="61"/>
                  </a:lnTo>
                  <a:lnTo>
                    <a:pt x="69" y="70"/>
                  </a:lnTo>
                  <a:lnTo>
                    <a:pt x="63" y="78"/>
                  </a:lnTo>
                  <a:lnTo>
                    <a:pt x="59" y="87"/>
                  </a:lnTo>
                  <a:lnTo>
                    <a:pt x="55" y="97"/>
                  </a:lnTo>
                  <a:lnTo>
                    <a:pt x="52" y="106"/>
                  </a:lnTo>
                  <a:lnTo>
                    <a:pt x="48" y="118"/>
                  </a:lnTo>
                  <a:lnTo>
                    <a:pt x="42" y="127"/>
                  </a:lnTo>
                  <a:lnTo>
                    <a:pt x="40" y="138"/>
                  </a:lnTo>
                  <a:lnTo>
                    <a:pt x="36" y="152"/>
                  </a:lnTo>
                  <a:lnTo>
                    <a:pt x="33" y="163"/>
                  </a:lnTo>
                  <a:lnTo>
                    <a:pt x="27" y="176"/>
                  </a:lnTo>
                  <a:lnTo>
                    <a:pt x="25" y="188"/>
                  </a:lnTo>
                  <a:lnTo>
                    <a:pt x="21" y="201"/>
                  </a:lnTo>
                  <a:lnTo>
                    <a:pt x="17" y="215"/>
                  </a:lnTo>
                  <a:lnTo>
                    <a:pt x="14" y="230"/>
                  </a:lnTo>
                  <a:lnTo>
                    <a:pt x="12" y="243"/>
                  </a:lnTo>
                  <a:lnTo>
                    <a:pt x="12" y="260"/>
                  </a:lnTo>
                  <a:lnTo>
                    <a:pt x="8" y="273"/>
                  </a:lnTo>
                  <a:lnTo>
                    <a:pt x="6" y="289"/>
                  </a:lnTo>
                  <a:lnTo>
                    <a:pt x="4" y="304"/>
                  </a:lnTo>
                  <a:lnTo>
                    <a:pt x="2" y="321"/>
                  </a:lnTo>
                  <a:lnTo>
                    <a:pt x="0" y="336"/>
                  </a:lnTo>
                  <a:lnTo>
                    <a:pt x="0" y="353"/>
                  </a:lnTo>
                  <a:lnTo>
                    <a:pt x="0" y="370"/>
                  </a:lnTo>
                  <a:lnTo>
                    <a:pt x="0" y="388"/>
                  </a:lnTo>
                  <a:lnTo>
                    <a:pt x="0" y="405"/>
                  </a:lnTo>
                  <a:lnTo>
                    <a:pt x="2" y="422"/>
                  </a:lnTo>
                  <a:lnTo>
                    <a:pt x="4" y="439"/>
                  </a:lnTo>
                  <a:lnTo>
                    <a:pt x="6" y="460"/>
                  </a:lnTo>
                  <a:lnTo>
                    <a:pt x="8" y="477"/>
                  </a:lnTo>
                  <a:lnTo>
                    <a:pt x="12" y="496"/>
                  </a:lnTo>
                  <a:lnTo>
                    <a:pt x="17" y="515"/>
                  </a:lnTo>
                  <a:lnTo>
                    <a:pt x="21" y="534"/>
                  </a:lnTo>
                  <a:lnTo>
                    <a:pt x="25" y="553"/>
                  </a:lnTo>
                  <a:lnTo>
                    <a:pt x="33" y="574"/>
                  </a:lnTo>
                  <a:lnTo>
                    <a:pt x="36" y="593"/>
                  </a:lnTo>
                  <a:lnTo>
                    <a:pt x="44" y="612"/>
                  </a:lnTo>
                  <a:lnTo>
                    <a:pt x="52" y="633"/>
                  </a:lnTo>
                  <a:lnTo>
                    <a:pt x="61" y="654"/>
                  </a:lnTo>
                  <a:lnTo>
                    <a:pt x="71" y="673"/>
                  </a:lnTo>
                  <a:lnTo>
                    <a:pt x="80" y="694"/>
                  </a:lnTo>
                  <a:lnTo>
                    <a:pt x="92" y="715"/>
                  </a:lnTo>
                  <a:lnTo>
                    <a:pt x="103" y="735"/>
                  </a:lnTo>
                  <a:lnTo>
                    <a:pt x="114" y="756"/>
                  </a:lnTo>
                  <a:lnTo>
                    <a:pt x="128" y="777"/>
                  </a:lnTo>
                  <a:lnTo>
                    <a:pt x="141" y="798"/>
                  </a:lnTo>
                  <a:lnTo>
                    <a:pt x="158" y="821"/>
                  </a:lnTo>
                  <a:lnTo>
                    <a:pt x="173" y="842"/>
                  </a:lnTo>
                  <a:lnTo>
                    <a:pt x="190" y="865"/>
                  </a:lnTo>
                  <a:lnTo>
                    <a:pt x="225" y="840"/>
                  </a:lnTo>
                  <a:lnTo>
                    <a:pt x="223" y="838"/>
                  </a:lnTo>
                  <a:lnTo>
                    <a:pt x="219" y="834"/>
                  </a:lnTo>
                  <a:lnTo>
                    <a:pt x="215" y="829"/>
                  </a:lnTo>
                  <a:lnTo>
                    <a:pt x="209" y="823"/>
                  </a:lnTo>
                  <a:lnTo>
                    <a:pt x="202" y="813"/>
                  </a:lnTo>
                  <a:lnTo>
                    <a:pt x="192" y="802"/>
                  </a:lnTo>
                  <a:lnTo>
                    <a:pt x="187" y="794"/>
                  </a:lnTo>
                  <a:lnTo>
                    <a:pt x="183" y="789"/>
                  </a:lnTo>
                  <a:lnTo>
                    <a:pt x="179" y="781"/>
                  </a:lnTo>
                  <a:lnTo>
                    <a:pt x="173" y="773"/>
                  </a:lnTo>
                  <a:lnTo>
                    <a:pt x="168" y="766"/>
                  </a:lnTo>
                  <a:lnTo>
                    <a:pt x="162" y="756"/>
                  </a:lnTo>
                  <a:lnTo>
                    <a:pt x="156" y="749"/>
                  </a:lnTo>
                  <a:lnTo>
                    <a:pt x="150" y="739"/>
                  </a:lnTo>
                  <a:lnTo>
                    <a:pt x="145" y="728"/>
                  </a:lnTo>
                  <a:lnTo>
                    <a:pt x="139" y="718"/>
                  </a:lnTo>
                  <a:lnTo>
                    <a:pt x="135" y="707"/>
                  </a:lnTo>
                  <a:lnTo>
                    <a:pt x="130" y="697"/>
                  </a:lnTo>
                  <a:lnTo>
                    <a:pt x="122" y="686"/>
                  </a:lnTo>
                  <a:lnTo>
                    <a:pt x="116" y="673"/>
                  </a:lnTo>
                  <a:lnTo>
                    <a:pt x="112" y="661"/>
                  </a:lnTo>
                  <a:lnTo>
                    <a:pt x="107" y="650"/>
                  </a:lnTo>
                  <a:lnTo>
                    <a:pt x="99" y="637"/>
                  </a:lnTo>
                  <a:lnTo>
                    <a:pt x="95" y="625"/>
                  </a:lnTo>
                  <a:lnTo>
                    <a:pt x="90" y="612"/>
                  </a:lnTo>
                  <a:lnTo>
                    <a:pt x="86" y="599"/>
                  </a:lnTo>
                  <a:lnTo>
                    <a:pt x="80" y="583"/>
                  </a:lnTo>
                  <a:lnTo>
                    <a:pt x="76" y="568"/>
                  </a:lnTo>
                  <a:lnTo>
                    <a:pt x="71" y="553"/>
                  </a:lnTo>
                  <a:lnTo>
                    <a:pt x="67" y="540"/>
                  </a:lnTo>
                  <a:lnTo>
                    <a:pt x="63" y="523"/>
                  </a:lnTo>
                  <a:lnTo>
                    <a:pt x="57" y="507"/>
                  </a:lnTo>
                  <a:lnTo>
                    <a:pt x="55" y="490"/>
                  </a:lnTo>
                  <a:lnTo>
                    <a:pt x="53" y="475"/>
                  </a:lnTo>
                  <a:lnTo>
                    <a:pt x="50" y="458"/>
                  </a:lnTo>
                  <a:lnTo>
                    <a:pt x="48" y="441"/>
                  </a:lnTo>
                  <a:lnTo>
                    <a:pt x="44" y="424"/>
                  </a:lnTo>
                  <a:lnTo>
                    <a:pt x="44" y="408"/>
                  </a:lnTo>
                  <a:lnTo>
                    <a:pt x="42" y="389"/>
                  </a:lnTo>
                  <a:lnTo>
                    <a:pt x="42" y="372"/>
                  </a:lnTo>
                  <a:lnTo>
                    <a:pt x="42" y="353"/>
                  </a:lnTo>
                  <a:lnTo>
                    <a:pt x="44" y="336"/>
                  </a:lnTo>
                  <a:lnTo>
                    <a:pt x="44" y="317"/>
                  </a:lnTo>
                  <a:lnTo>
                    <a:pt x="44" y="298"/>
                  </a:lnTo>
                  <a:lnTo>
                    <a:pt x="48" y="279"/>
                  </a:lnTo>
                  <a:lnTo>
                    <a:pt x="50" y="260"/>
                  </a:lnTo>
                  <a:lnTo>
                    <a:pt x="53" y="241"/>
                  </a:lnTo>
                  <a:lnTo>
                    <a:pt x="57" y="222"/>
                  </a:lnTo>
                  <a:lnTo>
                    <a:pt x="61" y="201"/>
                  </a:lnTo>
                  <a:lnTo>
                    <a:pt x="67" y="182"/>
                  </a:lnTo>
                  <a:lnTo>
                    <a:pt x="72" y="161"/>
                  </a:lnTo>
                  <a:lnTo>
                    <a:pt x="78" y="142"/>
                  </a:lnTo>
                  <a:lnTo>
                    <a:pt x="86" y="121"/>
                  </a:lnTo>
                  <a:lnTo>
                    <a:pt x="95" y="100"/>
                  </a:lnTo>
                  <a:lnTo>
                    <a:pt x="103" y="80"/>
                  </a:lnTo>
                  <a:lnTo>
                    <a:pt x="114" y="61"/>
                  </a:lnTo>
                  <a:lnTo>
                    <a:pt x="124" y="38"/>
                  </a:lnTo>
                  <a:lnTo>
                    <a:pt x="137" y="19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2" name="Freeform 86"/>
            <p:cNvSpPr>
              <a:spLocks/>
            </p:cNvSpPr>
            <p:nvPr/>
          </p:nvSpPr>
          <p:spPr bwMode="auto">
            <a:xfrm>
              <a:off x="2612" y="3490"/>
              <a:ext cx="273" cy="218"/>
            </a:xfrm>
            <a:custGeom>
              <a:avLst/>
              <a:gdLst>
                <a:gd name="T0" fmla="*/ 1 w 545"/>
                <a:gd name="T1" fmla="*/ 0 h 437"/>
                <a:gd name="T2" fmla="*/ 2 w 545"/>
                <a:gd name="T3" fmla="*/ 0 h 437"/>
                <a:gd name="T4" fmla="*/ 4 w 545"/>
                <a:gd name="T5" fmla="*/ 2 h 437"/>
                <a:gd name="T6" fmla="*/ 6 w 545"/>
                <a:gd name="T7" fmla="*/ 2 h 437"/>
                <a:gd name="T8" fmla="*/ 8 w 545"/>
                <a:gd name="T9" fmla="*/ 3 h 437"/>
                <a:gd name="T10" fmla="*/ 9 w 545"/>
                <a:gd name="T11" fmla="*/ 4 h 437"/>
                <a:gd name="T12" fmla="*/ 11 w 545"/>
                <a:gd name="T13" fmla="*/ 5 h 437"/>
                <a:gd name="T14" fmla="*/ 13 w 545"/>
                <a:gd name="T15" fmla="*/ 7 h 437"/>
                <a:gd name="T16" fmla="*/ 16 w 545"/>
                <a:gd name="T17" fmla="*/ 8 h 437"/>
                <a:gd name="T18" fmla="*/ 18 w 545"/>
                <a:gd name="T19" fmla="*/ 9 h 437"/>
                <a:gd name="T20" fmla="*/ 20 w 545"/>
                <a:gd name="T21" fmla="*/ 11 h 437"/>
                <a:gd name="T22" fmla="*/ 23 w 545"/>
                <a:gd name="T23" fmla="*/ 12 h 437"/>
                <a:gd name="T24" fmla="*/ 26 w 545"/>
                <a:gd name="T25" fmla="*/ 14 h 437"/>
                <a:gd name="T26" fmla="*/ 28 w 545"/>
                <a:gd name="T27" fmla="*/ 16 h 437"/>
                <a:gd name="T28" fmla="*/ 31 w 545"/>
                <a:gd name="T29" fmla="*/ 18 h 437"/>
                <a:gd name="T30" fmla="*/ 34 w 545"/>
                <a:gd name="T31" fmla="*/ 19 h 437"/>
                <a:gd name="T32" fmla="*/ 37 w 545"/>
                <a:gd name="T33" fmla="*/ 21 h 437"/>
                <a:gd name="T34" fmla="*/ 39 w 545"/>
                <a:gd name="T35" fmla="*/ 24 h 437"/>
                <a:gd name="T36" fmla="*/ 42 w 545"/>
                <a:gd name="T37" fmla="*/ 26 h 437"/>
                <a:gd name="T38" fmla="*/ 45 w 545"/>
                <a:gd name="T39" fmla="*/ 28 h 437"/>
                <a:gd name="T40" fmla="*/ 48 w 545"/>
                <a:gd name="T41" fmla="*/ 30 h 437"/>
                <a:gd name="T42" fmla="*/ 51 w 545"/>
                <a:gd name="T43" fmla="*/ 32 h 437"/>
                <a:gd name="T44" fmla="*/ 53 w 545"/>
                <a:gd name="T45" fmla="*/ 34 h 437"/>
                <a:gd name="T46" fmla="*/ 56 w 545"/>
                <a:gd name="T47" fmla="*/ 37 h 437"/>
                <a:gd name="T48" fmla="*/ 59 w 545"/>
                <a:gd name="T49" fmla="*/ 39 h 437"/>
                <a:gd name="T50" fmla="*/ 61 w 545"/>
                <a:gd name="T51" fmla="*/ 42 h 437"/>
                <a:gd name="T52" fmla="*/ 64 w 545"/>
                <a:gd name="T53" fmla="*/ 44 h 437"/>
                <a:gd name="T54" fmla="*/ 66 w 545"/>
                <a:gd name="T55" fmla="*/ 47 h 437"/>
                <a:gd name="T56" fmla="*/ 69 w 545"/>
                <a:gd name="T57" fmla="*/ 49 h 437"/>
                <a:gd name="T58" fmla="*/ 67 w 545"/>
                <a:gd name="T59" fmla="*/ 54 h 437"/>
                <a:gd name="T60" fmla="*/ 66 w 545"/>
                <a:gd name="T61" fmla="*/ 53 h 437"/>
                <a:gd name="T62" fmla="*/ 64 w 545"/>
                <a:gd name="T63" fmla="*/ 52 h 437"/>
                <a:gd name="T64" fmla="*/ 62 w 545"/>
                <a:gd name="T65" fmla="*/ 50 h 437"/>
                <a:gd name="T66" fmla="*/ 60 w 545"/>
                <a:gd name="T67" fmla="*/ 48 h 437"/>
                <a:gd name="T68" fmla="*/ 59 w 545"/>
                <a:gd name="T69" fmla="*/ 47 h 437"/>
                <a:gd name="T70" fmla="*/ 57 w 545"/>
                <a:gd name="T71" fmla="*/ 45 h 437"/>
                <a:gd name="T72" fmla="*/ 55 w 545"/>
                <a:gd name="T73" fmla="*/ 44 h 437"/>
                <a:gd name="T74" fmla="*/ 53 w 545"/>
                <a:gd name="T75" fmla="*/ 42 h 437"/>
                <a:gd name="T76" fmla="*/ 51 w 545"/>
                <a:gd name="T77" fmla="*/ 41 h 437"/>
                <a:gd name="T78" fmla="*/ 49 w 545"/>
                <a:gd name="T79" fmla="*/ 39 h 437"/>
                <a:gd name="T80" fmla="*/ 47 w 545"/>
                <a:gd name="T81" fmla="*/ 37 h 437"/>
                <a:gd name="T82" fmla="*/ 45 w 545"/>
                <a:gd name="T83" fmla="*/ 35 h 437"/>
                <a:gd name="T84" fmla="*/ 43 w 545"/>
                <a:gd name="T85" fmla="*/ 33 h 437"/>
                <a:gd name="T86" fmla="*/ 41 w 545"/>
                <a:gd name="T87" fmla="*/ 32 h 437"/>
                <a:gd name="T88" fmla="*/ 38 w 545"/>
                <a:gd name="T89" fmla="*/ 30 h 437"/>
                <a:gd name="T90" fmla="*/ 36 w 545"/>
                <a:gd name="T91" fmla="*/ 28 h 437"/>
                <a:gd name="T92" fmla="*/ 33 w 545"/>
                <a:gd name="T93" fmla="*/ 26 h 437"/>
                <a:gd name="T94" fmla="*/ 30 w 545"/>
                <a:gd name="T95" fmla="*/ 24 h 437"/>
                <a:gd name="T96" fmla="*/ 28 w 545"/>
                <a:gd name="T97" fmla="*/ 22 h 437"/>
                <a:gd name="T98" fmla="*/ 25 w 545"/>
                <a:gd name="T99" fmla="*/ 21 h 437"/>
                <a:gd name="T100" fmla="*/ 23 w 545"/>
                <a:gd name="T101" fmla="*/ 19 h 437"/>
                <a:gd name="T102" fmla="*/ 20 w 545"/>
                <a:gd name="T103" fmla="*/ 17 h 437"/>
                <a:gd name="T104" fmla="*/ 17 w 545"/>
                <a:gd name="T105" fmla="*/ 15 h 437"/>
                <a:gd name="T106" fmla="*/ 15 w 545"/>
                <a:gd name="T107" fmla="*/ 14 h 437"/>
                <a:gd name="T108" fmla="*/ 12 w 545"/>
                <a:gd name="T109" fmla="*/ 12 h 437"/>
                <a:gd name="T110" fmla="*/ 10 w 545"/>
                <a:gd name="T111" fmla="*/ 11 h 437"/>
                <a:gd name="T112" fmla="*/ 7 w 545"/>
                <a:gd name="T113" fmla="*/ 9 h 437"/>
                <a:gd name="T114" fmla="*/ 0 w 545"/>
                <a:gd name="T115" fmla="*/ 0 h 4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45"/>
                <a:gd name="T175" fmla="*/ 0 h 437"/>
                <a:gd name="T176" fmla="*/ 545 w 545"/>
                <a:gd name="T177" fmla="*/ 437 h 4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45" h="437">
                  <a:moveTo>
                    <a:pt x="0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15" y="7"/>
                  </a:lnTo>
                  <a:lnTo>
                    <a:pt x="23" y="11"/>
                  </a:lnTo>
                  <a:lnTo>
                    <a:pt x="32" y="17"/>
                  </a:lnTo>
                  <a:lnTo>
                    <a:pt x="38" y="20"/>
                  </a:lnTo>
                  <a:lnTo>
                    <a:pt x="44" y="22"/>
                  </a:lnTo>
                  <a:lnTo>
                    <a:pt x="51" y="26"/>
                  </a:lnTo>
                  <a:lnTo>
                    <a:pt x="59" y="30"/>
                  </a:lnTo>
                  <a:lnTo>
                    <a:pt x="64" y="34"/>
                  </a:lnTo>
                  <a:lnTo>
                    <a:pt x="70" y="38"/>
                  </a:lnTo>
                  <a:lnTo>
                    <a:pt x="78" y="41"/>
                  </a:lnTo>
                  <a:lnTo>
                    <a:pt x="87" y="47"/>
                  </a:lnTo>
                  <a:lnTo>
                    <a:pt x="95" y="51"/>
                  </a:lnTo>
                  <a:lnTo>
                    <a:pt x="102" y="57"/>
                  </a:lnTo>
                  <a:lnTo>
                    <a:pt x="112" y="60"/>
                  </a:lnTo>
                  <a:lnTo>
                    <a:pt x="121" y="68"/>
                  </a:lnTo>
                  <a:lnTo>
                    <a:pt x="129" y="72"/>
                  </a:lnTo>
                  <a:lnTo>
                    <a:pt x="139" y="77"/>
                  </a:lnTo>
                  <a:lnTo>
                    <a:pt x="148" y="83"/>
                  </a:lnTo>
                  <a:lnTo>
                    <a:pt x="160" y="91"/>
                  </a:lnTo>
                  <a:lnTo>
                    <a:pt x="169" y="96"/>
                  </a:lnTo>
                  <a:lnTo>
                    <a:pt x="179" y="102"/>
                  </a:lnTo>
                  <a:lnTo>
                    <a:pt x="190" y="110"/>
                  </a:lnTo>
                  <a:lnTo>
                    <a:pt x="201" y="117"/>
                  </a:lnTo>
                  <a:lnTo>
                    <a:pt x="211" y="123"/>
                  </a:lnTo>
                  <a:lnTo>
                    <a:pt x="220" y="131"/>
                  </a:lnTo>
                  <a:lnTo>
                    <a:pt x="232" y="136"/>
                  </a:lnTo>
                  <a:lnTo>
                    <a:pt x="243" y="144"/>
                  </a:lnTo>
                  <a:lnTo>
                    <a:pt x="253" y="152"/>
                  </a:lnTo>
                  <a:lnTo>
                    <a:pt x="266" y="159"/>
                  </a:lnTo>
                  <a:lnTo>
                    <a:pt x="277" y="167"/>
                  </a:lnTo>
                  <a:lnTo>
                    <a:pt x="289" y="174"/>
                  </a:lnTo>
                  <a:lnTo>
                    <a:pt x="298" y="182"/>
                  </a:lnTo>
                  <a:lnTo>
                    <a:pt x="310" y="192"/>
                  </a:lnTo>
                  <a:lnTo>
                    <a:pt x="321" y="199"/>
                  </a:lnTo>
                  <a:lnTo>
                    <a:pt x="332" y="209"/>
                  </a:lnTo>
                  <a:lnTo>
                    <a:pt x="344" y="216"/>
                  </a:lnTo>
                  <a:lnTo>
                    <a:pt x="357" y="224"/>
                  </a:lnTo>
                  <a:lnTo>
                    <a:pt x="367" y="233"/>
                  </a:lnTo>
                  <a:lnTo>
                    <a:pt x="380" y="243"/>
                  </a:lnTo>
                  <a:lnTo>
                    <a:pt x="389" y="252"/>
                  </a:lnTo>
                  <a:lnTo>
                    <a:pt x="401" y="260"/>
                  </a:lnTo>
                  <a:lnTo>
                    <a:pt x="410" y="269"/>
                  </a:lnTo>
                  <a:lnTo>
                    <a:pt x="424" y="279"/>
                  </a:lnTo>
                  <a:lnTo>
                    <a:pt x="433" y="288"/>
                  </a:lnTo>
                  <a:lnTo>
                    <a:pt x="445" y="298"/>
                  </a:lnTo>
                  <a:lnTo>
                    <a:pt x="454" y="308"/>
                  </a:lnTo>
                  <a:lnTo>
                    <a:pt x="467" y="317"/>
                  </a:lnTo>
                  <a:lnTo>
                    <a:pt x="477" y="327"/>
                  </a:lnTo>
                  <a:lnTo>
                    <a:pt x="486" y="336"/>
                  </a:lnTo>
                  <a:lnTo>
                    <a:pt x="496" y="346"/>
                  </a:lnTo>
                  <a:lnTo>
                    <a:pt x="507" y="355"/>
                  </a:lnTo>
                  <a:lnTo>
                    <a:pt x="515" y="365"/>
                  </a:lnTo>
                  <a:lnTo>
                    <a:pt x="526" y="376"/>
                  </a:lnTo>
                  <a:lnTo>
                    <a:pt x="536" y="385"/>
                  </a:lnTo>
                  <a:lnTo>
                    <a:pt x="545" y="397"/>
                  </a:lnTo>
                  <a:lnTo>
                    <a:pt x="530" y="437"/>
                  </a:lnTo>
                  <a:lnTo>
                    <a:pt x="530" y="435"/>
                  </a:lnTo>
                  <a:lnTo>
                    <a:pt x="528" y="433"/>
                  </a:lnTo>
                  <a:lnTo>
                    <a:pt x="524" y="429"/>
                  </a:lnTo>
                  <a:lnTo>
                    <a:pt x="519" y="425"/>
                  </a:lnTo>
                  <a:lnTo>
                    <a:pt x="511" y="416"/>
                  </a:lnTo>
                  <a:lnTo>
                    <a:pt x="504" y="410"/>
                  </a:lnTo>
                  <a:lnTo>
                    <a:pt x="492" y="403"/>
                  </a:lnTo>
                  <a:lnTo>
                    <a:pt x="485" y="393"/>
                  </a:lnTo>
                  <a:lnTo>
                    <a:pt x="477" y="389"/>
                  </a:lnTo>
                  <a:lnTo>
                    <a:pt x="471" y="384"/>
                  </a:lnTo>
                  <a:lnTo>
                    <a:pt x="465" y="378"/>
                  </a:lnTo>
                  <a:lnTo>
                    <a:pt x="460" y="372"/>
                  </a:lnTo>
                  <a:lnTo>
                    <a:pt x="452" y="365"/>
                  </a:lnTo>
                  <a:lnTo>
                    <a:pt x="446" y="359"/>
                  </a:lnTo>
                  <a:lnTo>
                    <a:pt x="439" y="355"/>
                  </a:lnTo>
                  <a:lnTo>
                    <a:pt x="431" y="349"/>
                  </a:lnTo>
                  <a:lnTo>
                    <a:pt x="424" y="342"/>
                  </a:lnTo>
                  <a:lnTo>
                    <a:pt x="416" y="336"/>
                  </a:lnTo>
                  <a:lnTo>
                    <a:pt x="408" y="328"/>
                  </a:lnTo>
                  <a:lnTo>
                    <a:pt x="399" y="323"/>
                  </a:lnTo>
                  <a:lnTo>
                    <a:pt x="391" y="315"/>
                  </a:lnTo>
                  <a:lnTo>
                    <a:pt x="384" y="309"/>
                  </a:lnTo>
                  <a:lnTo>
                    <a:pt x="374" y="302"/>
                  </a:lnTo>
                  <a:lnTo>
                    <a:pt x="367" y="296"/>
                  </a:lnTo>
                  <a:lnTo>
                    <a:pt x="357" y="287"/>
                  </a:lnTo>
                  <a:lnTo>
                    <a:pt x="350" y="279"/>
                  </a:lnTo>
                  <a:lnTo>
                    <a:pt x="338" y="271"/>
                  </a:lnTo>
                  <a:lnTo>
                    <a:pt x="331" y="264"/>
                  </a:lnTo>
                  <a:lnTo>
                    <a:pt x="321" y="256"/>
                  </a:lnTo>
                  <a:lnTo>
                    <a:pt x="310" y="249"/>
                  </a:lnTo>
                  <a:lnTo>
                    <a:pt x="300" y="241"/>
                  </a:lnTo>
                  <a:lnTo>
                    <a:pt x="293" y="235"/>
                  </a:lnTo>
                  <a:lnTo>
                    <a:pt x="281" y="226"/>
                  </a:lnTo>
                  <a:lnTo>
                    <a:pt x="272" y="218"/>
                  </a:lnTo>
                  <a:lnTo>
                    <a:pt x="260" y="211"/>
                  </a:lnTo>
                  <a:lnTo>
                    <a:pt x="251" y="205"/>
                  </a:lnTo>
                  <a:lnTo>
                    <a:pt x="239" y="197"/>
                  </a:lnTo>
                  <a:lnTo>
                    <a:pt x="230" y="190"/>
                  </a:lnTo>
                  <a:lnTo>
                    <a:pt x="220" y="182"/>
                  </a:lnTo>
                  <a:lnTo>
                    <a:pt x="209" y="176"/>
                  </a:lnTo>
                  <a:lnTo>
                    <a:pt x="199" y="169"/>
                  </a:lnTo>
                  <a:lnTo>
                    <a:pt x="188" y="161"/>
                  </a:lnTo>
                  <a:lnTo>
                    <a:pt x="177" y="154"/>
                  </a:lnTo>
                  <a:lnTo>
                    <a:pt x="167" y="146"/>
                  </a:lnTo>
                  <a:lnTo>
                    <a:pt x="156" y="140"/>
                  </a:lnTo>
                  <a:lnTo>
                    <a:pt x="146" y="133"/>
                  </a:lnTo>
                  <a:lnTo>
                    <a:pt x="135" y="127"/>
                  </a:lnTo>
                  <a:lnTo>
                    <a:pt x="125" y="119"/>
                  </a:lnTo>
                  <a:lnTo>
                    <a:pt x="114" y="114"/>
                  </a:lnTo>
                  <a:lnTo>
                    <a:pt x="104" y="108"/>
                  </a:lnTo>
                  <a:lnTo>
                    <a:pt x="93" y="102"/>
                  </a:lnTo>
                  <a:lnTo>
                    <a:pt x="83" y="96"/>
                  </a:lnTo>
                  <a:lnTo>
                    <a:pt x="74" y="89"/>
                  </a:lnTo>
                  <a:lnTo>
                    <a:pt x="63" y="85"/>
                  </a:lnTo>
                  <a:lnTo>
                    <a:pt x="53" y="79"/>
                  </a:lnTo>
                  <a:lnTo>
                    <a:pt x="44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3" name="Freeform 87"/>
            <p:cNvSpPr>
              <a:spLocks/>
            </p:cNvSpPr>
            <p:nvPr/>
          </p:nvSpPr>
          <p:spPr bwMode="auto">
            <a:xfrm>
              <a:off x="2699" y="3647"/>
              <a:ext cx="162" cy="91"/>
            </a:xfrm>
            <a:custGeom>
              <a:avLst/>
              <a:gdLst>
                <a:gd name="T0" fmla="*/ 0 w 323"/>
                <a:gd name="T1" fmla="*/ 0 h 183"/>
                <a:gd name="T2" fmla="*/ 1 w 323"/>
                <a:gd name="T3" fmla="*/ 0 h 183"/>
                <a:gd name="T4" fmla="*/ 2 w 323"/>
                <a:gd name="T5" fmla="*/ 0 h 183"/>
                <a:gd name="T6" fmla="*/ 3 w 323"/>
                <a:gd name="T7" fmla="*/ 1 h 183"/>
                <a:gd name="T8" fmla="*/ 4 w 323"/>
                <a:gd name="T9" fmla="*/ 1 h 183"/>
                <a:gd name="T10" fmla="*/ 5 w 323"/>
                <a:gd name="T11" fmla="*/ 1 h 183"/>
                <a:gd name="T12" fmla="*/ 6 w 323"/>
                <a:gd name="T13" fmla="*/ 2 h 183"/>
                <a:gd name="T14" fmla="*/ 7 w 323"/>
                <a:gd name="T15" fmla="*/ 2 h 183"/>
                <a:gd name="T16" fmla="*/ 9 w 323"/>
                <a:gd name="T17" fmla="*/ 3 h 183"/>
                <a:gd name="T18" fmla="*/ 10 w 323"/>
                <a:gd name="T19" fmla="*/ 4 h 183"/>
                <a:gd name="T20" fmla="*/ 11 w 323"/>
                <a:gd name="T21" fmla="*/ 4 h 183"/>
                <a:gd name="T22" fmla="*/ 11 w 323"/>
                <a:gd name="T23" fmla="*/ 4 h 183"/>
                <a:gd name="T24" fmla="*/ 12 w 323"/>
                <a:gd name="T25" fmla="*/ 5 h 183"/>
                <a:gd name="T26" fmla="*/ 13 w 323"/>
                <a:gd name="T27" fmla="*/ 5 h 183"/>
                <a:gd name="T28" fmla="*/ 14 w 323"/>
                <a:gd name="T29" fmla="*/ 6 h 183"/>
                <a:gd name="T30" fmla="*/ 15 w 323"/>
                <a:gd name="T31" fmla="*/ 6 h 183"/>
                <a:gd name="T32" fmla="*/ 16 w 323"/>
                <a:gd name="T33" fmla="*/ 6 h 183"/>
                <a:gd name="T34" fmla="*/ 17 w 323"/>
                <a:gd name="T35" fmla="*/ 7 h 183"/>
                <a:gd name="T36" fmla="*/ 18 w 323"/>
                <a:gd name="T37" fmla="*/ 7 h 183"/>
                <a:gd name="T38" fmla="*/ 18 w 323"/>
                <a:gd name="T39" fmla="*/ 8 h 183"/>
                <a:gd name="T40" fmla="*/ 19 w 323"/>
                <a:gd name="T41" fmla="*/ 8 h 183"/>
                <a:gd name="T42" fmla="*/ 20 w 323"/>
                <a:gd name="T43" fmla="*/ 8 h 183"/>
                <a:gd name="T44" fmla="*/ 21 w 323"/>
                <a:gd name="T45" fmla="*/ 9 h 183"/>
                <a:gd name="T46" fmla="*/ 22 w 323"/>
                <a:gd name="T47" fmla="*/ 9 h 183"/>
                <a:gd name="T48" fmla="*/ 23 w 323"/>
                <a:gd name="T49" fmla="*/ 10 h 183"/>
                <a:gd name="T50" fmla="*/ 24 w 323"/>
                <a:gd name="T51" fmla="*/ 10 h 183"/>
                <a:gd name="T52" fmla="*/ 25 w 323"/>
                <a:gd name="T53" fmla="*/ 10 h 183"/>
                <a:gd name="T54" fmla="*/ 26 w 323"/>
                <a:gd name="T55" fmla="*/ 11 h 183"/>
                <a:gd name="T56" fmla="*/ 27 w 323"/>
                <a:gd name="T57" fmla="*/ 11 h 183"/>
                <a:gd name="T58" fmla="*/ 27 w 323"/>
                <a:gd name="T59" fmla="*/ 11 h 183"/>
                <a:gd name="T60" fmla="*/ 28 w 323"/>
                <a:gd name="T61" fmla="*/ 12 h 183"/>
                <a:gd name="T62" fmla="*/ 29 w 323"/>
                <a:gd name="T63" fmla="*/ 12 h 183"/>
                <a:gd name="T64" fmla="*/ 30 w 323"/>
                <a:gd name="T65" fmla="*/ 13 h 183"/>
                <a:gd name="T66" fmla="*/ 31 w 323"/>
                <a:gd name="T67" fmla="*/ 13 h 183"/>
                <a:gd name="T68" fmla="*/ 32 w 323"/>
                <a:gd name="T69" fmla="*/ 14 h 183"/>
                <a:gd name="T70" fmla="*/ 32 w 323"/>
                <a:gd name="T71" fmla="*/ 14 h 183"/>
                <a:gd name="T72" fmla="*/ 33 w 323"/>
                <a:gd name="T73" fmla="*/ 14 h 183"/>
                <a:gd name="T74" fmla="*/ 34 w 323"/>
                <a:gd name="T75" fmla="*/ 15 h 183"/>
                <a:gd name="T76" fmla="*/ 36 w 323"/>
                <a:gd name="T77" fmla="*/ 16 h 183"/>
                <a:gd name="T78" fmla="*/ 37 w 323"/>
                <a:gd name="T79" fmla="*/ 16 h 183"/>
                <a:gd name="T80" fmla="*/ 38 w 323"/>
                <a:gd name="T81" fmla="*/ 17 h 183"/>
                <a:gd name="T82" fmla="*/ 39 w 323"/>
                <a:gd name="T83" fmla="*/ 17 h 183"/>
                <a:gd name="T84" fmla="*/ 40 w 323"/>
                <a:gd name="T85" fmla="*/ 17 h 183"/>
                <a:gd name="T86" fmla="*/ 40 w 323"/>
                <a:gd name="T87" fmla="*/ 18 h 183"/>
                <a:gd name="T88" fmla="*/ 41 w 323"/>
                <a:gd name="T89" fmla="*/ 18 h 183"/>
                <a:gd name="T90" fmla="*/ 39 w 323"/>
                <a:gd name="T91" fmla="*/ 22 h 183"/>
                <a:gd name="T92" fmla="*/ 2 w 323"/>
                <a:gd name="T93" fmla="*/ 5 h 183"/>
                <a:gd name="T94" fmla="*/ 0 w 323"/>
                <a:gd name="T95" fmla="*/ 0 h 183"/>
                <a:gd name="T96" fmla="*/ 0 w 323"/>
                <a:gd name="T97" fmla="*/ 0 h 1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3"/>
                <a:gd name="T148" fmla="*/ 0 h 183"/>
                <a:gd name="T149" fmla="*/ 323 w 323"/>
                <a:gd name="T150" fmla="*/ 183 h 18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3" h="183">
                  <a:moveTo>
                    <a:pt x="0" y="0"/>
                  </a:moveTo>
                  <a:lnTo>
                    <a:pt x="2" y="0"/>
                  </a:lnTo>
                  <a:lnTo>
                    <a:pt x="11" y="6"/>
                  </a:lnTo>
                  <a:lnTo>
                    <a:pt x="19" y="8"/>
                  </a:lnTo>
                  <a:lnTo>
                    <a:pt x="26" y="12"/>
                  </a:lnTo>
                  <a:lnTo>
                    <a:pt x="34" y="15"/>
                  </a:lnTo>
                  <a:lnTo>
                    <a:pt x="45" y="21"/>
                  </a:lnTo>
                  <a:lnTo>
                    <a:pt x="55" y="23"/>
                  </a:lnTo>
                  <a:lnTo>
                    <a:pt x="68" y="29"/>
                  </a:lnTo>
                  <a:lnTo>
                    <a:pt x="74" y="33"/>
                  </a:lnTo>
                  <a:lnTo>
                    <a:pt x="81" y="34"/>
                  </a:lnTo>
                  <a:lnTo>
                    <a:pt x="87" y="38"/>
                  </a:lnTo>
                  <a:lnTo>
                    <a:pt x="93" y="42"/>
                  </a:lnTo>
                  <a:lnTo>
                    <a:pt x="100" y="44"/>
                  </a:lnTo>
                  <a:lnTo>
                    <a:pt x="106" y="48"/>
                  </a:lnTo>
                  <a:lnTo>
                    <a:pt x="114" y="52"/>
                  </a:lnTo>
                  <a:lnTo>
                    <a:pt x="121" y="55"/>
                  </a:lnTo>
                  <a:lnTo>
                    <a:pt x="129" y="57"/>
                  </a:lnTo>
                  <a:lnTo>
                    <a:pt x="137" y="61"/>
                  </a:lnTo>
                  <a:lnTo>
                    <a:pt x="144" y="65"/>
                  </a:lnTo>
                  <a:lnTo>
                    <a:pt x="152" y="67"/>
                  </a:lnTo>
                  <a:lnTo>
                    <a:pt x="157" y="71"/>
                  </a:lnTo>
                  <a:lnTo>
                    <a:pt x="165" y="72"/>
                  </a:lnTo>
                  <a:lnTo>
                    <a:pt x="173" y="76"/>
                  </a:lnTo>
                  <a:lnTo>
                    <a:pt x="180" y="80"/>
                  </a:lnTo>
                  <a:lnTo>
                    <a:pt x="186" y="84"/>
                  </a:lnTo>
                  <a:lnTo>
                    <a:pt x="194" y="86"/>
                  </a:lnTo>
                  <a:lnTo>
                    <a:pt x="201" y="90"/>
                  </a:lnTo>
                  <a:lnTo>
                    <a:pt x="209" y="93"/>
                  </a:lnTo>
                  <a:lnTo>
                    <a:pt x="214" y="95"/>
                  </a:lnTo>
                  <a:lnTo>
                    <a:pt x="222" y="99"/>
                  </a:lnTo>
                  <a:lnTo>
                    <a:pt x="228" y="101"/>
                  </a:lnTo>
                  <a:lnTo>
                    <a:pt x="235" y="105"/>
                  </a:lnTo>
                  <a:lnTo>
                    <a:pt x="241" y="109"/>
                  </a:lnTo>
                  <a:lnTo>
                    <a:pt x="249" y="112"/>
                  </a:lnTo>
                  <a:lnTo>
                    <a:pt x="254" y="114"/>
                  </a:lnTo>
                  <a:lnTo>
                    <a:pt x="260" y="118"/>
                  </a:lnTo>
                  <a:lnTo>
                    <a:pt x="271" y="122"/>
                  </a:lnTo>
                  <a:lnTo>
                    <a:pt x="281" y="128"/>
                  </a:lnTo>
                  <a:lnTo>
                    <a:pt x="292" y="131"/>
                  </a:lnTo>
                  <a:lnTo>
                    <a:pt x="300" y="137"/>
                  </a:lnTo>
                  <a:lnTo>
                    <a:pt x="308" y="139"/>
                  </a:lnTo>
                  <a:lnTo>
                    <a:pt x="313" y="143"/>
                  </a:lnTo>
                  <a:lnTo>
                    <a:pt x="317" y="147"/>
                  </a:lnTo>
                  <a:lnTo>
                    <a:pt x="323" y="150"/>
                  </a:lnTo>
                  <a:lnTo>
                    <a:pt x="310" y="183"/>
                  </a:lnTo>
                  <a:lnTo>
                    <a:pt x="9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4" name="Freeform 88"/>
            <p:cNvSpPr>
              <a:spLocks/>
            </p:cNvSpPr>
            <p:nvPr/>
          </p:nvSpPr>
          <p:spPr bwMode="auto">
            <a:xfrm>
              <a:off x="2760" y="3754"/>
              <a:ext cx="102" cy="19"/>
            </a:xfrm>
            <a:custGeom>
              <a:avLst/>
              <a:gdLst>
                <a:gd name="T0" fmla="*/ 0 w 204"/>
                <a:gd name="T1" fmla="*/ 0 h 38"/>
                <a:gd name="T2" fmla="*/ 26 w 204"/>
                <a:gd name="T3" fmla="*/ 1 h 38"/>
                <a:gd name="T4" fmla="*/ 24 w 204"/>
                <a:gd name="T5" fmla="*/ 5 h 38"/>
                <a:gd name="T6" fmla="*/ 2 w 204"/>
                <a:gd name="T7" fmla="*/ 5 h 38"/>
                <a:gd name="T8" fmla="*/ 0 w 204"/>
                <a:gd name="T9" fmla="*/ 0 h 38"/>
                <a:gd name="T10" fmla="*/ 0 w 204"/>
                <a:gd name="T11" fmla="*/ 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4"/>
                <a:gd name="T19" fmla="*/ 0 h 38"/>
                <a:gd name="T20" fmla="*/ 204 w 204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4" h="38">
                  <a:moveTo>
                    <a:pt x="0" y="0"/>
                  </a:moveTo>
                  <a:lnTo>
                    <a:pt x="204" y="4"/>
                  </a:lnTo>
                  <a:lnTo>
                    <a:pt x="192" y="38"/>
                  </a:lnTo>
                  <a:lnTo>
                    <a:pt x="12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5" name="Freeform 89"/>
            <p:cNvSpPr>
              <a:spLocks/>
            </p:cNvSpPr>
            <p:nvPr/>
          </p:nvSpPr>
          <p:spPr bwMode="auto">
            <a:xfrm>
              <a:off x="2743" y="3791"/>
              <a:ext cx="101" cy="41"/>
            </a:xfrm>
            <a:custGeom>
              <a:avLst/>
              <a:gdLst>
                <a:gd name="T0" fmla="*/ 2 w 202"/>
                <a:gd name="T1" fmla="*/ 5 h 82"/>
                <a:gd name="T2" fmla="*/ 24 w 202"/>
                <a:gd name="T3" fmla="*/ 0 h 82"/>
                <a:gd name="T4" fmla="*/ 25 w 202"/>
                <a:gd name="T5" fmla="*/ 3 h 82"/>
                <a:gd name="T6" fmla="*/ 0 w 202"/>
                <a:gd name="T7" fmla="*/ 10 h 82"/>
                <a:gd name="T8" fmla="*/ 2 w 202"/>
                <a:gd name="T9" fmla="*/ 5 h 82"/>
                <a:gd name="T10" fmla="*/ 2 w 202"/>
                <a:gd name="T11" fmla="*/ 5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2"/>
                <a:gd name="T19" fmla="*/ 0 h 82"/>
                <a:gd name="T20" fmla="*/ 202 w 202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2" h="82">
                  <a:moveTo>
                    <a:pt x="12" y="44"/>
                  </a:moveTo>
                  <a:lnTo>
                    <a:pt x="192" y="0"/>
                  </a:lnTo>
                  <a:lnTo>
                    <a:pt x="202" y="31"/>
                  </a:lnTo>
                  <a:lnTo>
                    <a:pt x="0" y="82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6" name="Freeform 90"/>
            <p:cNvSpPr>
              <a:spLocks/>
            </p:cNvSpPr>
            <p:nvPr/>
          </p:nvSpPr>
          <p:spPr bwMode="auto">
            <a:xfrm>
              <a:off x="2697" y="3824"/>
              <a:ext cx="167" cy="99"/>
            </a:xfrm>
            <a:custGeom>
              <a:avLst/>
              <a:gdLst>
                <a:gd name="T0" fmla="*/ 4 w 333"/>
                <a:gd name="T1" fmla="*/ 18 h 197"/>
                <a:gd name="T2" fmla="*/ 39 w 333"/>
                <a:gd name="T3" fmla="*/ 0 h 197"/>
                <a:gd name="T4" fmla="*/ 42 w 333"/>
                <a:gd name="T5" fmla="*/ 4 h 197"/>
                <a:gd name="T6" fmla="*/ 0 w 333"/>
                <a:gd name="T7" fmla="*/ 25 h 197"/>
                <a:gd name="T8" fmla="*/ 4 w 333"/>
                <a:gd name="T9" fmla="*/ 18 h 197"/>
                <a:gd name="T10" fmla="*/ 4 w 333"/>
                <a:gd name="T11" fmla="*/ 18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3"/>
                <a:gd name="T19" fmla="*/ 0 h 197"/>
                <a:gd name="T20" fmla="*/ 333 w 333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3" h="197">
                  <a:moveTo>
                    <a:pt x="30" y="140"/>
                  </a:moveTo>
                  <a:lnTo>
                    <a:pt x="308" y="0"/>
                  </a:lnTo>
                  <a:lnTo>
                    <a:pt x="333" y="26"/>
                  </a:lnTo>
                  <a:lnTo>
                    <a:pt x="0" y="197"/>
                  </a:lnTo>
                  <a:lnTo>
                    <a:pt x="30" y="1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7" name="Freeform 91"/>
            <p:cNvSpPr>
              <a:spLocks/>
            </p:cNvSpPr>
            <p:nvPr/>
          </p:nvSpPr>
          <p:spPr bwMode="auto">
            <a:xfrm>
              <a:off x="2639" y="3856"/>
              <a:ext cx="232" cy="199"/>
            </a:xfrm>
            <a:custGeom>
              <a:avLst/>
              <a:gdLst>
                <a:gd name="T0" fmla="*/ 4 w 464"/>
                <a:gd name="T1" fmla="*/ 42 h 400"/>
                <a:gd name="T2" fmla="*/ 4 w 464"/>
                <a:gd name="T3" fmla="*/ 41 h 400"/>
                <a:gd name="T4" fmla="*/ 5 w 464"/>
                <a:gd name="T5" fmla="*/ 40 h 400"/>
                <a:gd name="T6" fmla="*/ 6 w 464"/>
                <a:gd name="T7" fmla="*/ 39 h 400"/>
                <a:gd name="T8" fmla="*/ 7 w 464"/>
                <a:gd name="T9" fmla="*/ 38 h 400"/>
                <a:gd name="T10" fmla="*/ 7 w 464"/>
                <a:gd name="T11" fmla="*/ 38 h 400"/>
                <a:gd name="T12" fmla="*/ 9 w 464"/>
                <a:gd name="T13" fmla="*/ 37 h 400"/>
                <a:gd name="T14" fmla="*/ 10 w 464"/>
                <a:gd name="T15" fmla="*/ 36 h 400"/>
                <a:gd name="T16" fmla="*/ 10 w 464"/>
                <a:gd name="T17" fmla="*/ 36 h 400"/>
                <a:gd name="T18" fmla="*/ 11 w 464"/>
                <a:gd name="T19" fmla="*/ 35 h 400"/>
                <a:gd name="T20" fmla="*/ 12 w 464"/>
                <a:gd name="T21" fmla="*/ 34 h 400"/>
                <a:gd name="T22" fmla="*/ 13 w 464"/>
                <a:gd name="T23" fmla="*/ 33 h 400"/>
                <a:gd name="T24" fmla="*/ 14 w 464"/>
                <a:gd name="T25" fmla="*/ 33 h 400"/>
                <a:gd name="T26" fmla="*/ 15 w 464"/>
                <a:gd name="T27" fmla="*/ 32 h 400"/>
                <a:gd name="T28" fmla="*/ 15 w 464"/>
                <a:gd name="T29" fmla="*/ 31 h 400"/>
                <a:gd name="T30" fmla="*/ 17 w 464"/>
                <a:gd name="T31" fmla="*/ 30 h 400"/>
                <a:gd name="T32" fmla="*/ 18 w 464"/>
                <a:gd name="T33" fmla="*/ 29 h 400"/>
                <a:gd name="T34" fmla="*/ 19 w 464"/>
                <a:gd name="T35" fmla="*/ 28 h 400"/>
                <a:gd name="T36" fmla="*/ 20 w 464"/>
                <a:gd name="T37" fmla="*/ 28 h 400"/>
                <a:gd name="T38" fmla="*/ 21 w 464"/>
                <a:gd name="T39" fmla="*/ 27 h 400"/>
                <a:gd name="T40" fmla="*/ 23 w 464"/>
                <a:gd name="T41" fmla="*/ 26 h 400"/>
                <a:gd name="T42" fmla="*/ 24 w 464"/>
                <a:gd name="T43" fmla="*/ 25 h 400"/>
                <a:gd name="T44" fmla="*/ 25 w 464"/>
                <a:gd name="T45" fmla="*/ 24 h 400"/>
                <a:gd name="T46" fmla="*/ 26 w 464"/>
                <a:gd name="T47" fmla="*/ 23 h 400"/>
                <a:gd name="T48" fmla="*/ 27 w 464"/>
                <a:gd name="T49" fmla="*/ 22 h 400"/>
                <a:gd name="T50" fmla="*/ 28 w 464"/>
                <a:gd name="T51" fmla="*/ 21 h 400"/>
                <a:gd name="T52" fmla="*/ 29 w 464"/>
                <a:gd name="T53" fmla="*/ 20 h 400"/>
                <a:gd name="T54" fmla="*/ 30 w 464"/>
                <a:gd name="T55" fmla="*/ 19 h 400"/>
                <a:gd name="T56" fmla="*/ 31 w 464"/>
                <a:gd name="T57" fmla="*/ 19 h 400"/>
                <a:gd name="T58" fmla="*/ 33 w 464"/>
                <a:gd name="T59" fmla="*/ 18 h 400"/>
                <a:gd name="T60" fmla="*/ 34 w 464"/>
                <a:gd name="T61" fmla="*/ 17 h 400"/>
                <a:gd name="T62" fmla="*/ 35 w 464"/>
                <a:gd name="T63" fmla="*/ 16 h 400"/>
                <a:gd name="T64" fmla="*/ 37 w 464"/>
                <a:gd name="T65" fmla="*/ 15 h 400"/>
                <a:gd name="T66" fmla="*/ 37 w 464"/>
                <a:gd name="T67" fmla="*/ 14 h 400"/>
                <a:gd name="T68" fmla="*/ 39 w 464"/>
                <a:gd name="T69" fmla="*/ 13 h 400"/>
                <a:gd name="T70" fmla="*/ 40 w 464"/>
                <a:gd name="T71" fmla="*/ 12 h 400"/>
                <a:gd name="T72" fmla="*/ 41 w 464"/>
                <a:gd name="T73" fmla="*/ 11 h 400"/>
                <a:gd name="T74" fmla="*/ 42 w 464"/>
                <a:gd name="T75" fmla="*/ 11 h 400"/>
                <a:gd name="T76" fmla="*/ 43 w 464"/>
                <a:gd name="T77" fmla="*/ 10 h 400"/>
                <a:gd name="T78" fmla="*/ 44 w 464"/>
                <a:gd name="T79" fmla="*/ 9 h 400"/>
                <a:gd name="T80" fmla="*/ 45 w 464"/>
                <a:gd name="T81" fmla="*/ 8 h 400"/>
                <a:gd name="T82" fmla="*/ 46 w 464"/>
                <a:gd name="T83" fmla="*/ 7 h 400"/>
                <a:gd name="T84" fmla="*/ 47 w 464"/>
                <a:gd name="T85" fmla="*/ 7 h 400"/>
                <a:gd name="T86" fmla="*/ 48 w 464"/>
                <a:gd name="T87" fmla="*/ 6 h 400"/>
                <a:gd name="T88" fmla="*/ 49 w 464"/>
                <a:gd name="T89" fmla="*/ 5 h 400"/>
                <a:gd name="T90" fmla="*/ 49 w 464"/>
                <a:gd name="T91" fmla="*/ 5 h 400"/>
                <a:gd name="T92" fmla="*/ 50 w 464"/>
                <a:gd name="T93" fmla="*/ 4 h 400"/>
                <a:gd name="T94" fmla="*/ 51 w 464"/>
                <a:gd name="T95" fmla="*/ 3 h 400"/>
                <a:gd name="T96" fmla="*/ 52 w 464"/>
                <a:gd name="T97" fmla="*/ 3 h 400"/>
                <a:gd name="T98" fmla="*/ 53 w 464"/>
                <a:gd name="T99" fmla="*/ 2 h 400"/>
                <a:gd name="T100" fmla="*/ 54 w 464"/>
                <a:gd name="T101" fmla="*/ 1 h 400"/>
                <a:gd name="T102" fmla="*/ 55 w 464"/>
                <a:gd name="T103" fmla="*/ 0 h 400"/>
                <a:gd name="T104" fmla="*/ 56 w 464"/>
                <a:gd name="T105" fmla="*/ 0 h 400"/>
                <a:gd name="T106" fmla="*/ 56 w 464"/>
                <a:gd name="T107" fmla="*/ 0 h 400"/>
                <a:gd name="T108" fmla="*/ 56 w 464"/>
                <a:gd name="T109" fmla="*/ 0 h 400"/>
                <a:gd name="T110" fmla="*/ 58 w 464"/>
                <a:gd name="T111" fmla="*/ 3 h 400"/>
                <a:gd name="T112" fmla="*/ 0 w 464"/>
                <a:gd name="T113" fmla="*/ 49 h 400"/>
                <a:gd name="T114" fmla="*/ 4 w 464"/>
                <a:gd name="T115" fmla="*/ 42 h 400"/>
                <a:gd name="T116" fmla="*/ 4 w 464"/>
                <a:gd name="T117" fmla="*/ 42 h 4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4"/>
                <a:gd name="T178" fmla="*/ 0 h 400"/>
                <a:gd name="T179" fmla="*/ 464 w 464"/>
                <a:gd name="T180" fmla="*/ 400 h 4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4" h="400">
                  <a:moveTo>
                    <a:pt x="27" y="341"/>
                  </a:moveTo>
                  <a:lnTo>
                    <a:pt x="30" y="333"/>
                  </a:lnTo>
                  <a:lnTo>
                    <a:pt x="38" y="327"/>
                  </a:lnTo>
                  <a:lnTo>
                    <a:pt x="46" y="320"/>
                  </a:lnTo>
                  <a:lnTo>
                    <a:pt x="57" y="310"/>
                  </a:lnTo>
                  <a:lnTo>
                    <a:pt x="61" y="305"/>
                  </a:lnTo>
                  <a:lnTo>
                    <a:pt x="68" y="299"/>
                  </a:lnTo>
                  <a:lnTo>
                    <a:pt x="74" y="293"/>
                  </a:lnTo>
                  <a:lnTo>
                    <a:pt x="80" y="289"/>
                  </a:lnTo>
                  <a:lnTo>
                    <a:pt x="87" y="284"/>
                  </a:lnTo>
                  <a:lnTo>
                    <a:pt x="93" y="278"/>
                  </a:lnTo>
                  <a:lnTo>
                    <a:pt x="101" y="270"/>
                  </a:lnTo>
                  <a:lnTo>
                    <a:pt x="110" y="267"/>
                  </a:lnTo>
                  <a:lnTo>
                    <a:pt x="116" y="259"/>
                  </a:lnTo>
                  <a:lnTo>
                    <a:pt x="124" y="251"/>
                  </a:lnTo>
                  <a:lnTo>
                    <a:pt x="131" y="246"/>
                  </a:lnTo>
                  <a:lnTo>
                    <a:pt x="143" y="238"/>
                  </a:lnTo>
                  <a:lnTo>
                    <a:pt x="150" y="231"/>
                  </a:lnTo>
                  <a:lnTo>
                    <a:pt x="158" y="225"/>
                  </a:lnTo>
                  <a:lnTo>
                    <a:pt x="167" y="217"/>
                  </a:lnTo>
                  <a:lnTo>
                    <a:pt x="177" y="210"/>
                  </a:lnTo>
                  <a:lnTo>
                    <a:pt x="186" y="202"/>
                  </a:lnTo>
                  <a:lnTo>
                    <a:pt x="194" y="194"/>
                  </a:lnTo>
                  <a:lnTo>
                    <a:pt x="203" y="187"/>
                  </a:lnTo>
                  <a:lnTo>
                    <a:pt x="213" y="181"/>
                  </a:lnTo>
                  <a:lnTo>
                    <a:pt x="222" y="173"/>
                  </a:lnTo>
                  <a:lnTo>
                    <a:pt x="232" y="166"/>
                  </a:lnTo>
                  <a:lnTo>
                    <a:pt x="241" y="158"/>
                  </a:lnTo>
                  <a:lnTo>
                    <a:pt x="253" y="153"/>
                  </a:lnTo>
                  <a:lnTo>
                    <a:pt x="260" y="145"/>
                  </a:lnTo>
                  <a:lnTo>
                    <a:pt x="270" y="137"/>
                  </a:lnTo>
                  <a:lnTo>
                    <a:pt x="277" y="130"/>
                  </a:lnTo>
                  <a:lnTo>
                    <a:pt x="289" y="122"/>
                  </a:lnTo>
                  <a:lnTo>
                    <a:pt x="296" y="115"/>
                  </a:lnTo>
                  <a:lnTo>
                    <a:pt x="306" y="107"/>
                  </a:lnTo>
                  <a:lnTo>
                    <a:pt x="314" y="101"/>
                  </a:lnTo>
                  <a:lnTo>
                    <a:pt x="325" y="94"/>
                  </a:lnTo>
                  <a:lnTo>
                    <a:pt x="333" y="88"/>
                  </a:lnTo>
                  <a:lnTo>
                    <a:pt x="340" y="80"/>
                  </a:lnTo>
                  <a:lnTo>
                    <a:pt x="348" y="75"/>
                  </a:lnTo>
                  <a:lnTo>
                    <a:pt x="357" y="69"/>
                  </a:lnTo>
                  <a:lnTo>
                    <a:pt x="363" y="61"/>
                  </a:lnTo>
                  <a:lnTo>
                    <a:pt x="371" y="57"/>
                  </a:lnTo>
                  <a:lnTo>
                    <a:pt x="378" y="52"/>
                  </a:lnTo>
                  <a:lnTo>
                    <a:pt x="386" y="46"/>
                  </a:lnTo>
                  <a:lnTo>
                    <a:pt x="391" y="40"/>
                  </a:lnTo>
                  <a:lnTo>
                    <a:pt x="399" y="37"/>
                  </a:lnTo>
                  <a:lnTo>
                    <a:pt x="405" y="31"/>
                  </a:lnTo>
                  <a:lnTo>
                    <a:pt x="410" y="27"/>
                  </a:lnTo>
                  <a:lnTo>
                    <a:pt x="420" y="18"/>
                  </a:lnTo>
                  <a:lnTo>
                    <a:pt x="430" y="14"/>
                  </a:lnTo>
                  <a:lnTo>
                    <a:pt x="435" y="6"/>
                  </a:lnTo>
                  <a:lnTo>
                    <a:pt x="441" y="2"/>
                  </a:lnTo>
                  <a:lnTo>
                    <a:pt x="445" y="0"/>
                  </a:lnTo>
                  <a:lnTo>
                    <a:pt x="447" y="0"/>
                  </a:lnTo>
                  <a:lnTo>
                    <a:pt x="464" y="31"/>
                  </a:lnTo>
                  <a:lnTo>
                    <a:pt x="0" y="400"/>
                  </a:lnTo>
                  <a:lnTo>
                    <a:pt x="27" y="3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8" name="Freeform 92"/>
            <p:cNvSpPr>
              <a:spLocks/>
            </p:cNvSpPr>
            <p:nvPr/>
          </p:nvSpPr>
          <p:spPr bwMode="auto">
            <a:xfrm>
              <a:off x="3635" y="3726"/>
              <a:ext cx="55" cy="72"/>
            </a:xfrm>
            <a:custGeom>
              <a:avLst/>
              <a:gdLst>
                <a:gd name="T0" fmla="*/ 0 w 108"/>
                <a:gd name="T1" fmla="*/ 7 h 142"/>
                <a:gd name="T2" fmla="*/ 10 w 108"/>
                <a:gd name="T3" fmla="*/ 19 h 142"/>
                <a:gd name="T4" fmla="*/ 11 w 108"/>
                <a:gd name="T5" fmla="*/ 16 h 142"/>
                <a:gd name="T6" fmla="*/ 14 w 108"/>
                <a:gd name="T7" fmla="*/ 0 h 142"/>
                <a:gd name="T8" fmla="*/ 10 w 108"/>
                <a:gd name="T9" fmla="*/ 2 h 142"/>
                <a:gd name="T10" fmla="*/ 9 w 108"/>
                <a:gd name="T11" fmla="*/ 12 h 142"/>
                <a:gd name="T12" fmla="*/ 4 w 108"/>
                <a:gd name="T13" fmla="*/ 5 h 142"/>
                <a:gd name="T14" fmla="*/ 0 w 108"/>
                <a:gd name="T15" fmla="*/ 7 h 142"/>
                <a:gd name="T16" fmla="*/ 0 w 108"/>
                <a:gd name="T17" fmla="*/ 7 h 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2"/>
                <a:gd name="T29" fmla="*/ 108 w 108"/>
                <a:gd name="T30" fmla="*/ 142 h 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2">
                  <a:moveTo>
                    <a:pt x="0" y="55"/>
                  </a:moveTo>
                  <a:lnTo>
                    <a:pt x="72" y="142"/>
                  </a:lnTo>
                  <a:lnTo>
                    <a:pt x="87" y="123"/>
                  </a:lnTo>
                  <a:lnTo>
                    <a:pt x="108" y="0"/>
                  </a:lnTo>
                  <a:lnTo>
                    <a:pt x="76" y="15"/>
                  </a:lnTo>
                  <a:lnTo>
                    <a:pt x="68" y="91"/>
                  </a:lnTo>
                  <a:lnTo>
                    <a:pt x="32" y="4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09" name="Freeform 93"/>
            <p:cNvSpPr>
              <a:spLocks/>
            </p:cNvSpPr>
            <p:nvPr/>
          </p:nvSpPr>
          <p:spPr bwMode="auto">
            <a:xfrm>
              <a:off x="3552" y="3764"/>
              <a:ext cx="56" cy="66"/>
            </a:xfrm>
            <a:custGeom>
              <a:avLst/>
              <a:gdLst>
                <a:gd name="T0" fmla="*/ 0 w 113"/>
                <a:gd name="T1" fmla="*/ 5 h 131"/>
                <a:gd name="T2" fmla="*/ 10 w 113"/>
                <a:gd name="T3" fmla="*/ 17 h 131"/>
                <a:gd name="T4" fmla="*/ 14 w 113"/>
                <a:gd name="T5" fmla="*/ 0 h 131"/>
                <a:gd name="T6" fmla="*/ 11 w 113"/>
                <a:gd name="T7" fmla="*/ 1 h 131"/>
                <a:gd name="T8" fmla="*/ 8 w 113"/>
                <a:gd name="T9" fmla="*/ 9 h 131"/>
                <a:gd name="T10" fmla="*/ 3 w 113"/>
                <a:gd name="T11" fmla="*/ 3 h 131"/>
                <a:gd name="T12" fmla="*/ 0 w 113"/>
                <a:gd name="T13" fmla="*/ 5 h 131"/>
                <a:gd name="T14" fmla="*/ 0 w 113"/>
                <a:gd name="T15" fmla="*/ 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131"/>
                <a:gd name="T26" fmla="*/ 113 w 113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131">
                  <a:moveTo>
                    <a:pt x="0" y="34"/>
                  </a:moveTo>
                  <a:lnTo>
                    <a:pt x="80" y="131"/>
                  </a:lnTo>
                  <a:lnTo>
                    <a:pt x="113" y="0"/>
                  </a:lnTo>
                  <a:lnTo>
                    <a:pt x="88" y="4"/>
                  </a:lnTo>
                  <a:lnTo>
                    <a:pt x="65" y="66"/>
                  </a:lnTo>
                  <a:lnTo>
                    <a:pt x="29" y="2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0" name="Freeform 94"/>
            <p:cNvSpPr>
              <a:spLocks/>
            </p:cNvSpPr>
            <p:nvPr/>
          </p:nvSpPr>
          <p:spPr bwMode="auto">
            <a:xfrm>
              <a:off x="3714" y="3704"/>
              <a:ext cx="60" cy="60"/>
            </a:xfrm>
            <a:custGeom>
              <a:avLst/>
              <a:gdLst>
                <a:gd name="T0" fmla="*/ 0 w 120"/>
                <a:gd name="T1" fmla="*/ 4 h 122"/>
                <a:gd name="T2" fmla="*/ 11 w 120"/>
                <a:gd name="T3" fmla="*/ 15 h 122"/>
                <a:gd name="T4" fmla="*/ 15 w 120"/>
                <a:gd name="T5" fmla="*/ 0 h 122"/>
                <a:gd name="T6" fmla="*/ 12 w 120"/>
                <a:gd name="T7" fmla="*/ 0 h 122"/>
                <a:gd name="T8" fmla="*/ 10 w 120"/>
                <a:gd name="T9" fmla="*/ 7 h 122"/>
                <a:gd name="T10" fmla="*/ 4 w 120"/>
                <a:gd name="T11" fmla="*/ 2 h 122"/>
                <a:gd name="T12" fmla="*/ 0 w 120"/>
                <a:gd name="T13" fmla="*/ 4 h 122"/>
                <a:gd name="T14" fmla="*/ 0 w 120"/>
                <a:gd name="T15" fmla="*/ 4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122"/>
                <a:gd name="T26" fmla="*/ 120 w 120"/>
                <a:gd name="T27" fmla="*/ 122 h 1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122">
                  <a:moveTo>
                    <a:pt x="0" y="33"/>
                  </a:moveTo>
                  <a:lnTo>
                    <a:pt x="84" y="122"/>
                  </a:lnTo>
                  <a:lnTo>
                    <a:pt x="120" y="0"/>
                  </a:lnTo>
                  <a:lnTo>
                    <a:pt x="94" y="0"/>
                  </a:lnTo>
                  <a:lnTo>
                    <a:pt x="75" y="59"/>
                  </a:lnTo>
                  <a:lnTo>
                    <a:pt x="31" y="1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Freeform 95"/>
            <p:cNvSpPr>
              <a:spLocks/>
            </p:cNvSpPr>
            <p:nvPr/>
          </p:nvSpPr>
          <p:spPr bwMode="auto">
            <a:xfrm>
              <a:off x="3798" y="3677"/>
              <a:ext cx="51" cy="61"/>
            </a:xfrm>
            <a:custGeom>
              <a:avLst/>
              <a:gdLst>
                <a:gd name="T0" fmla="*/ 0 w 102"/>
                <a:gd name="T1" fmla="*/ 4 h 122"/>
                <a:gd name="T2" fmla="*/ 7 w 102"/>
                <a:gd name="T3" fmla="*/ 15 h 122"/>
                <a:gd name="T4" fmla="*/ 11 w 102"/>
                <a:gd name="T5" fmla="*/ 15 h 122"/>
                <a:gd name="T6" fmla="*/ 13 w 102"/>
                <a:gd name="T7" fmla="*/ 0 h 122"/>
                <a:gd name="T8" fmla="*/ 9 w 102"/>
                <a:gd name="T9" fmla="*/ 0 h 122"/>
                <a:gd name="T10" fmla="*/ 8 w 102"/>
                <a:gd name="T11" fmla="*/ 9 h 122"/>
                <a:gd name="T12" fmla="*/ 5 w 102"/>
                <a:gd name="T13" fmla="*/ 2 h 122"/>
                <a:gd name="T14" fmla="*/ 0 w 102"/>
                <a:gd name="T15" fmla="*/ 4 h 122"/>
                <a:gd name="T16" fmla="*/ 0 w 102"/>
                <a:gd name="T17" fmla="*/ 4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2"/>
                <a:gd name="T28" fmla="*/ 0 h 122"/>
                <a:gd name="T29" fmla="*/ 102 w 102"/>
                <a:gd name="T30" fmla="*/ 122 h 1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2" h="122">
                  <a:moveTo>
                    <a:pt x="0" y="30"/>
                  </a:moveTo>
                  <a:lnTo>
                    <a:pt x="61" y="122"/>
                  </a:lnTo>
                  <a:lnTo>
                    <a:pt x="81" y="114"/>
                  </a:lnTo>
                  <a:lnTo>
                    <a:pt x="102" y="0"/>
                  </a:lnTo>
                  <a:lnTo>
                    <a:pt x="68" y="0"/>
                  </a:lnTo>
                  <a:lnTo>
                    <a:pt x="64" y="67"/>
                  </a:lnTo>
                  <a:lnTo>
                    <a:pt x="40" y="15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2" name="Freeform 96"/>
            <p:cNvSpPr>
              <a:spLocks/>
            </p:cNvSpPr>
            <p:nvPr/>
          </p:nvSpPr>
          <p:spPr bwMode="auto">
            <a:xfrm>
              <a:off x="3860" y="3661"/>
              <a:ext cx="45" cy="57"/>
            </a:xfrm>
            <a:custGeom>
              <a:avLst/>
              <a:gdLst>
                <a:gd name="T0" fmla="*/ 0 w 91"/>
                <a:gd name="T1" fmla="*/ 4 h 114"/>
                <a:gd name="T2" fmla="*/ 6 w 91"/>
                <a:gd name="T3" fmla="*/ 14 h 114"/>
                <a:gd name="T4" fmla="*/ 10 w 91"/>
                <a:gd name="T5" fmla="*/ 14 h 114"/>
                <a:gd name="T6" fmla="*/ 11 w 91"/>
                <a:gd name="T7" fmla="*/ 0 h 114"/>
                <a:gd name="T8" fmla="*/ 7 w 91"/>
                <a:gd name="T9" fmla="*/ 2 h 114"/>
                <a:gd name="T10" fmla="*/ 6 w 91"/>
                <a:gd name="T11" fmla="*/ 7 h 114"/>
                <a:gd name="T12" fmla="*/ 4 w 91"/>
                <a:gd name="T13" fmla="*/ 2 h 114"/>
                <a:gd name="T14" fmla="*/ 0 w 91"/>
                <a:gd name="T15" fmla="*/ 4 h 114"/>
                <a:gd name="T16" fmla="*/ 0 w 91"/>
                <a:gd name="T17" fmla="*/ 4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1"/>
                <a:gd name="T28" fmla="*/ 0 h 114"/>
                <a:gd name="T29" fmla="*/ 91 w 91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1" h="114">
                  <a:moveTo>
                    <a:pt x="0" y="32"/>
                  </a:moveTo>
                  <a:lnTo>
                    <a:pt x="52" y="114"/>
                  </a:lnTo>
                  <a:lnTo>
                    <a:pt x="80" y="106"/>
                  </a:lnTo>
                  <a:lnTo>
                    <a:pt x="91" y="0"/>
                  </a:lnTo>
                  <a:lnTo>
                    <a:pt x="59" y="11"/>
                  </a:lnTo>
                  <a:lnTo>
                    <a:pt x="55" y="59"/>
                  </a:lnTo>
                  <a:lnTo>
                    <a:pt x="36" y="1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Freeform 97"/>
            <p:cNvSpPr>
              <a:spLocks/>
            </p:cNvSpPr>
            <p:nvPr/>
          </p:nvSpPr>
          <p:spPr bwMode="auto">
            <a:xfrm>
              <a:off x="3614" y="3808"/>
              <a:ext cx="57" cy="69"/>
            </a:xfrm>
            <a:custGeom>
              <a:avLst/>
              <a:gdLst>
                <a:gd name="T0" fmla="*/ 0 w 116"/>
                <a:gd name="T1" fmla="*/ 12 h 137"/>
                <a:gd name="T2" fmla="*/ 5 w 116"/>
                <a:gd name="T3" fmla="*/ 0 h 137"/>
                <a:gd name="T4" fmla="*/ 8 w 116"/>
                <a:gd name="T5" fmla="*/ 1 h 137"/>
                <a:gd name="T6" fmla="*/ 14 w 116"/>
                <a:gd name="T7" fmla="*/ 18 h 137"/>
                <a:gd name="T8" fmla="*/ 10 w 116"/>
                <a:gd name="T9" fmla="*/ 15 h 137"/>
                <a:gd name="T10" fmla="*/ 6 w 116"/>
                <a:gd name="T11" fmla="*/ 6 h 137"/>
                <a:gd name="T12" fmla="*/ 3 w 116"/>
                <a:gd name="T13" fmla="*/ 14 h 137"/>
                <a:gd name="T14" fmla="*/ 0 w 116"/>
                <a:gd name="T15" fmla="*/ 12 h 137"/>
                <a:gd name="T16" fmla="*/ 0 w 116"/>
                <a:gd name="T17" fmla="*/ 12 h 1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37"/>
                <a:gd name="T29" fmla="*/ 116 w 116"/>
                <a:gd name="T30" fmla="*/ 137 h 1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37">
                  <a:moveTo>
                    <a:pt x="0" y="90"/>
                  </a:moveTo>
                  <a:lnTo>
                    <a:pt x="40" y="0"/>
                  </a:lnTo>
                  <a:lnTo>
                    <a:pt x="65" y="6"/>
                  </a:lnTo>
                  <a:lnTo>
                    <a:pt x="116" y="137"/>
                  </a:lnTo>
                  <a:lnTo>
                    <a:pt x="84" y="116"/>
                  </a:lnTo>
                  <a:lnTo>
                    <a:pt x="55" y="46"/>
                  </a:lnTo>
                  <a:lnTo>
                    <a:pt x="27" y="107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4" name="Freeform 98"/>
            <p:cNvSpPr>
              <a:spLocks/>
            </p:cNvSpPr>
            <p:nvPr/>
          </p:nvSpPr>
          <p:spPr bwMode="auto">
            <a:xfrm>
              <a:off x="3684" y="3806"/>
              <a:ext cx="51" cy="71"/>
            </a:xfrm>
            <a:custGeom>
              <a:avLst/>
              <a:gdLst>
                <a:gd name="T0" fmla="*/ 0 w 102"/>
                <a:gd name="T1" fmla="*/ 15 h 140"/>
                <a:gd name="T2" fmla="*/ 6 w 102"/>
                <a:gd name="T3" fmla="*/ 0 h 140"/>
                <a:gd name="T4" fmla="*/ 7 w 102"/>
                <a:gd name="T5" fmla="*/ 1 h 140"/>
                <a:gd name="T6" fmla="*/ 13 w 102"/>
                <a:gd name="T7" fmla="*/ 18 h 140"/>
                <a:gd name="T8" fmla="*/ 9 w 102"/>
                <a:gd name="T9" fmla="*/ 18 h 140"/>
                <a:gd name="T10" fmla="*/ 6 w 102"/>
                <a:gd name="T11" fmla="*/ 8 h 140"/>
                <a:gd name="T12" fmla="*/ 3 w 102"/>
                <a:gd name="T13" fmla="*/ 17 h 140"/>
                <a:gd name="T14" fmla="*/ 0 w 102"/>
                <a:gd name="T15" fmla="*/ 15 h 140"/>
                <a:gd name="T16" fmla="*/ 0 w 102"/>
                <a:gd name="T17" fmla="*/ 15 h 1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2"/>
                <a:gd name="T28" fmla="*/ 0 h 140"/>
                <a:gd name="T29" fmla="*/ 102 w 102"/>
                <a:gd name="T30" fmla="*/ 140 h 1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2" h="140">
                  <a:moveTo>
                    <a:pt x="0" y="114"/>
                  </a:moveTo>
                  <a:lnTo>
                    <a:pt x="43" y="0"/>
                  </a:lnTo>
                  <a:lnTo>
                    <a:pt x="62" y="3"/>
                  </a:lnTo>
                  <a:lnTo>
                    <a:pt x="102" y="140"/>
                  </a:lnTo>
                  <a:lnTo>
                    <a:pt x="68" y="136"/>
                  </a:lnTo>
                  <a:lnTo>
                    <a:pt x="53" y="57"/>
                  </a:lnTo>
                  <a:lnTo>
                    <a:pt x="26" y="13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5" name="Freeform 99"/>
            <p:cNvSpPr>
              <a:spLocks/>
            </p:cNvSpPr>
            <p:nvPr/>
          </p:nvSpPr>
          <p:spPr bwMode="auto">
            <a:xfrm>
              <a:off x="3686" y="3820"/>
              <a:ext cx="51" cy="69"/>
            </a:xfrm>
            <a:custGeom>
              <a:avLst/>
              <a:gdLst>
                <a:gd name="T0" fmla="*/ 0 w 103"/>
                <a:gd name="T1" fmla="*/ 14 h 139"/>
                <a:gd name="T2" fmla="*/ 5 w 103"/>
                <a:gd name="T3" fmla="*/ 0 h 139"/>
                <a:gd name="T4" fmla="*/ 8 w 103"/>
                <a:gd name="T5" fmla="*/ 0 h 139"/>
                <a:gd name="T6" fmla="*/ 12 w 103"/>
                <a:gd name="T7" fmla="*/ 17 h 139"/>
                <a:gd name="T8" fmla="*/ 8 w 103"/>
                <a:gd name="T9" fmla="*/ 17 h 139"/>
                <a:gd name="T10" fmla="*/ 7 w 103"/>
                <a:gd name="T11" fmla="*/ 7 h 139"/>
                <a:gd name="T12" fmla="*/ 3 w 103"/>
                <a:gd name="T13" fmla="*/ 16 h 139"/>
                <a:gd name="T14" fmla="*/ 0 w 103"/>
                <a:gd name="T15" fmla="*/ 14 h 139"/>
                <a:gd name="T16" fmla="*/ 0 w 103"/>
                <a:gd name="T17" fmla="*/ 14 h 1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"/>
                <a:gd name="T28" fmla="*/ 0 h 139"/>
                <a:gd name="T29" fmla="*/ 103 w 103"/>
                <a:gd name="T30" fmla="*/ 139 h 1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" h="139">
                  <a:moveTo>
                    <a:pt x="0" y="114"/>
                  </a:moveTo>
                  <a:lnTo>
                    <a:pt x="44" y="0"/>
                  </a:lnTo>
                  <a:lnTo>
                    <a:pt x="65" y="4"/>
                  </a:lnTo>
                  <a:lnTo>
                    <a:pt x="103" y="139"/>
                  </a:lnTo>
                  <a:lnTo>
                    <a:pt x="71" y="137"/>
                  </a:lnTo>
                  <a:lnTo>
                    <a:pt x="56" y="57"/>
                  </a:lnTo>
                  <a:lnTo>
                    <a:pt x="27" y="13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6" name="Freeform 100"/>
            <p:cNvSpPr>
              <a:spLocks/>
            </p:cNvSpPr>
            <p:nvPr/>
          </p:nvSpPr>
          <p:spPr bwMode="auto">
            <a:xfrm>
              <a:off x="3757" y="3830"/>
              <a:ext cx="52" cy="69"/>
            </a:xfrm>
            <a:custGeom>
              <a:avLst/>
              <a:gdLst>
                <a:gd name="T0" fmla="*/ 0 w 105"/>
                <a:gd name="T1" fmla="*/ 13 h 137"/>
                <a:gd name="T2" fmla="*/ 6 w 105"/>
                <a:gd name="T3" fmla="*/ 0 h 137"/>
                <a:gd name="T4" fmla="*/ 10 w 105"/>
                <a:gd name="T5" fmla="*/ 2 h 137"/>
                <a:gd name="T6" fmla="*/ 13 w 105"/>
                <a:gd name="T7" fmla="*/ 18 h 137"/>
                <a:gd name="T8" fmla="*/ 9 w 105"/>
                <a:gd name="T9" fmla="*/ 16 h 137"/>
                <a:gd name="T10" fmla="*/ 7 w 105"/>
                <a:gd name="T11" fmla="*/ 8 h 137"/>
                <a:gd name="T12" fmla="*/ 4 w 105"/>
                <a:gd name="T13" fmla="*/ 15 h 137"/>
                <a:gd name="T14" fmla="*/ 0 w 105"/>
                <a:gd name="T15" fmla="*/ 13 h 137"/>
                <a:gd name="T16" fmla="*/ 0 w 105"/>
                <a:gd name="T17" fmla="*/ 13 h 1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5"/>
                <a:gd name="T28" fmla="*/ 0 h 137"/>
                <a:gd name="T29" fmla="*/ 105 w 105"/>
                <a:gd name="T30" fmla="*/ 137 h 1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5" h="137">
                  <a:moveTo>
                    <a:pt x="0" y="99"/>
                  </a:moveTo>
                  <a:lnTo>
                    <a:pt x="53" y="0"/>
                  </a:lnTo>
                  <a:lnTo>
                    <a:pt x="87" y="15"/>
                  </a:lnTo>
                  <a:lnTo>
                    <a:pt x="105" y="137"/>
                  </a:lnTo>
                  <a:lnTo>
                    <a:pt x="72" y="126"/>
                  </a:lnTo>
                  <a:lnTo>
                    <a:pt x="57" y="59"/>
                  </a:lnTo>
                  <a:lnTo>
                    <a:pt x="32" y="116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7" name="Freeform 101"/>
            <p:cNvSpPr>
              <a:spLocks/>
            </p:cNvSpPr>
            <p:nvPr/>
          </p:nvSpPr>
          <p:spPr bwMode="auto">
            <a:xfrm>
              <a:off x="3739" y="3715"/>
              <a:ext cx="322" cy="192"/>
            </a:xfrm>
            <a:custGeom>
              <a:avLst/>
              <a:gdLst>
                <a:gd name="T0" fmla="*/ 47 w 644"/>
                <a:gd name="T1" fmla="*/ 15 h 384"/>
                <a:gd name="T2" fmla="*/ 40 w 644"/>
                <a:gd name="T3" fmla="*/ 12 h 384"/>
                <a:gd name="T4" fmla="*/ 35 w 644"/>
                <a:gd name="T5" fmla="*/ 11 h 384"/>
                <a:gd name="T6" fmla="*/ 28 w 644"/>
                <a:gd name="T7" fmla="*/ 10 h 384"/>
                <a:gd name="T8" fmla="*/ 22 w 644"/>
                <a:gd name="T9" fmla="*/ 10 h 384"/>
                <a:gd name="T10" fmla="*/ 15 w 644"/>
                <a:gd name="T11" fmla="*/ 12 h 384"/>
                <a:gd name="T12" fmla="*/ 9 w 644"/>
                <a:gd name="T13" fmla="*/ 15 h 384"/>
                <a:gd name="T14" fmla="*/ 1 w 644"/>
                <a:gd name="T15" fmla="*/ 22 h 384"/>
                <a:gd name="T16" fmla="*/ 3 w 644"/>
                <a:gd name="T17" fmla="*/ 26 h 384"/>
                <a:gd name="T18" fmla="*/ 10 w 644"/>
                <a:gd name="T19" fmla="*/ 34 h 384"/>
                <a:gd name="T20" fmla="*/ 15 w 644"/>
                <a:gd name="T21" fmla="*/ 38 h 384"/>
                <a:gd name="T22" fmla="*/ 21 w 644"/>
                <a:gd name="T23" fmla="*/ 40 h 384"/>
                <a:gd name="T24" fmla="*/ 27 w 644"/>
                <a:gd name="T25" fmla="*/ 42 h 384"/>
                <a:gd name="T26" fmla="*/ 34 w 644"/>
                <a:gd name="T27" fmla="*/ 41 h 384"/>
                <a:gd name="T28" fmla="*/ 40 w 644"/>
                <a:gd name="T29" fmla="*/ 39 h 384"/>
                <a:gd name="T30" fmla="*/ 47 w 644"/>
                <a:gd name="T31" fmla="*/ 33 h 384"/>
                <a:gd name="T32" fmla="*/ 52 w 644"/>
                <a:gd name="T33" fmla="*/ 37 h 384"/>
                <a:gd name="T34" fmla="*/ 57 w 644"/>
                <a:gd name="T35" fmla="*/ 41 h 384"/>
                <a:gd name="T36" fmla="*/ 61 w 644"/>
                <a:gd name="T37" fmla="*/ 45 h 384"/>
                <a:gd name="T38" fmla="*/ 71 w 644"/>
                <a:gd name="T39" fmla="*/ 46 h 384"/>
                <a:gd name="T40" fmla="*/ 68 w 644"/>
                <a:gd name="T41" fmla="*/ 40 h 384"/>
                <a:gd name="T42" fmla="*/ 65 w 644"/>
                <a:gd name="T43" fmla="*/ 34 h 384"/>
                <a:gd name="T44" fmla="*/ 62 w 644"/>
                <a:gd name="T45" fmla="*/ 29 h 384"/>
                <a:gd name="T46" fmla="*/ 59 w 644"/>
                <a:gd name="T47" fmla="*/ 25 h 384"/>
                <a:gd name="T48" fmla="*/ 66 w 644"/>
                <a:gd name="T49" fmla="*/ 21 h 384"/>
                <a:gd name="T50" fmla="*/ 71 w 644"/>
                <a:gd name="T51" fmla="*/ 15 h 384"/>
                <a:gd name="T52" fmla="*/ 75 w 644"/>
                <a:gd name="T53" fmla="*/ 10 h 384"/>
                <a:gd name="T54" fmla="*/ 80 w 644"/>
                <a:gd name="T55" fmla="*/ 3 h 384"/>
                <a:gd name="T56" fmla="*/ 78 w 644"/>
                <a:gd name="T57" fmla="*/ 0 h 384"/>
                <a:gd name="T58" fmla="*/ 73 w 644"/>
                <a:gd name="T59" fmla="*/ 1 h 384"/>
                <a:gd name="T60" fmla="*/ 67 w 644"/>
                <a:gd name="T61" fmla="*/ 3 h 384"/>
                <a:gd name="T62" fmla="*/ 58 w 644"/>
                <a:gd name="T63" fmla="*/ 7 h 384"/>
                <a:gd name="T64" fmla="*/ 52 w 644"/>
                <a:gd name="T65" fmla="*/ 13 h 384"/>
                <a:gd name="T66" fmla="*/ 56 w 644"/>
                <a:gd name="T67" fmla="*/ 15 h 384"/>
                <a:gd name="T68" fmla="*/ 62 w 644"/>
                <a:gd name="T69" fmla="*/ 10 h 384"/>
                <a:gd name="T70" fmla="*/ 68 w 644"/>
                <a:gd name="T71" fmla="*/ 6 h 384"/>
                <a:gd name="T72" fmla="*/ 73 w 644"/>
                <a:gd name="T73" fmla="*/ 5 h 384"/>
                <a:gd name="T74" fmla="*/ 73 w 644"/>
                <a:gd name="T75" fmla="*/ 7 h 384"/>
                <a:gd name="T76" fmla="*/ 68 w 644"/>
                <a:gd name="T77" fmla="*/ 12 h 384"/>
                <a:gd name="T78" fmla="*/ 61 w 644"/>
                <a:gd name="T79" fmla="*/ 19 h 384"/>
                <a:gd name="T80" fmla="*/ 54 w 644"/>
                <a:gd name="T81" fmla="*/ 24 h 384"/>
                <a:gd name="T82" fmla="*/ 55 w 644"/>
                <a:gd name="T83" fmla="*/ 28 h 384"/>
                <a:gd name="T84" fmla="*/ 59 w 644"/>
                <a:gd name="T85" fmla="*/ 34 h 384"/>
                <a:gd name="T86" fmla="*/ 62 w 644"/>
                <a:gd name="T87" fmla="*/ 39 h 384"/>
                <a:gd name="T88" fmla="*/ 63 w 644"/>
                <a:gd name="T89" fmla="*/ 42 h 384"/>
                <a:gd name="T90" fmla="*/ 57 w 644"/>
                <a:gd name="T91" fmla="*/ 37 h 384"/>
                <a:gd name="T92" fmla="*/ 50 w 644"/>
                <a:gd name="T93" fmla="*/ 27 h 384"/>
                <a:gd name="T94" fmla="*/ 46 w 644"/>
                <a:gd name="T95" fmla="*/ 27 h 384"/>
                <a:gd name="T96" fmla="*/ 40 w 644"/>
                <a:gd name="T97" fmla="*/ 33 h 384"/>
                <a:gd name="T98" fmla="*/ 34 w 644"/>
                <a:gd name="T99" fmla="*/ 37 h 384"/>
                <a:gd name="T100" fmla="*/ 29 w 644"/>
                <a:gd name="T101" fmla="*/ 38 h 384"/>
                <a:gd name="T102" fmla="*/ 23 w 644"/>
                <a:gd name="T103" fmla="*/ 38 h 384"/>
                <a:gd name="T104" fmla="*/ 19 w 644"/>
                <a:gd name="T105" fmla="*/ 36 h 384"/>
                <a:gd name="T106" fmla="*/ 12 w 644"/>
                <a:gd name="T107" fmla="*/ 30 h 384"/>
                <a:gd name="T108" fmla="*/ 7 w 644"/>
                <a:gd name="T109" fmla="*/ 24 h 384"/>
                <a:gd name="T110" fmla="*/ 10 w 644"/>
                <a:gd name="T111" fmla="*/ 21 h 384"/>
                <a:gd name="T112" fmla="*/ 17 w 644"/>
                <a:gd name="T113" fmla="*/ 17 h 384"/>
                <a:gd name="T114" fmla="*/ 24 w 644"/>
                <a:gd name="T115" fmla="*/ 13 h 384"/>
                <a:gd name="T116" fmla="*/ 29 w 644"/>
                <a:gd name="T117" fmla="*/ 13 h 384"/>
                <a:gd name="T118" fmla="*/ 35 w 644"/>
                <a:gd name="T119" fmla="*/ 14 h 384"/>
                <a:gd name="T120" fmla="*/ 40 w 644"/>
                <a:gd name="T121" fmla="*/ 17 h 384"/>
                <a:gd name="T122" fmla="*/ 45 w 644"/>
                <a:gd name="T123" fmla="*/ 21 h 3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4"/>
                <a:gd name="T187" fmla="*/ 0 h 384"/>
                <a:gd name="T188" fmla="*/ 644 w 644"/>
                <a:gd name="T189" fmla="*/ 384 h 38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4" h="384">
                  <a:moveTo>
                    <a:pt x="403" y="146"/>
                  </a:moveTo>
                  <a:lnTo>
                    <a:pt x="401" y="145"/>
                  </a:lnTo>
                  <a:lnTo>
                    <a:pt x="395" y="139"/>
                  </a:lnTo>
                  <a:lnTo>
                    <a:pt x="390" y="135"/>
                  </a:lnTo>
                  <a:lnTo>
                    <a:pt x="384" y="129"/>
                  </a:lnTo>
                  <a:lnTo>
                    <a:pt x="376" y="126"/>
                  </a:lnTo>
                  <a:lnTo>
                    <a:pt x="371" y="122"/>
                  </a:lnTo>
                  <a:lnTo>
                    <a:pt x="361" y="116"/>
                  </a:lnTo>
                  <a:lnTo>
                    <a:pt x="353" y="110"/>
                  </a:lnTo>
                  <a:lnTo>
                    <a:pt x="342" y="105"/>
                  </a:lnTo>
                  <a:lnTo>
                    <a:pt x="332" y="101"/>
                  </a:lnTo>
                  <a:lnTo>
                    <a:pt x="321" y="95"/>
                  </a:lnTo>
                  <a:lnTo>
                    <a:pt x="310" y="91"/>
                  </a:lnTo>
                  <a:lnTo>
                    <a:pt x="302" y="88"/>
                  </a:lnTo>
                  <a:lnTo>
                    <a:pt x="296" y="88"/>
                  </a:lnTo>
                  <a:lnTo>
                    <a:pt x="289" y="86"/>
                  </a:lnTo>
                  <a:lnTo>
                    <a:pt x="283" y="84"/>
                  </a:lnTo>
                  <a:lnTo>
                    <a:pt x="275" y="82"/>
                  </a:lnTo>
                  <a:lnTo>
                    <a:pt x="268" y="80"/>
                  </a:lnTo>
                  <a:lnTo>
                    <a:pt x="260" y="78"/>
                  </a:lnTo>
                  <a:lnTo>
                    <a:pt x="255" y="78"/>
                  </a:lnTo>
                  <a:lnTo>
                    <a:pt x="245" y="76"/>
                  </a:lnTo>
                  <a:lnTo>
                    <a:pt x="237" y="76"/>
                  </a:lnTo>
                  <a:lnTo>
                    <a:pt x="230" y="76"/>
                  </a:lnTo>
                  <a:lnTo>
                    <a:pt x="222" y="76"/>
                  </a:lnTo>
                  <a:lnTo>
                    <a:pt x="213" y="76"/>
                  </a:lnTo>
                  <a:lnTo>
                    <a:pt x="205" y="76"/>
                  </a:lnTo>
                  <a:lnTo>
                    <a:pt x="198" y="76"/>
                  </a:lnTo>
                  <a:lnTo>
                    <a:pt x="190" y="78"/>
                  </a:lnTo>
                  <a:lnTo>
                    <a:pt x="179" y="78"/>
                  </a:lnTo>
                  <a:lnTo>
                    <a:pt x="171" y="80"/>
                  </a:lnTo>
                  <a:lnTo>
                    <a:pt x="161" y="82"/>
                  </a:lnTo>
                  <a:lnTo>
                    <a:pt x="154" y="86"/>
                  </a:lnTo>
                  <a:lnTo>
                    <a:pt x="144" y="88"/>
                  </a:lnTo>
                  <a:lnTo>
                    <a:pt x="135" y="91"/>
                  </a:lnTo>
                  <a:lnTo>
                    <a:pt x="125" y="95"/>
                  </a:lnTo>
                  <a:lnTo>
                    <a:pt x="118" y="99"/>
                  </a:lnTo>
                  <a:lnTo>
                    <a:pt x="106" y="103"/>
                  </a:lnTo>
                  <a:lnTo>
                    <a:pt x="99" y="108"/>
                  </a:lnTo>
                  <a:lnTo>
                    <a:pt x="89" y="114"/>
                  </a:lnTo>
                  <a:lnTo>
                    <a:pt x="80" y="120"/>
                  </a:lnTo>
                  <a:lnTo>
                    <a:pt x="68" y="126"/>
                  </a:lnTo>
                  <a:lnTo>
                    <a:pt x="59" y="131"/>
                  </a:lnTo>
                  <a:lnTo>
                    <a:pt x="49" y="139"/>
                  </a:lnTo>
                  <a:lnTo>
                    <a:pt x="40" y="146"/>
                  </a:lnTo>
                  <a:lnTo>
                    <a:pt x="30" y="154"/>
                  </a:lnTo>
                  <a:lnTo>
                    <a:pt x="19" y="162"/>
                  </a:lnTo>
                  <a:lnTo>
                    <a:pt x="9" y="173"/>
                  </a:lnTo>
                  <a:lnTo>
                    <a:pt x="0" y="183"/>
                  </a:lnTo>
                  <a:lnTo>
                    <a:pt x="2" y="186"/>
                  </a:lnTo>
                  <a:lnTo>
                    <a:pt x="7" y="194"/>
                  </a:lnTo>
                  <a:lnTo>
                    <a:pt x="11" y="200"/>
                  </a:lnTo>
                  <a:lnTo>
                    <a:pt x="19" y="207"/>
                  </a:lnTo>
                  <a:lnTo>
                    <a:pt x="25" y="215"/>
                  </a:lnTo>
                  <a:lnTo>
                    <a:pt x="32" y="224"/>
                  </a:lnTo>
                  <a:lnTo>
                    <a:pt x="40" y="232"/>
                  </a:lnTo>
                  <a:lnTo>
                    <a:pt x="49" y="242"/>
                  </a:lnTo>
                  <a:lnTo>
                    <a:pt x="59" y="251"/>
                  </a:lnTo>
                  <a:lnTo>
                    <a:pt x="70" y="261"/>
                  </a:lnTo>
                  <a:lnTo>
                    <a:pt x="82" y="268"/>
                  </a:lnTo>
                  <a:lnTo>
                    <a:pt x="93" y="280"/>
                  </a:lnTo>
                  <a:lnTo>
                    <a:pt x="99" y="283"/>
                  </a:lnTo>
                  <a:lnTo>
                    <a:pt x="106" y="287"/>
                  </a:lnTo>
                  <a:lnTo>
                    <a:pt x="112" y="291"/>
                  </a:lnTo>
                  <a:lnTo>
                    <a:pt x="120" y="297"/>
                  </a:lnTo>
                  <a:lnTo>
                    <a:pt x="127" y="300"/>
                  </a:lnTo>
                  <a:lnTo>
                    <a:pt x="133" y="304"/>
                  </a:lnTo>
                  <a:lnTo>
                    <a:pt x="141" y="308"/>
                  </a:lnTo>
                  <a:lnTo>
                    <a:pt x="148" y="312"/>
                  </a:lnTo>
                  <a:lnTo>
                    <a:pt x="154" y="314"/>
                  </a:lnTo>
                  <a:lnTo>
                    <a:pt x="161" y="318"/>
                  </a:lnTo>
                  <a:lnTo>
                    <a:pt x="169" y="319"/>
                  </a:lnTo>
                  <a:lnTo>
                    <a:pt x="179" y="323"/>
                  </a:lnTo>
                  <a:lnTo>
                    <a:pt x="184" y="325"/>
                  </a:lnTo>
                  <a:lnTo>
                    <a:pt x="194" y="327"/>
                  </a:lnTo>
                  <a:lnTo>
                    <a:pt x="201" y="327"/>
                  </a:lnTo>
                  <a:lnTo>
                    <a:pt x="209" y="331"/>
                  </a:lnTo>
                  <a:lnTo>
                    <a:pt x="218" y="331"/>
                  </a:lnTo>
                  <a:lnTo>
                    <a:pt x="226" y="331"/>
                  </a:lnTo>
                  <a:lnTo>
                    <a:pt x="234" y="331"/>
                  </a:lnTo>
                  <a:lnTo>
                    <a:pt x="243" y="333"/>
                  </a:lnTo>
                  <a:lnTo>
                    <a:pt x="251" y="331"/>
                  </a:lnTo>
                  <a:lnTo>
                    <a:pt x="260" y="329"/>
                  </a:lnTo>
                  <a:lnTo>
                    <a:pt x="268" y="327"/>
                  </a:lnTo>
                  <a:lnTo>
                    <a:pt x="277" y="325"/>
                  </a:lnTo>
                  <a:lnTo>
                    <a:pt x="285" y="323"/>
                  </a:lnTo>
                  <a:lnTo>
                    <a:pt x="294" y="319"/>
                  </a:lnTo>
                  <a:lnTo>
                    <a:pt x="302" y="316"/>
                  </a:lnTo>
                  <a:lnTo>
                    <a:pt x="313" y="312"/>
                  </a:lnTo>
                  <a:lnTo>
                    <a:pt x="321" y="308"/>
                  </a:lnTo>
                  <a:lnTo>
                    <a:pt x="331" y="302"/>
                  </a:lnTo>
                  <a:lnTo>
                    <a:pt x="338" y="295"/>
                  </a:lnTo>
                  <a:lnTo>
                    <a:pt x="350" y="289"/>
                  </a:lnTo>
                  <a:lnTo>
                    <a:pt x="357" y="281"/>
                  </a:lnTo>
                  <a:lnTo>
                    <a:pt x="367" y="274"/>
                  </a:lnTo>
                  <a:lnTo>
                    <a:pt x="376" y="264"/>
                  </a:lnTo>
                  <a:lnTo>
                    <a:pt x="386" y="257"/>
                  </a:lnTo>
                  <a:lnTo>
                    <a:pt x="390" y="261"/>
                  </a:lnTo>
                  <a:lnTo>
                    <a:pt x="395" y="266"/>
                  </a:lnTo>
                  <a:lnTo>
                    <a:pt x="403" y="274"/>
                  </a:lnTo>
                  <a:lnTo>
                    <a:pt x="410" y="283"/>
                  </a:lnTo>
                  <a:lnTo>
                    <a:pt x="422" y="293"/>
                  </a:lnTo>
                  <a:lnTo>
                    <a:pt x="426" y="299"/>
                  </a:lnTo>
                  <a:lnTo>
                    <a:pt x="431" y="304"/>
                  </a:lnTo>
                  <a:lnTo>
                    <a:pt x="439" y="310"/>
                  </a:lnTo>
                  <a:lnTo>
                    <a:pt x="445" y="316"/>
                  </a:lnTo>
                  <a:lnTo>
                    <a:pt x="450" y="321"/>
                  </a:lnTo>
                  <a:lnTo>
                    <a:pt x="456" y="327"/>
                  </a:lnTo>
                  <a:lnTo>
                    <a:pt x="462" y="333"/>
                  </a:lnTo>
                  <a:lnTo>
                    <a:pt x="469" y="338"/>
                  </a:lnTo>
                  <a:lnTo>
                    <a:pt x="475" y="342"/>
                  </a:lnTo>
                  <a:lnTo>
                    <a:pt x="481" y="348"/>
                  </a:lnTo>
                  <a:lnTo>
                    <a:pt x="486" y="354"/>
                  </a:lnTo>
                  <a:lnTo>
                    <a:pt x="492" y="359"/>
                  </a:lnTo>
                  <a:lnTo>
                    <a:pt x="504" y="367"/>
                  </a:lnTo>
                  <a:lnTo>
                    <a:pt x="515" y="375"/>
                  </a:lnTo>
                  <a:lnTo>
                    <a:pt x="524" y="380"/>
                  </a:lnTo>
                  <a:lnTo>
                    <a:pt x="532" y="384"/>
                  </a:lnTo>
                  <a:lnTo>
                    <a:pt x="564" y="367"/>
                  </a:lnTo>
                  <a:lnTo>
                    <a:pt x="564" y="363"/>
                  </a:lnTo>
                  <a:lnTo>
                    <a:pt x="562" y="361"/>
                  </a:lnTo>
                  <a:lnTo>
                    <a:pt x="559" y="354"/>
                  </a:lnTo>
                  <a:lnTo>
                    <a:pt x="557" y="348"/>
                  </a:lnTo>
                  <a:lnTo>
                    <a:pt x="551" y="338"/>
                  </a:lnTo>
                  <a:lnTo>
                    <a:pt x="547" y="327"/>
                  </a:lnTo>
                  <a:lnTo>
                    <a:pt x="542" y="316"/>
                  </a:lnTo>
                  <a:lnTo>
                    <a:pt x="536" y="304"/>
                  </a:lnTo>
                  <a:lnTo>
                    <a:pt x="534" y="299"/>
                  </a:lnTo>
                  <a:lnTo>
                    <a:pt x="530" y="291"/>
                  </a:lnTo>
                  <a:lnTo>
                    <a:pt x="526" y="285"/>
                  </a:lnTo>
                  <a:lnTo>
                    <a:pt x="524" y="280"/>
                  </a:lnTo>
                  <a:lnTo>
                    <a:pt x="519" y="272"/>
                  </a:lnTo>
                  <a:lnTo>
                    <a:pt x="515" y="264"/>
                  </a:lnTo>
                  <a:lnTo>
                    <a:pt x="513" y="259"/>
                  </a:lnTo>
                  <a:lnTo>
                    <a:pt x="509" y="251"/>
                  </a:lnTo>
                  <a:lnTo>
                    <a:pt x="505" y="245"/>
                  </a:lnTo>
                  <a:lnTo>
                    <a:pt x="502" y="238"/>
                  </a:lnTo>
                  <a:lnTo>
                    <a:pt x="498" y="232"/>
                  </a:lnTo>
                  <a:lnTo>
                    <a:pt x="494" y="224"/>
                  </a:lnTo>
                  <a:lnTo>
                    <a:pt x="490" y="219"/>
                  </a:lnTo>
                  <a:lnTo>
                    <a:pt x="486" y="211"/>
                  </a:lnTo>
                  <a:lnTo>
                    <a:pt x="483" y="207"/>
                  </a:lnTo>
                  <a:lnTo>
                    <a:pt x="479" y="202"/>
                  </a:lnTo>
                  <a:lnTo>
                    <a:pt x="479" y="200"/>
                  </a:lnTo>
                  <a:lnTo>
                    <a:pt x="485" y="198"/>
                  </a:lnTo>
                  <a:lnTo>
                    <a:pt x="490" y="194"/>
                  </a:lnTo>
                  <a:lnTo>
                    <a:pt x="498" y="188"/>
                  </a:lnTo>
                  <a:lnTo>
                    <a:pt x="505" y="181"/>
                  </a:lnTo>
                  <a:lnTo>
                    <a:pt x="515" y="171"/>
                  </a:lnTo>
                  <a:lnTo>
                    <a:pt x="521" y="165"/>
                  </a:lnTo>
                  <a:lnTo>
                    <a:pt x="528" y="160"/>
                  </a:lnTo>
                  <a:lnTo>
                    <a:pt x="534" y="154"/>
                  </a:lnTo>
                  <a:lnTo>
                    <a:pt x="542" y="150"/>
                  </a:lnTo>
                  <a:lnTo>
                    <a:pt x="547" y="143"/>
                  </a:lnTo>
                  <a:lnTo>
                    <a:pt x="553" y="135"/>
                  </a:lnTo>
                  <a:lnTo>
                    <a:pt x="561" y="127"/>
                  </a:lnTo>
                  <a:lnTo>
                    <a:pt x="566" y="122"/>
                  </a:lnTo>
                  <a:lnTo>
                    <a:pt x="572" y="112"/>
                  </a:lnTo>
                  <a:lnTo>
                    <a:pt x="580" y="105"/>
                  </a:lnTo>
                  <a:lnTo>
                    <a:pt x="587" y="95"/>
                  </a:lnTo>
                  <a:lnTo>
                    <a:pt x="595" y="88"/>
                  </a:lnTo>
                  <a:lnTo>
                    <a:pt x="600" y="78"/>
                  </a:lnTo>
                  <a:lnTo>
                    <a:pt x="608" y="69"/>
                  </a:lnTo>
                  <a:lnTo>
                    <a:pt x="614" y="59"/>
                  </a:lnTo>
                  <a:lnTo>
                    <a:pt x="621" y="50"/>
                  </a:lnTo>
                  <a:lnTo>
                    <a:pt x="627" y="38"/>
                  </a:lnTo>
                  <a:lnTo>
                    <a:pt x="633" y="29"/>
                  </a:lnTo>
                  <a:lnTo>
                    <a:pt x="638" y="17"/>
                  </a:lnTo>
                  <a:lnTo>
                    <a:pt x="644" y="6"/>
                  </a:lnTo>
                  <a:lnTo>
                    <a:pt x="642" y="6"/>
                  </a:lnTo>
                  <a:lnTo>
                    <a:pt x="638" y="4"/>
                  </a:lnTo>
                  <a:lnTo>
                    <a:pt x="633" y="2"/>
                  </a:lnTo>
                  <a:lnTo>
                    <a:pt x="627" y="2"/>
                  </a:lnTo>
                  <a:lnTo>
                    <a:pt x="621" y="0"/>
                  </a:lnTo>
                  <a:lnTo>
                    <a:pt x="616" y="0"/>
                  </a:lnTo>
                  <a:lnTo>
                    <a:pt x="610" y="0"/>
                  </a:lnTo>
                  <a:lnTo>
                    <a:pt x="604" y="0"/>
                  </a:lnTo>
                  <a:lnTo>
                    <a:pt x="599" y="0"/>
                  </a:lnTo>
                  <a:lnTo>
                    <a:pt x="591" y="0"/>
                  </a:lnTo>
                  <a:lnTo>
                    <a:pt x="583" y="2"/>
                  </a:lnTo>
                  <a:lnTo>
                    <a:pt x="578" y="4"/>
                  </a:lnTo>
                  <a:lnTo>
                    <a:pt x="568" y="6"/>
                  </a:lnTo>
                  <a:lnTo>
                    <a:pt x="561" y="8"/>
                  </a:lnTo>
                  <a:lnTo>
                    <a:pt x="551" y="11"/>
                  </a:lnTo>
                  <a:lnTo>
                    <a:pt x="542" y="13"/>
                  </a:lnTo>
                  <a:lnTo>
                    <a:pt x="532" y="17"/>
                  </a:lnTo>
                  <a:lnTo>
                    <a:pt x="523" y="23"/>
                  </a:lnTo>
                  <a:lnTo>
                    <a:pt x="513" y="29"/>
                  </a:lnTo>
                  <a:lnTo>
                    <a:pt x="504" y="34"/>
                  </a:lnTo>
                  <a:lnTo>
                    <a:pt x="492" y="42"/>
                  </a:lnTo>
                  <a:lnTo>
                    <a:pt x="483" y="50"/>
                  </a:lnTo>
                  <a:lnTo>
                    <a:pt x="471" y="57"/>
                  </a:lnTo>
                  <a:lnTo>
                    <a:pt x="462" y="67"/>
                  </a:lnTo>
                  <a:lnTo>
                    <a:pt x="448" y="76"/>
                  </a:lnTo>
                  <a:lnTo>
                    <a:pt x="439" y="88"/>
                  </a:lnTo>
                  <a:lnTo>
                    <a:pt x="431" y="95"/>
                  </a:lnTo>
                  <a:lnTo>
                    <a:pt x="426" y="101"/>
                  </a:lnTo>
                  <a:lnTo>
                    <a:pt x="420" y="108"/>
                  </a:lnTo>
                  <a:lnTo>
                    <a:pt x="416" y="116"/>
                  </a:lnTo>
                  <a:lnTo>
                    <a:pt x="441" y="137"/>
                  </a:lnTo>
                  <a:lnTo>
                    <a:pt x="441" y="135"/>
                  </a:lnTo>
                  <a:lnTo>
                    <a:pt x="445" y="131"/>
                  </a:lnTo>
                  <a:lnTo>
                    <a:pt x="447" y="126"/>
                  </a:lnTo>
                  <a:lnTo>
                    <a:pt x="454" y="120"/>
                  </a:lnTo>
                  <a:lnTo>
                    <a:pt x="462" y="110"/>
                  </a:lnTo>
                  <a:lnTo>
                    <a:pt x="469" y="103"/>
                  </a:lnTo>
                  <a:lnTo>
                    <a:pt x="479" y="93"/>
                  </a:lnTo>
                  <a:lnTo>
                    <a:pt x="492" y="86"/>
                  </a:lnTo>
                  <a:lnTo>
                    <a:pt x="496" y="80"/>
                  </a:lnTo>
                  <a:lnTo>
                    <a:pt x="502" y="74"/>
                  </a:lnTo>
                  <a:lnTo>
                    <a:pt x="507" y="70"/>
                  </a:lnTo>
                  <a:lnTo>
                    <a:pt x="515" y="67"/>
                  </a:lnTo>
                  <a:lnTo>
                    <a:pt x="521" y="61"/>
                  </a:lnTo>
                  <a:lnTo>
                    <a:pt x="528" y="57"/>
                  </a:lnTo>
                  <a:lnTo>
                    <a:pt x="534" y="55"/>
                  </a:lnTo>
                  <a:lnTo>
                    <a:pt x="542" y="51"/>
                  </a:lnTo>
                  <a:lnTo>
                    <a:pt x="547" y="48"/>
                  </a:lnTo>
                  <a:lnTo>
                    <a:pt x="555" y="44"/>
                  </a:lnTo>
                  <a:lnTo>
                    <a:pt x="561" y="42"/>
                  </a:lnTo>
                  <a:lnTo>
                    <a:pt x="568" y="40"/>
                  </a:lnTo>
                  <a:lnTo>
                    <a:pt x="576" y="38"/>
                  </a:lnTo>
                  <a:lnTo>
                    <a:pt x="583" y="38"/>
                  </a:lnTo>
                  <a:lnTo>
                    <a:pt x="589" y="38"/>
                  </a:lnTo>
                  <a:lnTo>
                    <a:pt x="597" y="38"/>
                  </a:lnTo>
                  <a:lnTo>
                    <a:pt x="595" y="42"/>
                  </a:lnTo>
                  <a:lnTo>
                    <a:pt x="589" y="50"/>
                  </a:lnTo>
                  <a:lnTo>
                    <a:pt x="585" y="55"/>
                  </a:lnTo>
                  <a:lnTo>
                    <a:pt x="580" y="63"/>
                  </a:lnTo>
                  <a:lnTo>
                    <a:pt x="572" y="70"/>
                  </a:lnTo>
                  <a:lnTo>
                    <a:pt x="564" y="80"/>
                  </a:lnTo>
                  <a:lnTo>
                    <a:pt x="559" y="86"/>
                  </a:lnTo>
                  <a:lnTo>
                    <a:pt x="553" y="91"/>
                  </a:lnTo>
                  <a:lnTo>
                    <a:pt x="547" y="95"/>
                  </a:lnTo>
                  <a:lnTo>
                    <a:pt x="542" y="103"/>
                  </a:lnTo>
                  <a:lnTo>
                    <a:pt x="534" y="108"/>
                  </a:lnTo>
                  <a:lnTo>
                    <a:pt x="528" y="116"/>
                  </a:lnTo>
                  <a:lnTo>
                    <a:pt x="521" y="124"/>
                  </a:lnTo>
                  <a:lnTo>
                    <a:pt x="513" y="131"/>
                  </a:lnTo>
                  <a:lnTo>
                    <a:pt x="504" y="137"/>
                  </a:lnTo>
                  <a:lnTo>
                    <a:pt x="492" y="146"/>
                  </a:lnTo>
                  <a:lnTo>
                    <a:pt x="483" y="154"/>
                  </a:lnTo>
                  <a:lnTo>
                    <a:pt x="473" y="164"/>
                  </a:lnTo>
                  <a:lnTo>
                    <a:pt x="462" y="173"/>
                  </a:lnTo>
                  <a:lnTo>
                    <a:pt x="450" y="181"/>
                  </a:lnTo>
                  <a:lnTo>
                    <a:pt x="445" y="186"/>
                  </a:lnTo>
                  <a:lnTo>
                    <a:pt x="439" y="192"/>
                  </a:lnTo>
                  <a:lnTo>
                    <a:pt x="431" y="196"/>
                  </a:lnTo>
                  <a:lnTo>
                    <a:pt x="426" y="202"/>
                  </a:lnTo>
                  <a:lnTo>
                    <a:pt x="429" y="204"/>
                  </a:lnTo>
                  <a:lnTo>
                    <a:pt x="435" y="211"/>
                  </a:lnTo>
                  <a:lnTo>
                    <a:pt x="439" y="217"/>
                  </a:lnTo>
                  <a:lnTo>
                    <a:pt x="445" y="224"/>
                  </a:lnTo>
                  <a:lnTo>
                    <a:pt x="452" y="230"/>
                  </a:lnTo>
                  <a:lnTo>
                    <a:pt x="458" y="240"/>
                  </a:lnTo>
                  <a:lnTo>
                    <a:pt x="466" y="249"/>
                  </a:lnTo>
                  <a:lnTo>
                    <a:pt x="471" y="261"/>
                  </a:lnTo>
                  <a:lnTo>
                    <a:pt x="475" y="264"/>
                  </a:lnTo>
                  <a:lnTo>
                    <a:pt x="477" y="270"/>
                  </a:lnTo>
                  <a:lnTo>
                    <a:pt x="481" y="276"/>
                  </a:lnTo>
                  <a:lnTo>
                    <a:pt x="485" y="283"/>
                  </a:lnTo>
                  <a:lnTo>
                    <a:pt x="488" y="289"/>
                  </a:lnTo>
                  <a:lnTo>
                    <a:pt x="492" y="295"/>
                  </a:lnTo>
                  <a:lnTo>
                    <a:pt x="496" y="302"/>
                  </a:lnTo>
                  <a:lnTo>
                    <a:pt x="500" y="308"/>
                  </a:lnTo>
                  <a:lnTo>
                    <a:pt x="504" y="316"/>
                  </a:lnTo>
                  <a:lnTo>
                    <a:pt x="505" y="321"/>
                  </a:lnTo>
                  <a:lnTo>
                    <a:pt x="509" y="329"/>
                  </a:lnTo>
                  <a:lnTo>
                    <a:pt x="513" y="337"/>
                  </a:lnTo>
                  <a:lnTo>
                    <a:pt x="511" y="335"/>
                  </a:lnTo>
                  <a:lnTo>
                    <a:pt x="507" y="333"/>
                  </a:lnTo>
                  <a:lnTo>
                    <a:pt x="502" y="327"/>
                  </a:lnTo>
                  <a:lnTo>
                    <a:pt x="496" y="323"/>
                  </a:lnTo>
                  <a:lnTo>
                    <a:pt x="488" y="316"/>
                  </a:lnTo>
                  <a:lnTo>
                    <a:pt x="479" y="308"/>
                  </a:lnTo>
                  <a:lnTo>
                    <a:pt x="469" y="299"/>
                  </a:lnTo>
                  <a:lnTo>
                    <a:pt x="460" y="289"/>
                  </a:lnTo>
                  <a:lnTo>
                    <a:pt x="448" y="278"/>
                  </a:lnTo>
                  <a:lnTo>
                    <a:pt x="439" y="268"/>
                  </a:lnTo>
                  <a:lnTo>
                    <a:pt x="429" y="255"/>
                  </a:lnTo>
                  <a:lnTo>
                    <a:pt x="418" y="245"/>
                  </a:lnTo>
                  <a:lnTo>
                    <a:pt x="409" y="234"/>
                  </a:lnTo>
                  <a:lnTo>
                    <a:pt x="401" y="223"/>
                  </a:lnTo>
                  <a:lnTo>
                    <a:pt x="395" y="211"/>
                  </a:lnTo>
                  <a:lnTo>
                    <a:pt x="390" y="202"/>
                  </a:lnTo>
                  <a:lnTo>
                    <a:pt x="388" y="204"/>
                  </a:lnTo>
                  <a:lnTo>
                    <a:pt x="382" y="211"/>
                  </a:lnTo>
                  <a:lnTo>
                    <a:pt x="376" y="215"/>
                  </a:lnTo>
                  <a:lnTo>
                    <a:pt x="372" y="221"/>
                  </a:lnTo>
                  <a:lnTo>
                    <a:pt x="365" y="228"/>
                  </a:lnTo>
                  <a:lnTo>
                    <a:pt x="359" y="236"/>
                  </a:lnTo>
                  <a:lnTo>
                    <a:pt x="351" y="242"/>
                  </a:lnTo>
                  <a:lnTo>
                    <a:pt x="344" y="249"/>
                  </a:lnTo>
                  <a:lnTo>
                    <a:pt x="334" y="255"/>
                  </a:lnTo>
                  <a:lnTo>
                    <a:pt x="325" y="264"/>
                  </a:lnTo>
                  <a:lnTo>
                    <a:pt x="315" y="272"/>
                  </a:lnTo>
                  <a:lnTo>
                    <a:pt x="306" y="278"/>
                  </a:lnTo>
                  <a:lnTo>
                    <a:pt x="294" y="283"/>
                  </a:lnTo>
                  <a:lnTo>
                    <a:pt x="283" y="291"/>
                  </a:lnTo>
                  <a:lnTo>
                    <a:pt x="277" y="291"/>
                  </a:lnTo>
                  <a:lnTo>
                    <a:pt x="270" y="295"/>
                  </a:lnTo>
                  <a:lnTo>
                    <a:pt x="264" y="297"/>
                  </a:lnTo>
                  <a:lnTo>
                    <a:pt x="256" y="299"/>
                  </a:lnTo>
                  <a:lnTo>
                    <a:pt x="251" y="299"/>
                  </a:lnTo>
                  <a:lnTo>
                    <a:pt x="243" y="302"/>
                  </a:lnTo>
                  <a:lnTo>
                    <a:pt x="237" y="302"/>
                  </a:lnTo>
                  <a:lnTo>
                    <a:pt x="232" y="304"/>
                  </a:lnTo>
                  <a:lnTo>
                    <a:pt x="224" y="304"/>
                  </a:lnTo>
                  <a:lnTo>
                    <a:pt x="218" y="304"/>
                  </a:lnTo>
                  <a:lnTo>
                    <a:pt x="209" y="304"/>
                  </a:lnTo>
                  <a:lnTo>
                    <a:pt x="203" y="304"/>
                  </a:lnTo>
                  <a:lnTo>
                    <a:pt x="196" y="302"/>
                  </a:lnTo>
                  <a:lnTo>
                    <a:pt x="190" y="300"/>
                  </a:lnTo>
                  <a:lnTo>
                    <a:pt x="182" y="299"/>
                  </a:lnTo>
                  <a:lnTo>
                    <a:pt x="177" y="297"/>
                  </a:lnTo>
                  <a:lnTo>
                    <a:pt x="169" y="295"/>
                  </a:lnTo>
                  <a:lnTo>
                    <a:pt x="161" y="291"/>
                  </a:lnTo>
                  <a:lnTo>
                    <a:pt x="154" y="287"/>
                  </a:lnTo>
                  <a:lnTo>
                    <a:pt x="146" y="283"/>
                  </a:lnTo>
                  <a:lnTo>
                    <a:pt x="139" y="278"/>
                  </a:lnTo>
                  <a:lnTo>
                    <a:pt x="131" y="272"/>
                  </a:lnTo>
                  <a:lnTo>
                    <a:pt x="123" y="266"/>
                  </a:lnTo>
                  <a:lnTo>
                    <a:pt x="118" y="261"/>
                  </a:lnTo>
                  <a:lnTo>
                    <a:pt x="110" y="253"/>
                  </a:lnTo>
                  <a:lnTo>
                    <a:pt x="103" y="245"/>
                  </a:lnTo>
                  <a:lnTo>
                    <a:pt x="95" y="236"/>
                  </a:lnTo>
                  <a:lnTo>
                    <a:pt x="87" y="228"/>
                  </a:lnTo>
                  <a:lnTo>
                    <a:pt x="80" y="219"/>
                  </a:lnTo>
                  <a:lnTo>
                    <a:pt x="72" y="209"/>
                  </a:lnTo>
                  <a:lnTo>
                    <a:pt x="65" y="198"/>
                  </a:lnTo>
                  <a:lnTo>
                    <a:pt x="59" y="186"/>
                  </a:lnTo>
                  <a:lnTo>
                    <a:pt x="59" y="185"/>
                  </a:lnTo>
                  <a:lnTo>
                    <a:pt x="65" y="179"/>
                  </a:lnTo>
                  <a:lnTo>
                    <a:pt x="68" y="175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5" y="162"/>
                  </a:lnTo>
                  <a:lnTo>
                    <a:pt x="91" y="156"/>
                  </a:lnTo>
                  <a:lnTo>
                    <a:pt x="99" y="150"/>
                  </a:lnTo>
                  <a:lnTo>
                    <a:pt x="106" y="145"/>
                  </a:lnTo>
                  <a:lnTo>
                    <a:pt x="118" y="141"/>
                  </a:lnTo>
                  <a:lnTo>
                    <a:pt x="125" y="135"/>
                  </a:lnTo>
                  <a:lnTo>
                    <a:pt x="135" y="131"/>
                  </a:lnTo>
                  <a:lnTo>
                    <a:pt x="146" y="126"/>
                  </a:lnTo>
                  <a:lnTo>
                    <a:pt x="160" y="122"/>
                  </a:lnTo>
                  <a:lnTo>
                    <a:pt x="169" y="118"/>
                  </a:lnTo>
                  <a:lnTo>
                    <a:pt x="182" y="114"/>
                  </a:lnTo>
                  <a:lnTo>
                    <a:pt x="186" y="112"/>
                  </a:lnTo>
                  <a:lnTo>
                    <a:pt x="194" y="110"/>
                  </a:lnTo>
                  <a:lnTo>
                    <a:pt x="199" y="110"/>
                  </a:lnTo>
                  <a:lnTo>
                    <a:pt x="207" y="110"/>
                  </a:lnTo>
                  <a:lnTo>
                    <a:pt x="213" y="108"/>
                  </a:lnTo>
                  <a:lnTo>
                    <a:pt x="220" y="108"/>
                  </a:lnTo>
                  <a:lnTo>
                    <a:pt x="226" y="108"/>
                  </a:lnTo>
                  <a:lnTo>
                    <a:pt x="234" y="108"/>
                  </a:lnTo>
                  <a:lnTo>
                    <a:pt x="239" y="108"/>
                  </a:lnTo>
                  <a:lnTo>
                    <a:pt x="247" y="108"/>
                  </a:lnTo>
                  <a:lnTo>
                    <a:pt x="255" y="108"/>
                  </a:lnTo>
                  <a:lnTo>
                    <a:pt x="262" y="110"/>
                  </a:lnTo>
                  <a:lnTo>
                    <a:pt x="270" y="110"/>
                  </a:lnTo>
                  <a:lnTo>
                    <a:pt x="275" y="114"/>
                  </a:lnTo>
                  <a:lnTo>
                    <a:pt x="283" y="114"/>
                  </a:lnTo>
                  <a:lnTo>
                    <a:pt x="291" y="116"/>
                  </a:lnTo>
                  <a:lnTo>
                    <a:pt x="298" y="118"/>
                  </a:lnTo>
                  <a:lnTo>
                    <a:pt x="306" y="122"/>
                  </a:lnTo>
                  <a:lnTo>
                    <a:pt x="313" y="126"/>
                  </a:lnTo>
                  <a:lnTo>
                    <a:pt x="321" y="129"/>
                  </a:lnTo>
                  <a:lnTo>
                    <a:pt x="327" y="133"/>
                  </a:lnTo>
                  <a:lnTo>
                    <a:pt x="336" y="139"/>
                  </a:lnTo>
                  <a:lnTo>
                    <a:pt x="342" y="143"/>
                  </a:lnTo>
                  <a:lnTo>
                    <a:pt x="351" y="150"/>
                  </a:lnTo>
                  <a:lnTo>
                    <a:pt x="359" y="154"/>
                  </a:lnTo>
                  <a:lnTo>
                    <a:pt x="367" y="162"/>
                  </a:lnTo>
                  <a:lnTo>
                    <a:pt x="374" y="167"/>
                  </a:lnTo>
                  <a:lnTo>
                    <a:pt x="382" y="175"/>
                  </a:lnTo>
                  <a:lnTo>
                    <a:pt x="403" y="1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8" name="Freeform 102"/>
            <p:cNvSpPr>
              <a:spLocks/>
            </p:cNvSpPr>
            <p:nvPr/>
          </p:nvSpPr>
          <p:spPr bwMode="auto">
            <a:xfrm>
              <a:off x="3761" y="3846"/>
              <a:ext cx="53" cy="69"/>
            </a:xfrm>
            <a:custGeom>
              <a:avLst/>
              <a:gdLst>
                <a:gd name="T0" fmla="*/ 0 w 106"/>
                <a:gd name="T1" fmla="*/ 13 h 137"/>
                <a:gd name="T2" fmla="*/ 7 w 106"/>
                <a:gd name="T3" fmla="*/ 0 h 137"/>
                <a:gd name="T4" fmla="*/ 11 w 106"/>
                <a:gd name="T5" fmla="*/ 3 h 137"/>
                <a:gd name="T6" fmla="*/ 13 w 106"/>
                <a:gd name="T7" fmla="*/ 18 h 137"/>
                <a:gd name="T8" fmla="*/ 10 w 106"/>
                <a:gd name="T9" fmla="*/ 16 h 137"/>
                <a:gd name="T10" fmla="*/ 7 w 106"/>
                <a:gd name="T11" fmla="*/ 8 h 137"/>
                <a:gd name="T12" fmla="*/ 4 w 106"/>
                <a:gd name="T13" fmla="*/ 15 h 137"/>
                <a:gd name="T14" fmla="*/ 0 w 106"/>
                <a:gd name="T15" fmla="*/ 13 h 137"/>
                <a:gd name="T16" fmla="*/ 0 w 106"/>
                <a:gd name="T17" fmla="*/ 13 h 1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37"/>
                <a:gd name="T29" fmla="*/ 106 w 106"/>
                <a:gd name="T30" fmla="*/ 137 h 1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37">
                  <a:moveTo>
                    <a:pt x="0" y="101"/>
                  </a:moveTo>
                  <a:lnTo>
                    <a:pt x="53" y="0"/>
                  </a:lnTo>
                  <a:lnTo>
                    <a:pt x="87" y="18"/>
                  </a:lnTo>
                  <a:lnTo>
                    <a:pt x="106" y="137"/>
                  </a:lnTo>
                  <a:lnTo>
                    <a:pt x="74" y="126"/>
                  </a:lnTo>
                  <a:lnTo>
                    <a:pt x="59" y="61"/>
                  </a:lnTo>
                  <a:lnTo>
                    <a:pt x="32" y="116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19" name="Freeform 103"/>
            <p:cNvSpPr>
              <a:spLocks/>
            </p:cNvSpPr>
            <p:nvPr/>
          </p:nvSpPr>
          <p:spPr bwMode="auto">
            <a:xfrm>
              <a:off x="3226" y="3533"/>
              <a:ext cx="45" cy="88"/>
            </a:xfrm>
            <a:custGeom>
              <a:avLst/>
              <a:gdLst>
                <a:gd name="T0" fmla="*/ 11 w 91"/>
                <a:gd name="T1" fmla="*/ 3 h 175"/>
                <a:gd name="T2" fmla="*/ 10 w 91"/>
                <a:gd name="T3" fmla="*/ 3 h 175"/>
                <a:gd name="T4" fmla="*/ 9 w 91"/>
                <a:gd name="T5" fmla="*/ 4 h 175"/>
                <a:gd name="T6" fmla="*/ 8 w 91"/>
                <a:gd name="T7" fmla="*/ 5 h 175"/>
                <a:gd name="T8" fmla="*/ 8 w 91"/>
                <a:gd name="T9" fmla="*/ 6 h 175"/>
                <a:gd name="T10" fmla="*/ 7 w 91"/>
                <a:gd name="T11" fmla="*/ 7 h 175"/>
                <a:gd name="T12" fmla="*/ 6 w 91"/>
                <a:gd name="T13" fmla="*/ 9 h 175"/>
                <a:gd name="T14" fmla="*/ 5 w 91"/>
                <a:gd name="T15" fmla="*/ 10 h 175"/>
                <a:gd name="T16" fmla="*/ 5 w 91"/>
                <a:gd name="T17" fmla="*/ 11 h 175"/>
                <a:gd name="T18" fmla="*/ 5 w 91"/>
                <a:gd name="T19" fmla="*/ 12 h 175"/>
                <a:gd name="T20" fmla="*/ 5 w 91"/>
                <a:gd name="T21" fmla="*/ 14 h 175"/>
                <a:gd name="T22" fmla="*/ 5 w 91"/>
                <a:gd name="T23" fmla="*/ 15 h 175"/>
                <a:gd name="T24" fmla="*/ 6 w 91"/>
                <a:gd name="T25" fmla="*/ 16 h 175"/>
                <a:gd name="T26" fmla="*/ 6 w 91"/>
                <a:gd name="T27" fmla="*/ 17 h 175"/>
                <a:gd name="T28" fmla="*/ 7 w 91"/>
                <a:gd name="T29" fmla="*/ 18 h 175"/>
                <a:gd name="T30" fmla="*/ 7 w 91"/>
                <a:gd name="T31" fmla="*/ 18 h 175"/>
                <a:gd name="T32" fmla="*/ 8 w 91"/>
                <a:gd name="T33" fmla="*/ 19 h 175"/>
                <a:gd name="T34" fmla="*/ 6 w 91"/>
                <a:gd name="T35" fmla="*/ 22 h 175"/>
                <a:gd name="T36" fmla="*/ 6 w 91"/>
                <a:gd name="T37" fmla="*/ 22 h 175"/>
                <a:gd name="T38" fmla="*/ 5 w 91"/>
                <a:gd name="T39" fmla="*/ 22 h 175"/>
                <a:gd name="T40" fmla="*/ 5 w 91"/>
                <a:gd name="T41" fmla="*/ 21 h 175"/>
                <a:gd name="T42" fmla="*/ 4 w 91"/>
                <a:gd name="T43" fmla="*/ 20 h 175"/>
                <a:gd name="T44" fmla="*/ 3 w 91"/>
                <a:gd name="T45" fmla="*/ 19 h 175"/>
                <a:gd name="T46" fmla="*/ 2 w 91"/>
                <a:gd name="T47" fmla="*/ 18 h 175"/>
                <a:gd name="T48" fmla="*/ 1 w 91"/>
                <a:gd name="T49" fmla="*/ 17 h 175"/>
                <a:gd name="T50" fmla="*/ 0 w 91"/>
                <a:gd name="T51" fmla="*/ 16 h 175"/>
                <a:gd name="T52" fmla="*/ 0 w 91"/>
                <a:gd name="T53" fmla="*/ 15 h 175"/>
                <a:gd name="T54" fmla="*/ 0 w 91"/>
                <a:gd name="T55" fmla="*/ 14 h 175"/>
                <a:gd name="T56" fmla="*/ 0 w 91"/>
                <a:gd name="T57" fmla="*/ 13 h 175"/>
                <a:gd name="T58" fmla="*/ 0 w 91"/>
                <a:gd name="T59" fmla="*/ 12 h 175"/>
                <a:gd name="T60" fmla="*/ 0 w 91"/>
                <a:gd name="T61" fmla="*/ 11 h 175"/>
                <a:gd name="T62" fmla="*/ 0 w 91"/>
                <a:gd name="T63" fmla="*/ 10 h 175"/>
                <a:gd name="T64" fmla="*/ 0 w 91"/>
                <a:gd name="T65" fmla="*/ 9 h 175"/>
                <a:gd name="T66" fmla="*/ 0 w 91"/>
                <a:gd name="T67" fmla="*/ 9 h 175"/>
                <a:gd name="T68" fmla="*/ 0 w 91"/>
                <a:gd name="T69" fmla="*/ 8 h 175"/>
                <a:gd name="T70" fmla="*/ 1 w 91"/>
                <a:gd name="T71" fmla="*/ 7 h 175"/>
                <a:gd name="T72" fmla="*/ 1 w 91"/>
                <a:gd name="T73" fmla="*/ 6 h 175"/>
                <a:gd name="T74" fmla="*/ 2 w 91"/>
                <a:gd name="T75" fmla="*/ 4 h 175"/>
                <a:gd name="T76" fmla="*/ 3 w 91"/>
                <a:gd name="T77" fmla="*/ 4 h 175"/>
                <a:gd name="T78" fmla="*/ 5 w 91"/>
                <a:gd name="T79" fmla="*/ 3 h 175"/>
                <a:gd name="T80" fmla="*/ 5 w 91"/>
                <a:gd name="T81" fmla="*/ 2 h 175"/>
                <a:gd name="T82" fmla="*/ 6 w 91"/>
                <a:gd name="T83" fmla="*/ 1 h 175"/>
                <a:gd name="T84" fmla="*/ 7 w 91"/>
                <a:gd name="T85" fmla="*/ 1 h 175"/>
                <a:gd name="T86" fmla="*/ 7 w 91"/>
                <a:gd name="T87" fmla="*/ 0 h 175"/>
                <a:gd name="T88" fmla="*/ 11 w 91"/>
                <a:gd name="T89" fmla="*/ 3 h 175"/>
                <a:gd name="T90" fmla="*/ 11 w 91"/>
                <a:gd name="T91" fmla="*/ 3 h 17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1"/>
                <a:gd name="T139" fmla="*/ 0 h 175"/>
                <a:gd name="T140" fmla="*/ 91 w 91"/>
                <a:gd name="T141" fmla="*/ 175 h 17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1" h="175">
                  <a:moveTo>
                    <a:pt x="91" y="21"/>
                  </a:moveTo>
                  <a:lnTo>
                    <a:pt x="87" y="23"/>
                  </a:lnTo>
                  <a:lnTo>
                    <a:pt x="78" y="32"/>
                  </a:lnTo>
                  <a:lnTo>
                    <a:pt x="70" y="38"/>
                  </a:lnTo>
                  <a:lnTo>
                    <a:pt x="64" y="46"/>
                  </a:lnTo>
                  <a:lnTo>
                    <a:pt x="57" y="55"/>
                  </a:lnTo>
                  <a:lnTo>
                    <a:pt x="53" y="65"/>
                  </a:lnTo>
                  <a:lnTo>
                    <a:pt x="45" y="74"/>
                  </a:lnTo>
                  <a:lnTo>
                    <a:pt x="43" y="84"/>
                  </a:lnTo>
                  <a:lnTo>
                    <a:pt x="41" y="95"/>
                  </a:lnTo>
                  <a:lnTo>
                    <a:pt x="41" y="105"/>
                  </a:lnTo>
                  <a:lnTo>
                    <a:pt x="43" y="116"/>
                  </a:lnTo>
                  <a:lnTo>
                    <a:pt x="49" y="125"/>
                  </a:lnTo>
                  <a:lnTo>
                    <a:pt x="51" y="131"/>
                  </a:lnTo>
                  <a:lnTo>
                    <a:pt x="57" y="137"/>
                  </a:lnTo>
                  <a:lnTo>
                    <a:pt x="62" y="141"/>
                  </a:lnTo>
                  <a:lnTo>
                    <a:pt x="68" y="146"/>
                  </a:lnTo>
                  <a:lnTo>
                    <a:pt x="53" y="175"/>
                  </a:lnTo>
                  <a:lnTo>
                    <a:pt x="51" y="173"/>
                  </a:lnTo>
                  <a:lnTo>
                    <a:pt x="47" y="169"/>
                  </a:lnTo>
                  <a:lnTo>
                    <a:pt x="41" y="165"/>
                  </a:lnTo>
                  <a:lnTo>
                    <a:pt x="36" y="160"/>
                  </a:lnTo>
                  <a:lnTo>
                    <a:pt x="28" y="152"/>
                  </a:lnTo>
                  <a:lnTo>
                    <a:pt x="21" y="143"/>
                  </a:lnTo>
                  <a:lnTo>
                    <a:pt x="13" y="131"/>
                  </a:lnTo>
                  <a:lnTo>
                    <a:pt x="7" y="122"/>
                  </a:lnTo>
                  <a:lnTo>
                    <a:pt x="5" y="116"/>
                  </a:lnTo>
                  <a:lnTo>
                    <a:pt x="2" y="108"/>
                  </a:lnTo>
                  <a:lnTo>
                    <a:pt x="0" y="103"/>
                  </a:lnTo>
                  <a:lnTo>
                    <a:pt x="0" y="95"/>
                  </a:lnTo>
                  <a:lnTo>
                    <a:pt x="0" y="87"/>
                  </a:lnTo>
                  <a:lnTo>
                    <a:pt x="0" y="80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2"/>
                  </a:lnTo>
                  <a:lnTo>
                    <a:pt x="22" y="32"/>
                  </a:lnTo>
                  <a:lnTo>
                    <a:pt x="30" y="25"/>
                  </a:lnTo>
                  <a:lnTo>
                    <a:pt x="40" y="17"/>
                  </a:lnTo>
                  <a:lnTo>
                    <a:pt x="43" y="13"/>
                  </a:lnTo>
                  <a:lnTo>
                    <a:pt x="49" y="8"/>
                  </a:lnTo>
                  <a:lnTo>
                    <a:pt x="57" y="4"/>
                  </a:lnTo>
                  <a:lnTo>
                    <a:pt x="62" y="0"/>
                  </a:lnTo>
                  <a:lnTo>
                    <a:pt x="91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501558" y="381000"/>
            <a:ext cx="8229600" cy="896112"/>
          </a:xfrm>
        </p:spPr>
        <p:txBody>
          <a:bodyPr lIns="92075" tIns="46038" rIns="92075" bIns="46038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Horizontal Transmission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 lIns="92075" tIns="46038" rIns="92075" bIns="46038">
            <a:normAutofit/>
          </a:bodyPr>
          <a:lstStyle/>
          <a:p>
            <a:pPr algn="ctr" eaLnBrk="1" hangingPunct="1">
              <a:buClr>
                <a:srgbClr val="C00000"/>
              </a:buClr>
              <a:buSzPct val="120000"/>
              <a:buFont typeface="Arial" charset="0"/>
              <a:buNone/>
            </a:pPr>
            <a:r>
              <a:rPr lang="en-US" dirty="0" smtClean="0"/>
              <a:t>Carried in water or by direct contact, viral and bacterial pathogens can be spread from fish to fish, through bodily fluids, physical contact and eating other fish</a:t>
            </a:r>
          </a:p>
          <a:p>
            <a:pPr eaLnBrk="1" hangingPunct="1">
              <a:buClr>
                <a:srgbClr val="C00000"/>
              </a:buClr>
              <a:buSzPct val="120000"/>
              <a:buFont typeface="Arial" charset="0"/>
              <a:buNone/>
            </a:pPr>
            <a:endParaRPr lang="en-US" dirty="0" smtClean="0"/>
          </a:p>
          <a:p>
            <a:pPr eaLnBrk="1" hangingPunct="1">
              <a:buClr>
                <a:srgbClr val="C00000"/>
              </a:buClr>
              <a:buSzPct val="120000"/>
              <a:buFont typeface="Arial" charset="0"/>
              <a:buNone/>
            </a:pPr>
            <a:r>
              <a:rPr lang="en-US" dirty="0" smtClean="0"/>
              <a:t>	</a:t>
            </a:r>
          </a:p>
          <a:p>
            <a:pPr eaLnBrk="1" hangingPunct="1">
              <a:buClr>
                <a:srgbClr val="C00000"/>
              </a:buClr>
              <a:buSzPct val="120000"/>
              <a:buFont typeface="Arial" charset="0"/>
              <a:buNone/>
            </a:pPr>
            <a:endParaRPr lang="en-US" dirty="0" smtClean="0"/>
          </a:p>
          <a:p>
            <a:pPr eaLnBrk="1" hangingPunct="1">
              <a:buClr>
                <a:srgbClr val="C00000"/>
              </a:buClr>
              <a:buSzPct val="120000"/>
              <a:buFont typeface="Arial" charset="0"/>
              <a:buNone/>
            </a:pPr>
            <a:r>
              <a:rPr lang="en-US" dirty="0" smtClean="0"/>
              <a:t>		      		 </a:t>
            </a:r>
          </a:p>
          <a:p>
            <a:pPr eaLnBrk="1" hangingPunct="1">
              <a:buClr>
                <a:srgbClr val="C00000"/>
              </a:buClr>
              <a:buSzPct val="120000"/>
              <a:buFont typeface="Arial" charset="0"/>
              <a:buNone/>
            </a:pPr>
            <a:r>
              <a:rPr lang="en-US" dirty="0" smtClean="0"/>
              <a:t>		</a:t>
            </a:r>
          </a:p>
        </p:txBody>
      </p:sp>
      <p:pic>
        <p:nvPicPr>
          <p:cNvPr id="76803" name="Picture 14" descr="j037006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63110">
            <a:off x="1356504" y="3063487"/>
            <a:ext cx="2691185" cy="331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Oval 15"/>
          <p:cNvSpPr>
            <a:spLocks noChangeArrowheads="1"/>
          </p:cNvSpPr>
          <p:nvPr/>
        </p:nvSpPr>
        <p:spPr bwMode="auto">
          <a:xfrm>
            <a:off x="21336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05" name="Oval 16"/>
          <p:cNvSpPr>
            <a:spLocks noChangeArrowheads="1"/>
          </p:cNvSpPr>
          <p:nvPr/>
        </p:nvSpPr>
        <p:spPr bwMode="auto">
          <a:xfrm>
            <a:off x="39624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06" name="Oval 18"/>
          <p:cNvSpPr>
            <a:spLocks noChangeArrowheads="1"/>
          </p:cNvSpPr>
          <p:nvPr/>
        </p:nvSpPr>
        <p:spPr bwMode="auto">
          <a:xfrm>
            <a:off x="7924800" y="48768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6807" name="Oval 19"/>
          <p:cNvSpPr>
            <a:spLocks noChangeArrowheads="1"/>
          </p:cNvSpPr>
          <p:nvPr/>
        </p:nvSpPr>
        <p:spPr bwMode="auto">
          <a:xfrm>
            <a:off x="3657600" y="518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08" name="Oval 20"/>
          <p:cNvSpPr>
            <a:spLocks noChangeArrowheads="1"/>
          </p:cNvSpPr>
          <p:nvPr/>
        </p:nvSpPr>
        <p:spPr bwMode="auto">
          <a:xfrm>
            <a:off x="24384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09" name="Oval 21"/>
          <p:cNvSpPr>
            <a:spLocks noChangeArrowheads="1"/>
          </p:cNvSpPr>
          <p:nvPr/>
        </p:nvSpPr>
        <p:spPr bwMode="auto">
          <a:xfrm>
            <a:off x="35814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10" name="Oval 22"/>
          <p:cNvSpPr>
            <a:spLocks noChangeArrowheads="1"/>
          </p:cNvSpPr>
          <p:nvPr/>
        </p:nvSpPr>
        <p:spPr bwMode="auto">
          <a:xfrm>
            <a:off x="28956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11" name="Oval 23"/>
          <p:cNvSpPr>
            <a:spLocks noChangeArrowheads="1"/>
          </p:cNvSpPr>
          <p:nvPr/>
        </p:nvSpPr>
        <p:spPr bwMode="auto">
          <a:xfrm>
            <a:off x="32766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12" name="Oval 25"/>
          <p:cNvSpPr>
            <a:spLocks noChangeArrowheads="1"/>
          </p:cNvSpPr>
          <p:nvPr/>
        </p:nvSpPr>
        <p:spPr bwMode="auto">
          <a:xfrm>
            <a:off x="23622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13" name="Oval 22"/>
          <p:cNvSpPr>
            <a:spLocks noChangeArrowheads="1"/>
          </p:cNvSpPr>
          <p:nvPr/>
        </p:nvSpPr>
        <p:spPr bwMode="auto">
          <a:xfrm>
            <a:off x="3048000" y="541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14" name="Oval 22"/>
          <p:cNvSpPr>
            <a:spLocks noChangeArrowheads="1"/>
          </p:cNvSpPr>
          <p:nvPr/>
        </p:nvSpPr>
        <p:spPr bwMode="auto">
          <a:xfrm>
            <a:off x="2743200" y="5029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15" name="Oval 22"/>
          <p:cNvSpPr>
            <a:spLocks noChangeArrowheads="1"/>
          </p:cNvSpPr>
          <p:nvPr/>
        </p:nvSpPr>
        <p:spPr bwMode="auto">
          <a:xfrm>
            <a:off x="2438400" y="541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16" name="Oval 22"/>
          <p:cNvSpPr>
            <a:spLocks noChangeArrowheads="1"/>
          </p:cNvSpPr>
          <p:nvPr/>
        </p:nvSpPr>
        <p:spPr bwMode="auto">
          <a:xfrm>
            <a:off x="1676400" y="5334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76817" name="Oval 22"/>
          <p:cNvSpPr>
            <a:spLocks noChangeArrowheads="1"/>
          </p:cNvSpPr>
          <p:nvPr/>
        </p:nvSpPr>
        <p:spPr bwMode="auto">
          <a:xfrm>
            <a:off x="6477000" y="4953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123" name="Down Arrow 122"/>
          <p:cNvSpPr/>
          <p:nvPr/>
        </p:nvSpPr>
        <p:spPr>
          <a:xfrm>
            <a:off x="1524000" y="4419600"/>
            <a:ext cx="228600" cy="5207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/>
          </a:p>
        </p:txBody>
      </p:sp>
      <p:sp>
        <p:nvSpPr>
          <p:cNvPr id="121" name="Oval 22"/>
          <p:cNvSpPr>
            <a:spLocks noChangeArrowheads="1"/>
          </p:cNvSpPr>
          <p:nvPr/>
        </p:nvSpPr>
        <p:spPr bwMode="auto">
          <a:xfrm>
            <a:off x="51816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  <p:sp>
        <p:nvSpPr>
          <p:cNvPr id="122" name="Oval 22"/>
          <p:cNvSpPr>
            <a:spLocks noChangeArrowheads="1"/>
          </p:cNvSpPr>
          <p:nvPr/>
        </p:nvSpPr>
        <p:spPr bwMode="auto">
          <a:xfrm>
            <a:off x="60960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4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5257800" cy="792162"/>
          </a:xfrm>
        </p:spPr>
        <p:txBody>
          <a:bodyPr/>
          <a:lstStyle/>
          <a:p>
            <a:pPr algn="ctr"/>
            <a:r>
              <a:rPr lang="en-US" b="1" dirty="0" smtClean="0"/>
              <a:t>Parasites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5029200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Protozoans, Trematodes, Myxozoans, Fungus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Usually transmitted horizontally.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Most parasites do not cause mortality in low numbers but can act as stressors, responsible for high mortality when found in high numbers.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Greater affect on smaller fish.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Some parasites have complex life cycles involving several host.</a:t>
            </a:r>
          </a:p>
          <a:p>
            <a:endParaRPr lang="en-US" dirty="0" smtClean="0"/>
          </a:p>
          <a:p>
            <a:r>
              <a:rPr lang="en-US" dirty="0" smtClean="0"/>
              <a:t>Presence of high numbers of parasites is usually an indicator of poor water quality or stressed fish.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1" descr="\\fbbnrisfps01\Ken_Stark_Files$\My Documents\My Pictures\Trichodinasp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371600"/>
            <a:ext cx="2209800" cy="179546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6" descr="http://carroll1.cc.edu/~jclausz/zoosporangiu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038600"/>
            <a:ext cx="2210853" cy="148072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Fish Production Services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05000"/>
            <a:ext cx="35814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Provide technical services to the hatchery system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Conduct research related to Aquaculture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Assist other Bureaus and Divisions as needed</a:t>
            </a:r>
          </a:p>
        </p:txBody>
      </p:sp>
      <p:pic>
        <p:nvPicPr>
          <p:cNvPr id="122881" name="Picture 1" descr="Y:\From PC\My Documents\My Pictures\Steve pic 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4708" y="2057400"/>
            <a:ext cx="4368306" cy="3276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6477000" cy="10207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Parasites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56388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Usually diagnosed using a microscope</a:t>
            </a:r>
          </a:p>
          <a:p>
            <a:r>
              <a:rPr lang="en-US" dirty="0" smtClean="0"/>
              <a:t>Fish will flash or rub on the bottom</a:t>
            </a:r>
          </a:p>
          <a:p>
            <a:r>
              <a:rPr lang="en-US" dirty="0" smtClean="0"/>
              <a:t>If parasite is on the gills fish will sometimes cough or have flared gills</a:t>
            </a:r>
          </a:p>
          <a:p>
            <a:r>
              <a:rPr lang="en-US" dirty="0" smtClean="0"/>
              <a:t>Frayed fins are sometimes observed.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b="1" dirty="0" smtClean="0"/>
              <a:t>Most TIC systems should not be affected by parasites.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4" descr="C:\WINDOWS\Application Data\Microsoft\Media Catalog\Cost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828800"/>
            <a:ext cx="2419350" cy="16002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4" descr="C:\WINDOWS\Application Data\Microsoft\Media Catalog\Trichod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733800"/>
            <a:ext cx="2534399" cy="16764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3312"/>
          </a:xfrm>
        </p:spPr>
        <p:txBody>
          <a:bodyPr>
            <a:noAutofit/>
          </a:bodyPr>
          <a:lstStyle/>
          <a:p>
            <a:pPr algn="ctr"/>
            <a:r>
              <a:rPr lang="en-US" sz="4400" i="1" dirty="0" smtClean="0"/>
              <a:t>Ichthyophthirius Multifilis</a:t>
            </a:r>
            <a:br>
              <a:rPr lang="en-US" sz="4400" i="1" dirty="0" smtClean="0"/>
            </a:br>
            <a:r>
              <a:rPr lang="en-US" sz="4400" b="1" dirty="0" smtClean="0"/>
              <a:t>(Ich)</a:t>
            </a:r>
            <a:endParaRPr lang="en-US" sz="4400" i="1" dirty="0" smtClean="0"/>
          </a:p>
        </p:txBody>
      </p:sp>
      <p:sp>
        <p:nvSpPr>
          <p:cNvPr id="168962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2133600"/>
            <a:ext cx="8305800" cy="4191000"/>
          </a:xfrm>
        </p:spPr>
        <p:txBody>
          <a:bodyPr/>
          <a:lstStyle/>
          <a:p>
            <a:r>
              <a:rPr lang="en-US" dirty="0" smtClean="0"/>
              <a:t>Major mortality in PFBC and world-wide</a:t>
            </a:r>
          </a:p>
          <a:p>
            <a:r>
              <a:rPr lang="en-US" dirty="0" smtClean="0"/>
              <a:t>Horizontal transmission </a:t>
            </a:r>
          </a:p>
          <a:p>
            <a:r>
              <a:rPr lang="en-US" dirty="0" smtClean="0"/>
              <a:t>Largest protozoan fish pathogen </a:t>
            </a:r>
          </a:p>
          <a:p>
            <a:pPr lvl="1"/>
            <a:r>
              <a:rPr lang="en-US" dirty="0" smtClean="0"/>
              <a:t>Adults can be seen with the naked eye</a:t>
            </a:r>
          </a:p>
          <a:p>
            <a:r>
              <a:rPr lang="en-US" dirty="0" smtClean="0"/>
              <a:t>Adult fish will often jump and flash when infestation occurs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689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46482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648200"/>
            <a:ext cx="1828800" cy="198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76800"/>
            <a:ext cx="2096804" cy="178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Placeholder 5"/>
          <p:cNvSpPr>
            <a:spLocks noGrp="1"/>
          </p:cNvSpPr>
          <p:nvPr>
            <p:ph type="body" idx="2"/>
          </p:nvPr>
        </p:nvSpPr>
        <p:spPr>
          <a:xfrm>
            <a:off x="381000" y="762000"/>
            <a:ext cx="35814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 smtClean="0"/>
              <a:t>Ich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Complex life cycle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 err="1" smtClean="0"/>
              <a:t>Tomite</a:t>
            </a:r>
            <a:r>
              <a:rPr lang="en-US" sz="2400" dirty="0" smtClean="0"/>
              <a:t> or </a:t>
            </a:r>
            <a:r>
              <a:rPr lang="en-US" sz="2400" dirty="0" err="1" smtClean="0"/>
              <a:t>theront</a:t>
            </a:r>
            <a:r>
              <a:rPr lang="en-US" sz="2400" dirty="0" smtClean="0"/>
              <a:t> is most  susceptible to treatment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One </a:t>
            </a:r>
            <a:r>
              <a:rPr lang="en-US" sz="2400" dirty="0" err="1" smtClean="0"/>
              <a:t>tomont</a:t>
            </a:r>
            <a:r>
              <a:rPr lang="en-US" sz="2400" dirty="0" smtClean="0"/>
              <a:t> can =10,000 </a:t>
            </a:r>
            <a:r>
              <a:rPr lang="en-US" sz="2400" dirty="0" err="1" smtClean="0"/>
              <a:t>tomites</a:t>
            </a:r>
            <a:endParaRPr lang="en-US" sz="2400" dirty="0" smtClean="0"/>
          </a:p>
          <a:p>
            <a:pPr>
              <a:buFont typeface="Arial" charset="0"/>
              <a:buChar char="•"/>
            </a:pPr>
            <a:r>
              <a:rPr lang="en-US" sz="2400" dirty="0" smtClean="0"/>
              <a:t>Length of cycle depends on temperature</a:t>
            </a:r>
          </a:p>
          <a:p>
            <a:endParaRPr lang="en-US" sz="2400" dirty="0" smtClean="0"/>
          </a:p>
          <a:p>
            <a:pPr lvl="1">
              <a:buFont typeface="Arial" charset="0"/>
              <a:buChar char="•"/>
            </a:pPr>
            <a:r>
              <a:rPr lang="en-US" sz="2200" dirty="0" smtClean="0"/>
              <a:t>3-6 days @ 77° F</a:t>
            </a:r>
          </a:p>
          <a:p>
            <a:pPr lvl="1">
              <a:buFont typeface="Arial" charset="0"/>
              <a:buChar char="•"/>
            </a:pPr>
            <a:r>
              <a:rPr lang="en-US" sz="2200" dirty="0" smtClean="0"/>
              <a:t>10 days @ 59</a:t>
            </a:r>
            <a:r>
              <a:rPr lang="en-US" sz="2100" dirty="0" smtClean="0"/>
              <a:t>°</a:t>
            </a:r>
            <a:r>
              <a:rPr lang="en-US" sz="2200" dirty="0" smtClean="0"/>
              <a:t> F</a:t>
            </a:r>
          </a:p>
          <a:p>
            <a:pPr lvl="1">
              <a:buFont typeface="Arial" charset="0"/>
              <a:buChar char="•"/>
            </a:pPr>
            <a:r>
              <a:rPr lang="en-US" sz="2200" dirty="0" smtClean="0"/>
              <a:t>30+ days @ 50</a:t>
            </a:r>
            <a:r>
              <a:rPr lang="en-US" sz="2100" dirty="0" smtClean="0"/>
              <a:t>°</a:t>
            </a:r>
            <a:r>
              <a:rPr lang="en-US" sz="2200" dirty="0" smtClean="0"/>
              <a:t> F</a:t>
            </a:r>
          </a:p>
          <a:p>
            <a:pPr lvl="1"/>
            <a:endParaRPr lang="en-US" sz="2200" dirty="0" smtClean="0"/>
          </a:p>
        </p:txBody>
      </p:sp>
      <p:pic>
        <p:nvPicPr>
          <p:cNvPr id="145410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0" y="1219200"/>
            <a:ext cx="5085079" cy="476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886200" y="2895600"/>
            <a:ext cx="1676400" cy="838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99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9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9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err="1"/>
              <a:t>Ichthyophthirius</a:t>
            </a:r>
            <a:r>
              <a:rPr lang="en-US" i="1" dirty="0"/>
              <a:t> </a:t>
            </a:r>
            <a:r>
              <a:rPr lang="en-US" i="1" dirty="0" err="1"/>
              <a:t>Multifilis</a:t>
            </a:r>
            <a:endParaRPr lang="en-US" dirty="0"/>
          </a:p>
        </p:txBody>
      </p:sp>
      <p:pic>
        <p:nvPicPr>
          <p:cNvPr id="95234" name="Picture 2" descr="Y:\From PC\My Documents\Fish Pics\Ich\DSCN0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90583"/>
            <a:ext cx="6172200" cy="462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6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8"/>
            <a:ext cx="3886200" cy="1143000"/>
          </a:xfrm>
        </p:spPr>
        <p:txBody>
          <a:bodyPr/>
          <a:lstStyle/>
          <a:p>
            <a:pPr algn="ctr" eaLnBrk="1" hangingPunct="1"/>
            <a:r>
              <a:rPr lang="en-US" b="1" dirty="0" smtClean="0"/>
              <a:t>Fungus</a:t>
            </a:r>
          </a:p>
        </p:txBody>
      </p:sp>
      <p:graphicFrame>
        <p:nvGraphicFramePr>
          <p:cNvPr id="218114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019800" y="4953001"/>
          <a:ext cx="2420303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2" name="Clip" r:id="rId3" imgW="7621064" imgH="5038095" progId="">
                  <p:embed/>
                </p:oleObj>
              </mc:Choice>
              <mc:Fallback>
                <p:oleObj name="Clip" r:id="rId3" imgW="7621064" imgH="5038095" progId="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953001"/>
                        <a:ext cx="2420303" cy="16002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1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447800"/>
            <a:ext cx="4648200" cy="4572000"/>
          </a:xfrm>
        </p:spPr>
        <p:txBody>
          <a:bodyPr>
            <a:normAutofit lnSpcReduction="10000"/>
          </a:bodyPr>
          <a:lstStyle/>
          <a:p>
            <a:pPr eaLnBrk="1" hangingPunct="1">
              <a:buNone/>
            </a:pPr>
            <a:endParaRPr lang="en-US" b="1" dirty="0" smtClean="0"/>
          </a:p>
          <a:p>
            <a:r>
              <a:rPr lang="en-US" dirty="0" smtClean="0"/>
              <a:t>Indicator of </a:t>
            </a:r>
            <a:r>
              <a:rPr lang="en-US" b="1" dirty="0" smtClean="0"/>
              <a:t>stressed</a:t>
            </a:r>
            <a:r>
              <a:rPr lang="en-US" dirty="0" smtClean="0"/>
              <a:t> fish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Indicator of </a:t>
            </a:r>
            <a:r>
              <a:rPr lang="en-US" b="1" dirty="0" smtClean="0"/>
              <a:t>poor environment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Horizontal transmission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Chronic mortality in adults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High mortality in fry and eggs</a:t>
            </a:r>
          </a:p>
          <a:p>
            <a:pPr lvl="1" eaLnBrk="1" hangingPunct="1"/>
            <a:endParaRPr lang="en-US" dirty="0" smtClean="0"/>
          </a:p>
        </p:txBody>
      </p:sp>
      <p:graphicFrame>
        <p:nvGraphicFramePr>
          <p:cNvPr id="218115" name="Object 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68101313"/>
              </p:ext>
            </p:extLst>
          </p:nvPr>
        </p:nvGraphicFramePr>
        <p:xfrm>
          <a:off x="6019800" y="1219199"/>
          <a:ext cx="2438400" cy="1716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3" name="Clip" r:id="rId5" imgW="7621064" imgH="5038095" progId="">
                  <p:embed/>
                </p:oleObj>
              </mc:Choice>
              <mc:Fallback>
                <p:oleObj name="Clip" r:id="rId5" imgW="7621064" imgH="5038095" progId="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219199"/>
                        <a:ext cx="2438400" cy="1716409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\\fbbnrisfps01\Ken_Stark_Files$\My Documents\My Pictures\FungusFis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048000"/>
            <a:ext cx="2438400" cy="1828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8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8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8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5715000" cy="914400"/>
          </a:xfrm>
        </p:spPr>
        <p:txBody>
          <a:bodyPr/>
          <a:lstStyle/>
          <a:p>
            <a:pPr algn="ctr"/>
            <a:r>
              <a:rPr lang="en-US" b="1" dirty="0" smtClean="0"/>
              <a:t>Bacterial Pathogens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5562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Outbreaks usually occur when immune system is compromised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Bacteria have the potential to cause massive mortality events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Can be transmitted both horizontally and vertically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Most can be treated using antibiotics, but they can also develop antibiotic resistance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\\fbbnrisfps01\Ken_Stark_Files$\My Documents\My Pictures\columna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057400"/>
            <a:ext cx="241865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i="1" dirty="0" smtClean="0"/>
              <a:t>Furunculosis</a:t>
            </a:r>
            <a:br>
              <a:rPr lang="en-US" sz="4000" b="1" i="1" dirty="0" smtClean="0"/>
            </a:br>
            <a:r>
              <a:rPr lang="en-US" sz="4000" i="1" dirty="0" smtClean="0"/>
              <a:t>(</a:t>
            </a:r>
            <a:r>
              <a:rPr lang="en-US" sz="2700" b="1" i="1" dirty="0" err="1" smtClean="0"/>
              <a:t>Aeromonas</a:t>
            </a:r>
            <a:r>
              <a:rPr lang="en-US" sz="2700" b="1" i="1" dirty="0" smtClean="0"/>
              <a:t> </a:t>
            </a:r>
            <a:r>
              <a:rPr lang="en-US" sz="2700" b="1" i="1" dirty="0" err="1" smtClean="0"/>
              <a:t>salmonicida</a:t>
            </a:r>
            <a:r>
              <a:rPr lang="en-US" sz="2700" b="1" i="1" dirty="0" smtClean="0"/>
              <a:t>)</a:t>
            </a:r>
            <a:endParaRPr lang="en-US" sz="4000" dirty="0" smtClean="0"/>
          </a:p>
        </p:txBody>
      </p:sp>
      <p:sp>
        <p:nvSpPr>
          <p:cNvPr id="189444" name="Rectangle 4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7772400" cy="4267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Affects wide range of species</a:t>
            </a:r>
          </a:p>
          <a:p>
            <a:pPr lvl="1"/>
            <a:r>
              <a:rPr lang="en-US" dirty="0" smtClean="0"/>
              <a:t>PFBC facilities primarily brook trout and brown trout</a:t>
            </a:r>
          </a:p>
          <a:p>
            <a:r>
              <a:rPr lang="en-US" sz="2800" dirty="0" smtClean="0"/>
              <a:t>Horizontal and vertical transmission</a:t>
            </a:r>
            <a:endParaRPr lang="en-US" dirty="0" smtClean="0"/>
          </a:p>
          <a:p>
            <a:r>
              <a:rPr lang="en-US" sz="2800" b="1" u="sng" dirty="0" smtClean="0"/>
              <a:t>External signs </a:t>
            </a:r>
          </a:p>
          <a:p>
            <a:pPr lvl="1"/>
            <a:r>
              <a:rPr lang="en-US" dirty="0" smtClean="0"/>
              <a:t>Red lateral lesions or raised areas called furuncles ,lethargy, hemorrhaging at the base of pectoral fins, bloody discharge from vent.</a:t>
            </a:r>
          </a:p>
          <a:p>
            <a:endParaRPr lang="en-US" sz="2800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2" descr="\\fbbnrisfps01\Ken_Stark_Files$\My Documents\My Pictures\Furuncle lesion-o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5029200"/>
            <a:ext cx="2419744" cy="16002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3" descr="\\fbbnrisfps01\Ken_Stark_Files$\My Documents\My Pictures\Furuncle-clos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5029200"/>
            <a:ext cx="2349028" cy="155347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9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9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9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9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096000" cy="24384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/>
              <a:t>Columnaris disease </a:t>
            </a:r>
            <a:br>
              <a:rPr lang="en-US" b="1" i="1" dirty="0" smtClean="0"/>
            </a:br>
            <a:r>
              <a:rPr lang="en-US" sz="2700" i="1" dirty="0" smtClean="0"/>
              <a:t>(Flavobacterium columnare)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endParaRPr lang="en-US" dirty="0" smtClean="0"/>
          </a:p>
        </p:txBody>
      </p:sp>
      <p:sp>
        <p:nvSpPr>
          <p:cNvPr id="22630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657600"/>
          </a:xfrm>
        </p:spPr>
        <p:txBody>
          <a:bodyPr/>
          <a:lstStyle/>
          <a:p>
            <a:r>
              <a:rPr lang="en-US" dirty="0" smtClean="0"/>
              <a:t>Saddleback disease</a:t>
            </a:r>
          </a:p>
          <a:p>
            <a:r>
              <a:rPr lang="en-US" dirty="0" smtClean="0"/>
              <a:t>Affects all species of fish world wide</a:t>
            </a:r>
          </a:p>
          <a:p>
            <a:r>
              <a:rPr lang="en-US" dirty="0" smtClean="0"/>
              <a:t>Outbreaks occur when water </a:t>
            </a:r>
            <a:r>
              <a:rPr lang="en-US" b="1" u="sng" dirty="0" smtClean="0"/>
              <a:t>&gt;</a:t>
            </a:r>
            <a:r>
              <a:rPr lang="en-US" b="1" dirty="0" smtClean="0"/>
              <a:t> 60</a:t>
            </a:r>
            <a:r>
              <a:rPr lang="en-US" sz="3400" b="1" dirty="0" smtClean="0"/>
              <a:t>°</a:t>
            </a:r>
            <a:r>
              <a:rPr lang="en-US" b="1" dirty="0" smtClean="0"/>
              <a:t> F </a:t>
            </a:r>
          </a:p>
          <a:p>
            <a:r>
              <a:rPr lang="en-US" dirty="0" smtClean="0"/>
              <a:t>Horizontal transmission</a:t>
            </a:r>
          </a:p>
          <a:p>
            <a:r>
              <a:rPr lang="en-US" dirty="0" smtClean="0"/>
              <a:t>Disease can be external or internal</a:t>
            </a:r>
          </a:p>
          <a:p>
            <a:endParaRPr lang="en-US" dirty="0" smtClean="0"/>
          </a:p>
        </p:txBody>
      </p:sp>
      <p:pic>
        <p:nvPicPr>
          <p:cNvPr id="226307" name="Picture 2" descr="\\fbbnrisfps01\Ken_Stark_Files$\My Documents\My Pictures\Sayre Dam LMB 8.05\MVC-108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267200"/>
            <a:ext cx="2971800" cy="2321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\\fbbnrisfps01\Ken_Stark_Files$\My Documents\My Pictures\JuniateRiverSMB,RT322July7.05\MVC-012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067425" y="2314575"/>
            <a:ext cx="2667000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6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6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Viral Pathogens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362200"/>
            <a:ext cx="7772400" cy="3657600"/>
          </a:xfrm>
        </p:spPr>
        <p:txBody>
          <a:bodyPr/>
          <a:lstStyle/>
          <a:p>
            <a:r>
              <a:rPr lang="en-US" dirty="0" smtClean="0"/>
              <a:t>Very hard to diagnose and to treat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Mortality and outbreaks of disease usually occurs when fish are stressed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Transmitted both vertically and horizontally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Infectious Pancreatic Necrosis virus  (IPNv)</a:t>
            </a:r>
          </a:p>
        </p:txBody>
      </p:sp>
      <p:sp>
        <p:nvSpPr>
          <p:cNvPr id="237570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8229600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Affects primarily Brook trout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Vertical </a:t>
            </a:r>
            <a:r>
              <a:rPr lang="en-US" dirty="0" smtClean="0"/>
              <a:t>and </a:t>
            </a:r>
            <a:r>
              <a:rPr lang="en-US" b="1" dirty="0" smtClean="0"/>
              <a:t>horizontal</a:t>
            </a:r>
            <a:r>
              <a:rPr lang="en-US" dirty="0" smtClean="0"/>
              <a:t> transfer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No treatment available</a:t>
            </a:r>
          </a:p>
          <a:p>
            <a:pPr lvl="1"/>
            <a:r>
              <a:rPr lang="en-US" dirty="0" smtClean="0"/>
              <a:t>Has the potential to cause severe mortality events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Clinical signs include</a:t>
            </a:r>
          </a:p>
          <a:p>
            <a:pPr lvl="1"/>
            <a:r>
              <a:rPr lang="en-US" dirty="0" smtClean="0"/>
              <a:t>Lethargy, longitudinal spiraling, and white mucus cast from vent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4" descr="C:\WINDOWS\Application Data\Microsoft\Media Catalog\IPN mortal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057400"/>
            <a:ext cx="2438400" cy="174171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rmAutofit/>
          </a:bodyPr>
          <a:lstStyle/>
          <a:p>
            <a:pPr lvl="2"/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057400"/>
            <a:ext cx="8229600" cy="38862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sz="3600" dirty="0" smtClean="0"/>
          </a:p>
          <a:p>
            <a:r>
              <a:rPr lang="en-US" sz="3600" dirty="0" smtClean="0"/>
              <a:t>Anadromous Fish Restoration Unit</a:t>
            </a:r>
          </a:p>
          <a:p>
            <a:endParaRPr lang="en-US" sz="3600" dirty="0" smtClean="0"/>
          </a:p>
          <a:p>
            <a:r>
              <a:rPr lang="en-US" sz="3600" dirty="0" smtClean="0"/>
              <a:t>Water Quality Unit</a:t>
            </a:r>
          </a:p>
          <a:p>
            <a:endParaRPr lang="en-US" sz="3600" dirty="0" smtClean="0"/>
          </a:p>
          <a:p>
            <a:r>
              <a:rPr lang="en-US" sz="3600" dirty="0" smtClean="0"/>
              <a:t>Cooperative Nursery Unit</a:t>
            </a:r>
          </a:p>
          <a:p>
            <a:endParaRPr lang="en-US" sz="3600" dirty="0" smtClean="0"/>
          </a:p>
          <a:p>
            <a:r>
              <a:rPr lang="en-US" sz="3600" dirty="0" smtClean="0"/>
              <a:t>Fish Health Unit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04088"/>
            <a:ext cx="8229600" cy="97231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Fish Production Services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Disease Prevention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600" b="1" dirty="0" smtClean="0"/>
              <a:t>An ounce of prevention is worth a pound of solution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PFBC Disease Prevention Programs </a:t>
            </a:r>
          </a:p>
        </p:txBody>
      </p:sp>
      <p:sp>
        <p:nvSpPr>
          <p:cNvPr id="117762" name="Rectangle 6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 smtClean="0"/>
              <a:t>Pair spawning </a:t>
            </a:r>
            <a:endParaRPr lang="en-US" dirty="0" smtClean="0"/>
          </a:p>
          <a:p>
            <a:pPr lvl="1"/>
            <a:r>
              <a:rPr lang="en-US" dirty="0" smtClean="0"/>
              <a:t> Ensures offspring are not carriers of specific diseases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u="sng" dirty="0" smtClean="0"/>
              <a:t>Egg Disinfection</a:t>
            </a:r>
          </a:p>
          <a:p>
            <a:pPr lvl="1"/>
            <a:r>
              <a:rPr lang="en-US" dirty="0" smtClean="0"/>
              <a:t>Can reduce the transmission of some pathogens from parent to progeny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u="sng" dirty="0" smtClean="0"/>
              <a:t>Vaccination</a:t>
            </a:r>
          </a:p>
          <a:p>
            <a:pPr lvl="1"/>
            <a:r>
              <a:rPr lang="en-US" dirty="0" smtClean="0"/>
              <a:t>Reduces susceptibility of host to disease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dirty="0" smtClean="0"/>
              <a:t>	</a:t>
            </a:r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77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7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Pair Spawning</a:t>
            </a:r>
          </a:p>
        </p:txBody>
      </p:sp>
      <p:sp>
        <p:nvSpPr>
          <p:cNvPr id="48130" name="Rectangle 3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610600" cy="4495800"/>
          </a:xfrm>
        </p:spPr>
        <p:txBody>
          <a:bodyPr/>
          <a:lstStyle/>
          <a:p>
            <a:r>
              <a:rPr lang="en-US" dirty="0" smtClean="0"/>
              <a:t>Single male and female are spawned and sacrificed</a:t>
            </a:r>
          </a:p>
          <a:p>
            <a:r>
              <a:rPr lang="en-US" dirty="0" smtClean="0"/>
              <a:t>Pair is sampled for pathogens</a:t>
            </a:r>
          </a:p>
          <a:p>
            <a:r>
              <a:rPr lang="en-US" dirty="0" smtClean="0"/>
              <a:t>Eggs from each individual pair are isolated</a:t>
            </a:r>
          </a:p>
          <a:p>
            <a:r>
              <a:rPr lang="en-US" dirty="0" smtClean="0"/>
              <a:t>If parents are positive for disease, the eggs are discarded</a:t>
            </a:r>
          </a:p>
          <a:p>
            <a:r>
              <a:rPr lang="en-US" sz="2400" dirty="0" smtClean="0"/>
              <a:t>Used to create IPNv free Brook trout at the Benner Spring SFH used in the TIC Program.</a:t>
            </a:r>
          </a:p>
          <a:p>
            <a:endParaRPr lang="en-US" dirty="0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343400"/>
            <a:ext cx="3124200" cy="1981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943600" y="4343400"/>
          <a:ext cx="2971800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6" name="Photo Editor Photo" r:id="rId4" imgW="7621064" imgH="5038095" progId="">
                  <p:embed/>
                </p:oleObj>
              </mc:Choice>
              <mc:Fallback>
                <p:oleObj name="Photo Editor Photo" r:id="rId4" imgW="7621064" imgH="5038095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343400"/>
                        <a:ext cx="2971800" cy="19859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063" y="4343400"/>
            <a:ext cx="2217337" cy="201776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44562"/>
          </a:xfrm>
        </p:spPr>
        <p:txBody>
          <a:bodyPr/>
          <a:lstStyle/>
          <a:p>
            <a:pPr algn="ctr"/>
            <a:r>
              <a:rPr lang="en-US" dirty="0" smtClean="0"/>
              <a:t>Egg Disinfection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8305800" cy="3124200"/>
          </a:xfrm>
        </p:spPr>
        <p:txBody>
          <a:bodyPr/>
          <a:lstStyle/>
          <a:p>
            <a:r>
              <a:rPr lang="en-US" sz="2000" dirty="0" smtClean="0"/>
              <a:t>Iodophor (Iodine) Disinfection of eggs can prevent the vertical transfer of some pathogens to eggs. 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Iodophor disinfection is effective in preventing the </a:t>
            </a:r>
            <a:r>
              <a:rPr lang="en-US" sz="2000" b="1" dirty="0" smtClean="0"/>
              <a:t>vertical transmission of Furunculosis </a:t>
            </a:r>
          </a:p>
          <a:p>
            <a:pPr>
              <a:buNone/>
            </a:pPr>
            <a:endParaRPr lang="en-US" sz="2000" b="1" dirty="0" smtClean="0"/>
          </a:p>
          <a:p>
            <a:r>
              <a:rPr lang="en-US" sz="2000" dirty="0" smtClean="0"/>
              <a:t>Iodophor Disinfection is not effective in preventing the vertical transmission (</a:t>
            </a:r>
            <a:r>
              <a:rPr lang="en-US" sz="2000" b="1" dirty="0" smtClean="0"/>
              <a:t>IPNv)</a:t>
            </a:r>
            <a:r>
              <a:rPr lang="en-US" sz="2000" dirty="0" smtClean="0"/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648200"/>
            <a:ext cx="1707518" cy="1571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876800"/>
            <a:ext cx="2159000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648200"/>
            <a:ext cx="2032000" cy="152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2743200" y="5257800"/>
            <a:ext cx="762000" cy="331788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28575" algn="ctr">
            <a:solidFill>
              <a:srgbClr val="565656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>
            <a:off x="5638800" y="5257800"/>
            <a:ext cx="758825" cy="460375"/>
          </a:xfrm>
          <a:prstGeom prst="rightArrow">
            <a:avLst>
              <a:gd name="adj1" fmla="val 50000"/>
              <a:gd name="adj2" fmla="val 34827"/>
            </a:avLst>
          </a:prstGeom>
          <a:solidFill>
            <a:srgbClr val="FF0000"/>
          </a:solidFill>
          <a:ln w="28575" algn="ctr">
            <a:solidFill>
              <a:srgbClr val="565656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4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447800" y="5334000"/>
            <a:ext cx="1524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57400" y="5638800"/>
            <a:ext cx="1524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52600" y="5257800"/>
            <a:ext cx="1524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1219200" y="51816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1600200" y="55626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209800" y="53340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81200" y="5105400"/>
            <a:ext cx="2286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95400" y="5562600"/>
            <a:ext cx="2286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43400" y="5181600"/>
            <a:ext cx="1524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648200" y="5410200"/>
            <a:ext cx="1524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4267200" y="54102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24400" y="5257800"/>
            <a:ext cx="2286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72000" y="5715000"/>
            <a:ext cx="228600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4876800" y="54864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6934200" y="54864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7315200" y="56388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8153400" y="55626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7620000" y="5410200"/>
            <a:ext cx="152400" cy="1524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What Can TIC Participants do to Prevent Diseases?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7772400" cy="4343400"/>
          </a:xfrm>
        </p:spPr>
        <p:txBody>
          <a:bodyPr/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Reduce Environmental Stressors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Have a Biosecurity plan in place.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Biosecurity </a:t>
            </a:r>
            <a:endParaRPr lang="en-US" b="1" dirty="0" smtClean="0"/>
          </a:p>
        </p:txBody>
      </p:sp>
      <p:sp>
        <p:nvSpPr>
          <p:cNvPr id="139266" name="Rectangle 3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305800" cy="5410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b="1" dirty="0" smtClean="0"/>
              <a:t>Strict control over anything that may act as a vector transporting pathogens into your tank</a:t>
            </a:r>
          </a:p>
          <a:p>
            <a:r>
              <a:rPr lang="en-US" b="1" dirty="0" smtClean="0"/>
              <a:t>Fish</a:t>
            </a:r>
          </a:p>
          <a:p>
            <a:pPr lvl="1"/>
            <a:r>
              <a:rPr lang="en-US" dirty="0" smtClean="0"/>
              <a:t>Start with disease free fish or fish with a known disease history</a:t>
            </a:r>
          </a:p>
          <a:p>
            <a:pPr lvl="1"/>
            <a:r>
              <a:rPr lang="en-US" dirty="0" smtClean="0"/>
              <a:t>Avoid introducing new fish to your system</a:t>
            </a:r>
          </a:p>
          <a:p>
            <a:r>
              <a:rPr lang="en-US" b="1" dirty="0" smtClean="0"/>
              <a:t>Water</a:t>
            </a:r>
          </a:p>
          <a:p>
            <a:pPr lvl="1"/>
            <a:r>
              <a:rPr lang="en-US" dirty="0" smtClean="0"/>
              <a:t>Use chemically treated or UV filtered water</a:t>
            </a:r>
          </a:p>
          <a:p>
            <a:r>
              <a:rPr lang="en-US" b="1" dirty="0" smtClean="0"/>
              <a:t>Equipment</a:t>
            </a:r>
          </a:p>
          <a:p>
            <a:pPr lvl="1"/>
            <a:r>
              <a:rPr lang="en-US" dirty="0" smtClean="0"/>
              <a:t>Disinfect all equipment.  If there are several tanks use separate equipment for each tank</a:t>
            </a:r>
          </a:p>
          <a:p>
            <a:r>
              <a:rPr lang="en-US" b="1" dirty="0" smtClean="0"/>
              <a:t>Staff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Ensure staff is educated in the Biosecurity protocols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9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9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9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9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9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TIC 2012/13 and Ich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229600" cy="5303520"/>
          </a:xfrm>
        </p:spPr>
        <p:txBody>
          <a:bodyPr>
            <a:normAutofit/>
          </a:bodyPr>
          <a:lstStyle/>
          <a:p>
            <a:r>
              <a:rPr lang="en-US" dirty="0" smtClean="0"/>
              <a:t>Classes needed replacement </a:t>
            </a:r>
            <a:r>
              <a:rPr lang="en-US" b="1" dirty="0" smtClean="0"/>
              <a:t>FISH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Received from Benner Spring SFH (BS)</a:t>
            </a:r>
          </a:p>
          <a:p>
            <a:pPr lvl="1"/>
            <a:r>
              <a:rPr lang="en-US" dirty="0" smtClean="0"/>
              <a:t>TIC Brook Trout (BKT) </a:t>
            </a:r>
            <a:r>
              <a:rPr lang="en-US" b="1" dirty="0" smtClean="0"/>
              <a:t>EGGS</a:t>
            </a:r>
            <a:r>
              <a:rPr lang="en-US" dirty="0" smtClean="0"/>
              <a:t> are iodophor disinfected, incubated and shipped in UV filtered water and originate from pair spawned brood.</a:t>
            </a:r>
          </a:p>
          <a:p>
            <a:pPr lvl="1"/>
            <a:r>
              <a:rPr lang="en-US" dirty="0" smtClean="0"/>
              <a:t>Replacement </a:t>
            </a:r>
            <a:r>
              <a:rPr lang="en-US" b="1" dirty="0" smtClean="0"/>
              <a:t>FISH </a:t>
            </a:r>
            <a:r>
              <a:rPr lang="en-US" dirty="0" smtClean="0"/>
              <a:t>are not in UV filtered water, and often overcrowded , BS BKT had experienced several cases of Ich in 2012/13.</a:t>
            </a:r>
          </a:p>
          <a:p>
            <a:r>
              <a:rPr lang="en-US" dirty="0" smtClean="0"/>
              <a:t>After fish replacement fish were received classes started to see severe mortality related to ich.</a:t>
            </a:r>
          </a:p>
          <a:p>
            <a:r>
              <a:rPr lang="en-US" dirty="0" smtClean="0"/>
              <a:t>Fish should have been treated at the hatchery prior to shipment, or before being placed in the TIC tank.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Whirling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066800"/>
            <a:ext cx="8534400" cy="4953000"/>
          </a:xfrm>
        </p:spPr>
        <p:txBody>
          <a:bodyPr/>
          <a:lstStyle/>
          <a:p>
            <a:r>
              <a:rPr lang="en-US" sz="2000" dirty="0" smtClean="0"/>
              <a:t>Whirling Disease is a Myxozoans parasite that primarily infects Rainbow trout in the first four months of life.</a:t>
            </a:r>
          </a:p>
          <a:p>
            <a:r>
              <a:rPr lang="en-US" sz="2000" dirty="0" smtClean="0"/>
              <a:t>Needs a worm for a host / the worm needs soil to live in.</a:t>
            </a:r>
          </a:p>
          <a:p>
            <a:r>
              <a:rPr lang="en-US" sz="2000" dirty="0" smtClean="0"/>
              <a:t>PFBC eliminated earthen raceways removing the worms habitat thus controlling the disease.</a:t>
            </a:r>
          </a:p>
          <a:p>
            <a:r>
              <a:rPr lang="en-US" sz="2000" dirty="0" smtClean="0"/>
              <a:t>PFBC waits 4 months to move rainbow trout to hatcheries known to have the parasite in the influent water.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3557652"/>
            <a:ext cx="4495800" cy="3094661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algn="ctr"/>
            <a:r>
              <a:rPr lang="en-US" dirty="0" smtClean="0"/>
              <a:t>Indicators of Disease</a:t>
            </a:r>
          </a:p>
        </p:txBody>
      </p:sp>
      <p:pic>
        <p:nvPicPr>
          <p:cNvPr id="147458" name="Picture 2" descr="\\fbbnrisfps01\Ken_Stark_Files$\My Documents\My Pictures\Dead fish in racew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28800"/>
            <a:ext cx="6400800" cy="423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Why is it important to be observant for signs of disease</a:t>
            </a:r>
          </a:p>
        </p:txBody>
      </p:sp>
      <p:sp>
        <p:nvSpPr>
          <p:cNvPr id="14950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Severe mortality can be prevented if disease is treated early</a:t>
            </a:r>
          </a:p>
          <a:p>
            <a:r>
              <a:rPr lang="en-US" dirty="0" smtClean="0"/>
              <a:t>Sick fish and dead fish have higher pathogen loads</a:t>
            </a:r>
          </a:p>
          <a:p>
            <a:r>
              <a:rPr lang="en-US" dirty="0" smtClean="0"/>
              <a:t>Disease will often spread through out the tank if not treated </a:t>
            </a:r>
          </a:p>
          <a:p>
            <a:r>
              <a:rPr lang="en-US" dirty="0" smtClean="0"/>
              <a:t>It may take a long time to diagnose the disease</a:t>
            </a:r>
          </a:p>
          <a:p>
            <a:r>
              <a:rPr lang="en-US" dirty="0" smtClean="0"/>
              <a:t>It may not be that difficult to treat (ex Environmental Problems)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Fish Health Unit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00600" cy="4724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b="1" u="sng" dirty="0" smtClean="0"/>
          </a:p>
          <a:p>
            <a:r>
              <a:rPr lang="en-US" dirty="0" smtClean="0"/>
              <a:t>Provide </a:t>
            </a:r>
            <a:r>
              <a:rPr lang="en-US" b="1" dirty="0" smtClean="0"/>
              <a:t>Diagnostic</a:t>
            </a:r>
            <a:r>
              <a:rPr lang="en-US" dirty="0" smtClean="0"/>
              <a:t> services to the hatchery system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Drug and Chemical purchasing / distribution and </a:t>
            </a:r>
            <a:r>
              <a:rPr lang="en-US" b="1" dirty="0" smtClean="0"/>
              <a:t>FDA compliance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b="1" dirty="0" smtClean="0"/>
              <a:t>Fish Health Monitoring</a:t>
            </a:r>
          </a:p>
          <a:p>
            <a:pPr lvl="1"/>
            <a:r>
              <a:rPr lang="en-US" dirty="0" smtClean="0"/>
              <a:t>Annual Hatchery Inspections</a:t>
            </a:r>
          </a:p>
          <a:p>
            <a:pPr lvl="1"/>
            <a:r>
              <a:rPr lang="en-US" dirty="0" smtClean="0"/>
              <a:t>Monitoring of Wild Brood stocks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0" descr="Hatchery Staff 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400" y="2133600"/>
            <a:ext cx="2260600" cy="16954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038600"/>
            <a:ext cx="2362200" cy="24384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924800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/>
              <a:t>What Might Be Indicators of a Disease?</a:t>
            </a:r>
          </a:p>
        </p:txBody>
      </p:sp>
      <p:sp>
        <p:nvSpPr>
          <p:cNvPr id="15053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905000"/>
            <a:ext cx="7696200" cy="3886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Mortality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4000" dirty="0" smtClean="0"/>
          </a:p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Fish Behavior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4000" dirty="0" smtClean="0"/>
          </a:p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Appearance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	</a:t>
            </a:r>
            <a:endParaRPr lang="en-US" dirty="0" smtClean="0">
              <a:solidFill>
                <a:srgbClr val="00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09800"/>
            <a:ext cx="2819400" cy="310681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0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Indicators of Disease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r>
              <a:rPr lang="en-US" b="1" dirty="0" smtClean="0"/>
              <a:t>Fish </a:t>
            </a:r>
            <a:r>
              <a:rPr lang="en-US" b="1" u="sng" dirty="0" smtClean="0"/>
              <a:t>behavior</a:t>
            </a:r>
            <a:r>
              <a:rPr lang="en-US" b="1" dirty="0" smtClean="0"/>
              <a:t>, </a:t>
            </a:r>
            <a:r>
              <a:rPr lang="en-US" b="1" u="sng" dirty="0" smtClean="0"/>
              <a:t>appearance</a:t>
            </a:r>
            <a:r>
              <a:rPr lang="en-US" b="1" dirty="0" smtClean="0"/>
              <a:t>, </a:t>
            </a:r>
            <a:r>
              <a:rPr lang="en-US" b="1" u="sng" dirty="0" smtClean="0"/>
              <a:t>mortality</a:t>
            </a:r>
            <a:r>
              <a:rPr lang="en-US" b="1" dirty="0" smtClean="0"/>
              <a:t>, and </a:t>
            </a:r>
            <a:r>
              <a:rPr lang="en-US" b="1" u="sng" dirty="0" smtClean="0"/>
              <a:t>growth rate </a:t>
            </a:r>
            <a:r>
              <a:rPr lang="en-US" b="1" dirty="0" smtClean="0"/>
              <a:t>may be species and or environment dependent.</a:t>
            </a:r>
          </a:p>
          <a:p>
            <a:endParaRPr lang="en-US" dirty="0" smtClean="0"/>
          </a:p>
          <a:p>
            <a:r>
              <a:rPr lang="en-US" b="1" dirty="0" smtClean="0"/>
              <a:t>Know what is </a:t>
            </a:r>
            <a:r>
              <a:rPr lang="en-US" b="1" u="sng" dirty="0" smtClean="0"/>
              <a:t>NORMAL</a:t>
            </a:r>
            <a:r>
              <a:rPr lang="en-US" b="1" dirty="0" smtClean="0"/>
              <a:t> for your fish and environment</a:t>
            </a:r>
          </a:p>
          <a:p>
            <a:endParaRPr lang="en-US" b="1" u="sng" dirty="0" smtClean="0"/>
          </a:p>
          <a:p>
            <a:r>
              <a:rPr lang="en-US" b="1" dirty="0" smtClean="0"/>
              <a:t>Maintaining </a:t>
            </a:r>
            <a:r>
              <a:rPr lang="en-US" b="1" u="sng" dirty="0" smtClean="0"/>
              <a:t>documentation</a:t>
            </a:r>
            <a:r>
              <a:rPr lang="en-US" b="1" dirty="0" smtClean="0"/>
              <a:t> of </a:t>
            </a:r>
            <a:r>
              <a:rPr lang="en-US" b="1" u="sng" dirty="0" smtClean="0"/>
              <a:t>NORMAL</a:t>
            </a:r>
            <a:r>
              <a:rPr lang="en-US" b="1" dirty="0" smtClean="0"/>
              <a:t> fish behavior as it relates to the species life stage and environment is crucial in identifying when disease may be present in a population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Mortality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83058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When mortality occurs</a:t>
            </a:r>
          </a:p>
          <a:p>
            <a:pPr lvl="1"/>
            <a:r>
              <a:rPr lang="en-US" dirty="0" smtClean="0"/>
              <a:t>After Feeding - Low Dissolved Oxygen, Bad feed.</a:t>
            </a:r>
          </a:p>
          <a:p>
            <a:pPr lvl="1"/>
            <a:r>
              <a:rPr lang="en-US" dirty="0" smtClean="0"/>
              <a:t>After Cleaning- Low Dissolved Oxygen</a:t>
            </a:r>
          </a:p>
          <a:p>
            <a:pPr lvl="1"/>
            <a:r>
              <a:rPr lang="en-US" dirty="0" smtClean="0"/>
              <a:t>After tank has not been cleaned for several days 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What size fish </a:t>
            </a:r>
          </a:p>
          <a:p>
            <a:pPr lvl="1"/>
            <a:r>
              <a:rPr lang="en-US" dirty="0" smtClean="0"/>
              <a:t>Only larger fish -Sign of low dissolved oxygen. </a:t>
            </a:r>
          </a:p>
          <a:p>
            <a:pPr lvl="1"/>
            <a:r>
              <a:rPr lang="en-US" dirty="0" smtClean="0"/>
              <a:t>Only smaller fish – Possibly Parasites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Appearance of dead fish</a:t>
            </a:r>
          </a:p>
          <a:p>
            <a:pPr lvl="1"/>
            <a:r>
              <a:rPr lang="en-US" dirty="0" smtClean="0"/>
              <a:t>Flared Gills / arched back – Dissolved oxygen</a:t>
            </a:r>
          </a:p>
          <a:p>
            <a:pPr lvl="1"/>
            <a:r>
              <a:rPr lang="en-US" dirty="0" smtClean="0"/>
              <a:t>Covered in Fungus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u="sng" dirty="0" smtClean="0"/>
              <a:t>Rate of mortality </a:t>
            </a:r>
            <a:r>
              <a:rPr lang="en-US" dirty="0" smtClean="0"/>
              <a:t>can be an indicator of pathogen type or environmental condition.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9248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Rate of Mortality</a:t>
            </a:r>
          </a:p>
        </p:txBody>
      </p:sp>
      <p:sp>
        <p:nvSpPr>
          <p:cNvPr id="15155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143000"/>
            <a:ext cx="8458200" cy="5105400"/>
          </a:xfrm>
        </p:spPr>
        <p:txBody>
          <a:bodyPr/>
          <a:lstStyle/>
          <a:p>
            <a:r>
              <a:rPr lang="en-US" sz="1800" b="1" u="sng" dirty="0" smtClean="0"/>
              <a:t>Class I mortality curve</a:t>
            </a:r>
          </a:p>
          <a:p>
            <a:pPr lvl="1"/>
            <a:r>
              <a:rPr lang="en-US" sz="1800" dirty="0" smtClean="0"/>
              <a:t>Rapid increase </a:t>
            </a:r>
            <a:r>
              <a:rPr lang="en-US" sz="1800" u="sng" dirty="0" smtClean="0"/>
              <a:t>&lt;</a:t>
            </a:r>
            <a:r>
              <a:rPr lang="en-US" sz="1800" dirty="0" smtClean="0"/>
              <a:t> 2 days, acute environmental condition or  a virulent pathogen</a:t>
            </a:r>
          </a:p>
          <a:p>
            <a:pPr>
              <a:defRPr/>
            </a:pPr>
            <a:r>
              <a:rPr lang="en-US" sz="1800" b="1" u="sng" dirty="0" smtClean="0"/>
              <a:t>Class II mortality curve</a:t>
            </a:r>
          </a:p>
          <a:p>
            <a:pPr lvl="1">
              <a:defRPr/>
            </a:pPr>
            <a:r>
              <a:rPr lang="en-US" sz="1600" dirty="0" smtClean="0"/>
              <a:t>Moderate increase over several days, </a:t>
            </a:r>
            <a:r>
              <a:rPr lang="en-US" sz="1800" dirty="0" smtClean="0"/>
              <a:t>virus, bacteria, or low level environmental stress</a:t>
            </a:r>
          </a:p>
          <a:p>
            <a:pPr>
              <a:defRPr/>
            </a:pPr>
            <a:r>
              <a:rPr lang="en-US" sz="1800" b="1" u="sng" dirty="0" smtClean="0"/>
              <a:t>Class III mortality curve</a:t>
            </a:r>
          </a:p>
          <a:p>
            <a:pPr lvl="1"/>
            <a:r>
              <a:rPr lang="en-US" sz="1800" dirty="0" smtClean="0"/>
              <a:t>Slow increase over a prolonged period, Low virulence bacteria, parasites, or a chronic environmental condition   </a:t>
            </a:r>
          </a:p>
          <a:p>
            <a:endParaRPr lang="en-US" dirty="0" smtClean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47800" y="3581400"/>
            <a:ext cx="76200" cy="2514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447800" y="6019800"/>
            <a:ext cx="37338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47800" y="3657600"/>
            <a:ext cx="838200" cy="2438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558" name="TextBox 18"/>
          <p:cNvSpPr txBox="1">
            <a:spLocks noChangeArrowheads="1"/>
          </p:cNvSpPr>
          <p:nvPr/>
        </p:nvSpPr>
        <p:spPr bwMode="auto">
          <a:xfrm>
            <a:off x="2362200" y="3810000"/>
            <a:ext cx="30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I</a:t>
            </a:r>
          </a:p>
        </p:txBody>
      </p:sp>
      <p:sp>
        <p:nvSpPr>
          <p:cNvPr id="151559" name="TextBox 21"/>
          <p:cNvSpPr txBox="1">
            <a:spLocks noChangeArrowheads="1"/>
          </p:cNvSpPr>
          <p:nvPr/>
        </p:nvSpPr>
        <p:spPr bwMode="auto">
          <a:xfrm>
            <a:off x="2819400" y="60960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Days</a:t>
            </a:r>
          </a:p>
        </p:txBody>
      </p:sp>
      <p:sp>
        <p:nvSpPr>
          <p:cNvPr id="151560" name="TextBox 22"/>
          <p:cNvSpPr txBox="1">
            <a:spLocks noChangeArrowheads="1"/>
          </p:cNvSpPr>
          <p:nvPr/>
        </p:nvSpPr>
        <p:spPr bwMode="auto">
          <a:xfrm rot="-5400000">
            <a:off x="413544" y="4569768"/>
            <a:ext cx="152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Mortality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524000" y="4191000"/>
            <a:ext cx="2819400" cy="18288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962400" y="4495800"/>
            <a:ext cx="383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II</a:t>
            </a:r>
            <a:endParaRPr lang="en-US" sz="2000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524000" y="5410200"/>
            <a:ext cx="3505200" cy="6096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3"/>
          <p:cNvSpPr txBox="1">
            <a:spLocks noChangeArrowheads="1"/>
          </p:cNvSpPr>
          <p:nvPr/>
        </p:nvSpPr>
        <p:spPr bwMode="auto">
          <a:xfrm>
            <a:off x="4876800" y="5486400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1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1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 uiExpand="1" build="p"/>
      <p:bldP spid="151554" grpId="1" uiExpand="1" build="p"/>
      <p:bldP spid="151558" grpId="0" uiExpand="1"/>
      <p:bldP spid="18" grpId="0" uiExpand="1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44562"/>
          </a:xfrm>
        </p:spPr>
        <p:txBody>
          <a:bodyPr/>
          <a:lstStyle/>
          <a:p>
            <a:pPr algn="ctr"/>
            <a:r>
              <a:rPr lang="en-US" b="1" dirty="0" smtClean="0"/>
              <a:t>Fish Behavior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838200"/>
            <a:ext cx="7772400" cy="4495800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Fish behavior can often indicate that a fish or group of fish is sick, and in some situations indicate what disease is affecting them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A specific behavior can be an indicator for multiple diseases or environmental conditions</a:t>
            </a:r>
          </a:p>
          <a:p>
            <a:pPr algn="ctr">
              <a:buNone/>
            </a:pPr>
            <a:endParaRPr lang="en-US" b="1" dirty="0" smtClean="0"/>
          </a:p>
        </p:txBody>
      </p:sp>
      <p:pic>
        <p:nvPicPr>
          <p:cNvPr id="149506" name="Picture 2" descr="Y:\From PC\My Documents\My Pictures\Steve pic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229087"/>
            <a:ext cx="3886200" cy="240057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Fish Behavior</a:t>
            </a:r>
          </a:p>
        </p:txBody>
      </p:sp>
      <p:sp>
        <p:nvSpPr>
          <p:cNvPr id="154626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05000"/>
            <a:ext cx="7772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Loss of appetite</a:t>
            </a:r>
          </a:p>
          <a:p>
            <a:pPr eaLnBrk="1" hangingPunct="1"/>
            <a:r>
              <a:rPr lang="en-US" dirty="0" smtClean="0"/>
              <a:t>Position in the water column/tank, Fish should be spread out in tank.</a:t>
            </a:r>
          </a:p>
          <a:p>
            <a:pPr eaLnBrk="1" hangingPunct="1"/>
            <a:r>
              <a:rPr lang="en-US" dirty="0" smtClean="0"/>
              <a:t>Labored breathing </a:t>
            </a:r>
          </a:p>
          <a:p>
            <a:pPr eaLnBrk="1" hangingPunct="1"/>
            <a:r>
              <a:rPr lang="en-US" dirty="0" smtClean="0"/>
              <a:t>Lethargy or listlessness</a:t>
            </a:r>
          </a:p>
          <a:p>
            <a:pPr eaLnBrk="1" hangingPunct="1"/>
            <a:r>
              <a:rPr lang="en-US" dirty="0" smtClean="0"/>
              <a:t>Flashing, Longitudinal spiraling, spinning in circles, Rubbing on the bottom.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/>
              <a:t>Fish Behavior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77724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Loss of appetite</a:t>
            </a:r>
          </a:p>
          <a:p>
            <a:pPr lvl="1"/>
            <a:r>
              <a:rPr lang="en-US" dirty="0" smtClean="0"/>
              <a:t>Gill Parasites or organic material on the </a:t>
            </a:r>
            <a:r>
              <a:rPr lang="en-US" b="1" u="sng" dirty="0" smtClean="0"/>
              <a:t>gills</a:t>
            </a:r>
          </a:p>
          <a:p>
            <a:pPr lvl="1"/>
            <a:r>
              <a:rPr lang="en-US" dirty="0" smtClean="0"/>
              <a:t>Bad feed/Nutritional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Position in the Tank</a:t>
            </a:r>
          </a:p>
          <a:p>
            <a:pPr lvl="1"/>
            <a:r>
              <a:rPr lang="en-US" dirty="0" smtClean="0"/>
              <a:t>surface – Low DO, Gill Parasites</a:t>
            </a:r>
          </a:p>
          <a:p>
            <a:pPr lvl="1"/>
            <a:r>
              <a:rPr lang="en-US" dirty="0" smtClean="0"/>
              <a:t>At the influent – Low DO, Temperature, Gill Parasites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Lethargy or listlessness</a:t>
            </a:r>
          </a:p>
          <a:p>
            <a:pPr lvl="1"/>
            <a:r>
              <a:rPr lang="en-US" dirty="0" smtClean="0"/>
              <a:t>Bacterial disease, virus, Nutritional.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Fish Behavior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5486400" cy="4876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Flashing or Rubbing on the bottom</a:t>
            </a:r>
          </a:p>
          <a:p>
            <a:pPr lvl="1"/>
            <a:r>
              <a:rPr lang="en-US" dirty="0" smtClean="0"/>
              <a:t>Parasites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Spinning in circles  </a:t>
            </a:r>
          </a:p>
          <a:p>
            <a:pPr lvl="1"/>
            <a:r>
              <a:rPr lang="en-US" dirty="0" smtClean="0"/>
              <a:t>Neurological damage</a:t>
            </a:r>
          </a:p>
          <a:p>
            <a:pPr lvl="1"/>
            <a:r>
              <a:rPr lang="en-US" dirty="0" smtClean="0"/>
              <a:t>Whirling disease, bacterial pathogens, impact</a:t>
            </a:r>
          </a:p>
          <a:p>
            <a:pPr lvl="2">
              <a:buNone/>
            </a:pPr>
            <a:endParaRPr lang="en-US" dirty="0" smtClean="0"/>
          </a:p>
          <a:p>
            <a:r>
              <a:rPr lang="en-US" dirty="0" smtClean="0"/>
              <a:t>Inverted swimming (Bloated)</a:t>
            </a:r>
          </a:p>
          <a:p>
            <a:pPr lvl="1"/>
            <a:r>
              <a:rPr lang="en-US" dirty="0" smtClean="0"/>
              <a:t>Swim bladder, or </a:t>
            </a:r>
            <a:r>
              <a:rPr lang="en-US" b="1" u="sng" dirty="0" smtClean="0"/>
              <a:t>nutritional</a:t>
            </a:r>
            <a:r>
              <a:rPr lang="en-US" dirty="0" smtClean="0"/>
              <a:t> issues.</a:t>
            </a:r>
            <a:endParaRPr lang="en-US" dirty="0"/>
          </a:p>
        </p:txBody>
      </p:sp>
      <p:pic>
        <p:nvPicPr>
          <p:cNvPr id="16385" name="Picture 1" descr="Y:\From PC\My Documents\My Pictures\Picture 018.jpg"/>
          <p:cNvPicPr>
            <a:picLocks noChangeAspect="1" noChangeArrowheads="1"/>
          </p:cNvPicPr>
          <p:nvPr/>
        </p:nvPicPr>
        <p:blipFill>
          <a:blip r:embed="rId2" cstate="print"/>
          <a:srcRect l="16283" t="17593" r="16667" b="19074"/>
          <a:stretch>
            <a:fillRect/>
          </a:stretch>
        </p:blipFill>
        <p:spPr bwMode="auto">
          <a:xfrm>
            <a:off x="5943600" y="1981200"/>
            <a:ext cx="2963332" cy="22098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62"/>
          </a:xfrm>
        </p:spPr>
        <p:txBody>
          <a:bodyPr/>
          <a:lstStyle/>
          <a:p>
            <a:pPr algn="ctr"/>
            <a:r>
              <a:rPr lang="en-US" b="1" dirty="0" smtClean="0"/>
              <a:t>Fish Appearance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Disease diagnosis should not be made on appearance alone, often clinical signs are very similar or the same for multiple disease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It is important to know what is </a:t>
            </a:r>
            <a:r>
              <a:rPr lang="en-US" b="1" u="sng" dirty="0" smtClean="0"/>
              <a:t>NORMAL</a:t>
            </a:r>
            <a:r>
              <a:rPr lang="en-US" dirty="0" smtClean="0"/>
              <a:t> for your fish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148482" name="Picture 2" descr="Y:\From PC\My Documents\My Pictures\Steve pic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267200"/>
            <a:ext cx="42672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Fish Appearance</a:t>
            </a:r>
          </a:p>
        </p:txBody>
      </p:sp>
      <p:sp>
        <p:nvSpPr>
          <p:cNvPr id="155650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2211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Coloration</a:t>
            </a:r>
          </a:p>
          <a:p>
            <a:pPr eaLnBrk="1" hangingPunct="1"/>
            <a:r>
              <a:rPr lang="en-US" dirty="0" smtClean="0"/>
              <a:t>Condition of the eyes</a:t>
            </a:r>
          </a:p>
          <a:p>
            <a:pPr eaLnBrk="1" hangingPunct="1"/>
            <a:r>
              <a:rPr lang="en-US" dirty="0" smtClean="0"/>
              <a:t>Condition of the fins</a:t>
            </a:r>
          </a:p>
          <a:p>
            <a:r>
              <a:rPr lang="en-US" dirty="0" smtClean="0"/>
              <a:t>Condition of the gills</a:t>
            </a:r>
          </a:p>
          <a:p>
            <a:pPr eaLnBrk="1" hangingPunct="1"/>
            <a:r>
              <a:rPr lang="en-US" dirty="0" smtClean="0"/>
              <a:t>Presence of lesions/growths/</a:t>
            </a:r>
          </a:p>
          <a:p>
            <a:pPr eaLnBrk="1" hangingPunct="1"/>
            <a:r>
              <a:rPr lang="en-US" dirty="0" smtClean="0"/>
              <a:t>Hemorrhaging</a:t>
            </a:r>
          </a:p>
          <a:p>
            <a:pPr eaLnBrk="1" hangingPunct="1"/>
            <a:r>
              <a:rPr lang="en-US" dirty="0" smtClean="0"/>
              <a:t>Discharge from the vent</a:t>
            </a:r>
          </a:p>
          <a:p>
            <a:pPr eaLnBrk="1" hangingPunct="1"/>
            <a:r>
              <a:rPr lang="en-US" dirty="0" smtClean="0"/>
              <a:t>Deformities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155651" name="Picture 1" descr="C:\Documents and Settings\cyamashita\My Documents\My Documents\My Pictures\Picture\Picture 007.jpg"/>
          <p:cNvPicPr>
            <a:picLocks noChangeAspect="1" noChangeArrowheads="1"/>
          </p:cNvPicPr>
          <p:nvPr/>
        </p:nvPicPr>
        <p:blipFill>
          <a:blip r:embed="rId2" cstate="print"/>
          <a:srcRect t="24615"/>
          <a:stretch>
            <a:fillRect/>
          </a:stretch>
        </p:blipFill>
        <p:spPr bwMode="auto">
          <a:xfrm>
            <a:off x="5257800" y="2133600"/>
            <a:ext cx="3302000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Y:\From PC\My Documents\My Pictures\Steve pic 017.jpg"/>
          <p:cNvPicPr>
            <a:picLocks noChangeAspect="1" noChangeArrowheads="1"/>
          </p:cNvPicPr>
          <p:nvPr/>
        </p:nvPicPr>
        <p:blipFill>
          <a:blip r:embed="rId3" cstate="print"/>
          <a:srcRect l="11542" t="18465" b="26140"/>
          <a:stretch>
            <a:fillRect/>
          </a:stretch>
        </p:blipFill>
        <p:spPr bwMode="auto">
          <a:xfrm>
            <a:off x="5314352" y="4572000"/>
            <a:ext cx="340670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5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5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5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5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5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Fish Health Unit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35480"/>
            <a:ext cx="4648200" cy="4389120"/>
          </a:xfrm>
        </p:spPr>
        <p:txBody>
          <a:bodyPr>
            <a:normAutofit/>
          </a:bodyPr>
          <a:lstStyle/>
          <a:p>
            <a:r>
              <a:rPr lang="en-US" b="1" dirty="0" smtClean="0"/>
              <a:t>Disease prevention programs</a:t>
            </a:r>
          </a:p>
          <a:p>
            <a:pPr lvl="1"/>
            <a:r>
              <a:rPr lang="en-US" dirty="0" smtClean="0"/>
              <a:t>Vaccinations</a:t>
            </a:r>
          </a:p>
          <a:p>
            <a:pPr lvl="1"/>
            <a:r>
              <a:rPr lang="en-US" dirty="0" smtClean="0"/>
              <a:t>Brood treatments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Wild fish kill investigation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Instruction/training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12" descr="Hatchery Staff 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57799" y="2057400"/>
            <a:ext cx="2972951" cy="3276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Fish</a:t>
            </a:r>
            <a:r>
              <a:rPr lang="en-US" dirty="0" smtClean="0"/>
              <a:t> </a:t>
            </a:r>
            <a:r>
              <a:rPr lang="en-US" b="1" dirty="0" smtClean="0"/>
              <a:t>Appearance</a:t>
            </a:r>
          </a:p>
        </p:txBody>
      </p:sp>
      <p:sp>
        <p:nvSpPr>
          <p:cNvPr id="156674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35480"/>
            <a:ext cx="4724400" cy="4617720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r>
              <a:rPr lang="en-US" sz="2800" b="1" u="sng" dirty="0" smtClean="0"/>
              <a:t>Color</a:t>
            </a:r>
          </a:p>
          <a:p>
            <a:r>
              <a:rPr lang="en-US" dirty="0" smtClean="0"/>
              <a:t>Light, Dark, Molted</a:t>
            </a:r>
          </a:p>
          <a:p>
            <a:r>
              <a:rPr lang="en-US" dirty="0" smtClean="0"/>
              <a:t>Fish will often change color when sick or stressed.</a:t>
            </a:r>
          </a:p>
          <a:p>
            <a:r>
              <a:rPr lang="en-US" dirty="0" smtClean="0"/>
              <a:t>Color change is sometimes a sign of a specific disease or condition  </a:t>
            </a:r>
          </a:p>
          <a:p>
            <a:pPr lvl="1"/>
            <a:r>
              <a:rPr lang="en-US" sz="2400" dirty="0" smtClean="0"/>
              <a:t>Whirling disease=Black tail</a:t>
            </a:r>
          </a:p>
          <a:p>
            <a:pPr lvl="1"/>
            <a:r>
              <a:rPr lang="en-US" sz="2400" dirty="0" smtClean="0"/>
              <a:t>Dark Spots = Neurological damage</a:t>
            </a:r>
          </a:p>
          <a:p>
            <a:pPr lvl="1"/>
            <a:r>
              <a:rPr lang="en-US" dirty="0" smtClean="0"/>
              <a:t>Dark Spots = Blunt force trauma</a:t>
            </a:r>
          </a:p>
          <a:p>
            <a:pPr lvl="1"/>
            <a:r>
              <a:rPr lang="en-US" sz="2400" dirty="0" smtClean="0"/>
              <a:t>Nutritional</a:t>
            </a:r>
          </a:p>
          <a:p>
            <a:pPr lvl="1"/>
            <a:r>
              <a:rPr lang="en-US" dirty="0" smtClean="0"/>
              <a:t>Bacterial disease</a:t>
            </a:r>
          </a:p>
          <a:p>
            <a:pPr lvl="1"/>
            <a:r>
              <a:rPr lang="en-US" sz="2400" dirty="0" smtClean="0"/>
              <a:t>Viral disease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endParaRPr lang="en-US" sz="24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156676" name="Picture 3" descr="\\fbbnrisfps01\Ken_Stark_Files$\My Documents\My Pictures\Blacktail.JPG"/>
          <p:cNvPicPr>
            <a:picLocks noChangeAspect="1" noChangeArrowheads="1"/>
          </p:cNvPicPr>
          <p:nvPr/>
        </p:nvPicPr>
        <p:blipFill>
          <a:blip r:embed="rId2" cstate="print"/>
          <a:srcRect r="22845"/>
          <a:stretch>
            <a:fillRect/>
          </a:stretch>
        </p:blipFill>
        <p:spPr bwMode="auto">
          <a:xfrm>
            <a:off x="5410200" y="2362200"/>
            <a:ext cx="33782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6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6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6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Fish Appearance</a:t>
            </a:r>
            <a:br>
              <a:rPr lang="en-US" sz="4800" b="1" dirty="0" smtClean="0"/>
            </a:br>
            <a:endParaRPr lang="en-US" sz="4800" b="1" dirty="0" smtClean="0"/>
          </a:p>
        </p:txBody>
      </p:sp>
      <p:sp>
        <p:nvSpPr>
          <p:cNvPr id="15769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35480"/>
            <a:ext cx="4724400" cy="438912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9600" b="1" u="sng" dirty="0" smtClean="0"/>
              <a:t>Eye Condition</a:t>
            </a:r>
          </a:p>
          <a:p>
            <a:pPr>
              <a:buNone/>
            </a:pPr>
            <a:endParaRPr lang="en-US" sz="5100" dirty="0" smtClean="0"/>
          </a:p>
          <a:p>
            <a:r>
              <a:rPr lang="en-US" sz="7400" dirty="0" smtClean="0"/>
              <a:t>Exophthalmia (Pop-eye)</a:t>
            </a:r>
          </a:p>
          <a:p>
            <a:pPr lvl="1"/>
            <a:r>
              <a:rPr lang="en-US" sz="7400" dirty="0" smtClean="0"/>
              <a:t>Gas bubble disease</a:t>
            </a:r>
          </a:p>
          <a:p>
            <a:pPr lvl="1"/>
            <a:r>
              <a:rPr lang="en-US" sz="7400" dirty="0" smtClean="0"/>
              <a:t>Systemic bacterial/viral infection</a:t>
            </a:r>
          </a:p>
          <a:p>
            <a:pPr lvl="1">
              <a:buNone/>
            </a:pPr>
            <a:endParaRPr lang="en-US" sz="7400" dirty="0" smtClean="0"/>
          </a:p>
          <a:p>
            <a:r>
              <a:rPr lang="en-US" sz="7400" dirty="0" smtClean="0"/>
              <a:t>Cataracts</a:t>
            </a:r>
          </a:p>
          <a:p>
            <a:pPr lvl="1"/>
            <a:r>
              <a:rPr lang="en-US" sz="7400" b="1" u="sng" dirty="0" smtClean="0"/>
              <a:t>Nutritional</a:t>
            </a:r>
          </a:p>
          <a:p>
            <a:pPr lvl="1"/>
            <a:r>
              <a:rPr lang="en-US" sz="7400" dirty="0" smtClean="0"/>
              <a:t>Genetic</a:t>
            </a:r>
          </a:p>
          <a:p>
            <a:pPr lvl="1">
              <a:buNone/>
            </a:pPr>
            <a:endParaRPr lang="en-US" sz="7400" dirty="0" smtClean="0"/>
          </a:p>
          <a:p>
            <a:r>
              <a:rPr lang="en-US" sz="7400" dirty="0" smtClean="0"/>
              <a:t>Missing</a:t>
            </a:r>
          </a:p>
          <a:p>
            <a:pPr lvl="1"/>
            <a:r>
              <a:rPr lang="en-US" sz="7400" dirty="0" smtClean="0"/>
              <a:t>Parasites</a:t>
            </a:r>
          </a:p>
          <a:p>
            <a:pPr lvl="1"/>
            <a:r>
              <a:rPr lang="en-US" sz="7400" dirty="0" smtClean="0"/>
              <a:t>Gas bubble disease </a:t>
            </a:r>
          </a:p>
          <a:p>
            <a:pPr lvl="1"/>
            <a:r>
              <a:rPr lang="en-US" sz="7400" b="1" u="sng" dirty="0" smtClean="0"/>
              <a:t>Over crowding</a:t>
            </a:r>
          </a:p>
          <a:p>
            <a:pPr>
              <a:buFont typeface="Arial" charset="0"/>
              <a:buNone/>
            </a:pPr>
            <a:endParaRPr lang="en-US" sz="2800" dirty="0" smtClean="0"/>
          </a:p>
          <a:p>
            <a:pPr lvl="1"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157699" name="Picture 2" descr="\\fbbnrisfps01\Ken_Stark_Files$\My Documents\My Pictures\Furunculosis, popey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572000"/>
            <a:ext cx="2438400" cy="16383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7700" name="Picture 3" descr="\\fbbnrisfps01\Ken_Stark_Files$\My Documents\My Pictures\Gas bubble, fish e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904999"/>
            <a:ext cx="2438400" cy="252316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7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7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7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7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76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76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69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>
          <a:xfrm>
            <a:off x="483504" y="5334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Fish Appearance</a:t>
            </a:r>
            <a:endParaRPr lang="en-US" u="sng" dirty="0" smtClean="0"/>
          </a:p>
        </p:txBody>
      </p:sp>
      <p:sp>
        <p:nvSpPr>
          <p:cNvPr id="15872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9530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 smtClean="0"/>
              <a:t>Fin Condition </a:t>
            </a:r>
          </a:p>
          <a:p>
            <a:r>
              <a:rPr lang="en-US" dirty="0" smtClean="0"/>
              <a:t>Eroded, frayed, missing, gas bubbles</a:t>
            </a:r>
          </a:p>
          <a:p>
            <a:pPr lvl="1"/>
            <a:r>
              <a:rPr lang="en-US" dirty="0" smtClean="0"/>
              <a:t>Bacterial</a:t>
            </a:r>
          </a:p>
          <a:p>
            <a:pPr lvl="1"/>
            <a:r>
              <a:rPr lang="en-US" dirty="0" smtClean="0"/>
              <a:t>Fungus</a:t>
            </a:r>
          </a:p>
          <a:p>
            <a:pPr lvl="1"/>
            <a:r>
              <a:rPr lang="en-US" dirty="0" smtClean="0"/>
              <a:t>Environmental</a:t>
            </a:r>
          </a:p>
          <a:p>
            <a:pPr lvl="2"/>
            <a:r>
              <a:rPr lang="en-US" b="1" u="sng" dirty="0" smtClean="0"/>
              <a:t>Fish density</a:t>
            </a:r>
            <a:r>
              <a:rPr lang="en-US" dirty="0" smtClean="0"/>
              <a:t>, Gas bubble disease</a:t>
            </a:r>
          </a:p>
          <a:p>
            <a:pPr lvl="2">
              <a:buNone/>
            </a:pPr>
            <a:endParaRPr lang="en-US" dirty="0" smtClean="0"/>
          </a:p>
          <a:p>
            <a:r>
              <a:rPr lang="en-US" dirty="0" smtClean="0"/>
              <a:t>Hemorrhaging at the base of fins</a:t>
            </a:r>
          </a:p>
          <a:p>
            <a:pPr lvl="1"/>
            <a:r>
              <a:rPr lang="en-US" dirty="0" smtClean="0"/>
              <a:t>Bacterial or viral infection</a:t>
            </a:r>
          </a:p>
        </p:txBody>
      </p:sp>
      <p:pic>
        <p:nvPicPr>
          <p:cNvPr id="158723" name="Picture 2" descr="\\fbbnrisfps01\Ken_Stark_Files$\My Documents\My Pictures\Fin and tail rot.JPG"/>
          <p:cNvPicPr>
            <a:picLocks noChangeAspect="1" noChangeArrowheads="1"/>
          </p:cNvPicPr>
          <p:nvPr/>
        </p:nvPicPr>
        <p:blipFill>
          <a:blip r:embed="rId2" cstate="print"/>
          <a:srcRect l="16738" r="15843"/>
          <a:stretch>
            <a:fillRect/>
          </a:stretch>
        </p:blipFill>
        <p:spPr bwMode="auto">
          <a:xfrm>
            <a:off x="5486400" y="1828800"/>
            <a:ext cx="3352800" cy="358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8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8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 smtClean="0"/>
              <a:t>Fish Appearance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u="sng" dirty="0" smtClean="0"/>
              <a:t>Presence of lesions/growths</a:t>
            </a:r>
            <a:endParaRPr lang="en-US" sz="3600" dirty="0" smtClean="0"/>
          </a:p>
        </p:txBody>
      </p:sp>
      <p:sp>
        <p:nvSpPr>
          <p:cNvPr id="15974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r>
              <a:rPr lang="en-US" dirty="0" smtClean="0"/>
              <a:t>Size, shape, color often indications of specific bacterial infections</a:t>
            </a:r>
          </a:p>
          <a:p>
            <a:r>
              <a:rPr lang="en-US" dirty="0" smtClean="0"/>
              <a:t>Fish predators</a:t>
            </a:r>
          </a:p>
          <a:p>
            <a:r>
              <a:rPr lang="en-US" dirty="0" smtClean="0"/>
              <a:t>Lesions can also be linked to nutritional and environmental problems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159747" name="Picture 4" descr="\\fbbnrisfps01\Ken_Stark_Files$\My Documents\My Pictures\piscirickettsiaWDN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724400"/>
            <a:ext cx="1905000" cy="14287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9748" name="Picture 6" descr="\\fbbnrisfps01\Ken_Stark_Files$\My Documents\My Pictures\Furuncle-clos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648200"/>
            <a:ext cx="2099654" cy="15240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9749" name="Picture 8" descr="\\fbbnrisfps01\Ken_Stark_Files$\My Documents\My Pictures\Copy of columnar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648200"/>
            <a:ext cx="1989604" cy="15367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Fish Appearance</a:t>
            </a:r>
            <a:endParaRPr lang="en-US" sz="3200" dirty="0" smtClean="0"/>
          </a:p>
        </p:txBody>
      </p:sp>
      <p:sp>
        <p:nvSpPr>
          <p:cNvPr id="160770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229600" cy="46021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b="1" u="sng" dirty="0" smtClean="0"/>
              <a:t>Discharge from vent 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dirty="0" smtClean="0"/>
              <a:t>Fish will have different color discharges depending on disease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ln>
                  <a:solidFill>
                    <a:schemeClr val="tx2"/>
                  </a:solidFill>
                </a:ln>
                <a:solidFill>
                  <a:srgbClr val="FFC000"/>
                </a:solidFill>
              </a:rPr>
              <a:t>Yellow - </a:t>
            </a:r>
            <a:r>
              <a:rPr lang="en-US" dirty="0" smtClean="0"/>
              <a:t>Columnaris (Bacterial)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</a:rPr>
              <a:t>Red</a:t>
            </a:r>
            <a:r>
              <a:rPr lang="en-US" dirty="0" smtClean="0">
                <a:solidFill>
                  <a:srgbClr val="C00000"/>
                </a:solidFill>
              </a:rPr>
              <a:t> - </a:t>
            </a:r>
            <a:r>
              <a:rPr lang="en-US" dirty="0" smtClean="0"/>
              <a:t>Furunculosis, hexamita infestation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US" dirty="0" smtClean="0"/>
              <a:t> –IPNv (Viral) or Nutritional.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Hemorrhaging around the vent </a:t>
            </a:r>
          </a:p>
          <a:p>
            <a:pPr lvl="1"/>
            <a:r>
              <a:rPr lang="en-US" dirty="0" smtClean="0"/>
              <a:t>Bacterial or parasitic infection</a:t>
            </a:r>
          </a:p>
          <a:p>
            <a:pPr lvl="1"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0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0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0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Fish Appearance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161794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0749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 smtClean="0"/>
              <a:t>Gill Color/condition </a:t>
            </a:r>
            <a:r>
              <a:rPr lang="en-US" sz="2800" b="1" dirty="0" smtClean="0"/>
              <a:t> -</a:t>
            </a:r>
            <a:r>
              <a:rPr lang="en-US" sz="2800" dirty="0" smtClean="0"/>
              <a:t>Gill color can be a sign of systemic infection or external infestation</a:t>
            </a:r>
          </a:p>
          <a:p>
            <a:pPr>
              <a:buNone/>
            </a:pPr>
            <a:endParaRPr lang="en-US" sz="2800" dirty="0" smtClean="0"/>
          </a:p>
          <a:p>
            <a:pPr lvl="1"/>
            <a:r>
              <a:rPr lang="en-US" sz="2400" dirty="0" smtClean="0"/>
              <a:t>Light colored gills indicate anemia, and bacterial infection</a:t>
            </a:r>
          </a:p>
          <a:p>
            <a:pPr lvl="1"/>
            <a:r>
              <a:rPr lang="en-US" sz="2400" dirty="0" smtClean="0"/>
              <a:t>Hemorrhaging can indicate environmental problem or parasites</a:t>
            </a:r>
          </a:p>
          <a:p>
            <a:pPr lvl="1"/>
            <a:r>
              <a:rPr lang="en-US" sz="2400" dirty="0" smtClean="0"/>
              <a:t>Blotches can indicate environmental or bacterial gill disease</a:t>
            </a:r>
          </a:p>
          <a:p>
            <a:pPr lvl="1">
              <a:buFont typeface="Arial" charset="0"/>
              <a:buNone/>
            </a:pPr>
            <a:endParaRPr lang="en-US" sz="2400" dirty="0" smtClean="0"/>
          </a:p>
          <a:p>
            <a:pPr lvl="1" algn="ctr">
              <a:buFont typeface="Arial" charset="0"/>
              <a:buNone/>
            </a:pPr>
            <a:r>
              <a:rPr lang="en-US" sz="2400" b="1" dirty="0" smtClean="0"/>
              <a:t>Gills will lose color after death; </a:t>
            </a:r>
          </a:p>
          <a:p>
            <a:pPr lvl="1" algn="ctr">
              <a:buFont typeface="Arial" charset="0"/>
              <a:buNone/>
            </a:pPr>
            <a:r>
              <a:rPr lang="en-US" sz="2400" b="1" dirty="0" smtClean="0"/>
              <a:t> examine live fish</a:t>
            </a:r>
          </a:p>
          <a:p>
            <a:endParaRPr lang="en-US" dirty="0" smtClean="0"/>
          </a:p>
        </p:txBody>
      </p:sp>
      <p:pic>
        <p:nvPicPr>
          <p:cNvPr id="161795" name="Picture 3" descr="\\fbbnrisfps01\Ken_Stark_Files$\My Documents\My Pictures\columnaris g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105400"/>
            <a:ext cx="2269027" cy="12954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1796" name="Picture 5" descr="\\fbbnrisfps01\Ken_Stark_Files$\My Documents\My Pictures\Gill fung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029200"/>
            <a:ext cx="2146582" cy="15240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1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1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685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What to do if you observe signs of disease?</a:t>
            </a:r>
          </a:p>
        </p:txBody>
      </p:sp>
      <p:sp>
        <p:nvSpPr>
          <p:cNvPr id="16281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038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Act now!! </a:t>
            </a:r>
          </a:p>
          <a:p>
            <a:pPr eaLnBrk="1" hangingPunct="1"/>
            <a:r>
              <a:rPr lang="en-US" sz="2800" dirty="0" smtClean="0"/>
              <a:t>Reduce Stress</a:t>
            </a:r>
          </a:p>
          <a:p>
            <a:pPr lvl="1"/>
            <a:r>
              <a:rPr lang="en-US" dirty="0" smtClean="0"/>
              <a:t>Ensure the water flow, oxygen, nitrogen, and water temperature are at acceptable levels</a:t>
            </a:r>
          </a:p>
          <a:p>
            <a:pPr eaLnBrk="1" hangingPunct="1"/>
            <a:r>
              <a:rPr lang="en-US" sz="2800" dirty="0" smtClean="0"/>
              <a:t>Document conditions and results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2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2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/>
          <a:lstStyle/>
          <a:p>
            <a:pPr algn="ctr"/>
            <a:r>
              <a:rPr lang="en-US" b="1" dirty="0" smtClean="0"/>
              <a:t>Disease 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514600"/>
            <a:ext cx="8229600" cy="38100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Chemical treatment is sometimes necessary but should be the last option.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Treating disease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Usually the simplest thing</a:t>
            </a:r>
          </a:p>
          <a:p>
            <a:r>
              <a:rPr lang="en-US" dirty="0" smtClean="0"/>
              <a:t>Try to reduce environmental stressors first</a:t>
            </a:r>
          </a:p>
          <a:p>
            <a:r>
              <a:rPr lang="en-US" dirty="0" smtClean="0"/>
              <a:t>Remember fish need FOOD, O2, Water to survive</a:t>
            </a:r>
          </a:p>
          <a:p>
            <a:r>
              <a:rPr lang="en-US" dirty="0" smtClean="0"/>
              <a:t>Determine what changed prior to mortality (document daily activities)</a:t>
            </a:r>
          </a:p>
          <a:p>
            <a:pPr lvl="1"/>
            <a:r>
              <a:rPr lang="en-US" dirty="0" smtClean="0"/>
              <a:t>lapses in biosecurity</a:t>
            </a:r>
          </a:p>
          <a:p>
            <a:pPr lvl="1"/>
            <a:r>
              <a:rPr lang="en-US" dirty="0" smtClean="0"/>
              <a:t>New stressors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62"/>
          </a:xfrm>
        </p:spPr>
        <p:txBody>
          <a:bodyPr/>
          <a:lstStyle/>
          <a:p>
            <a:pPr algn="ctr"/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Fish Mortality is usually the result of a combination of factors creating the “perfect storm”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Good biosecurity is essential in preventing disease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Documentation of environmental and fish condition is key to diagnosing disease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Know what is normal for your fish.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 smtClean="0"/>
              <a:t>Fish Health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382000" cy="4572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000" b="1" dirty="0" smtClean="0"/>
              <a:t>What causes disease</a:t>
            </a:r>
          </a:p>
          <a:p>
            <a:pPr algn="ctr">
              <a:buNone/>
            </a:pPr>
            <a:r>
              <a:rPr lang="en-US" sz="4000" b="1" dirty="0" smtClean="0"/>
              <a:t>Signs of disease</a:t>
            </a:r>
          </a:p>
          <a:p>
            <a:pPr algn="ctr">
              <a:buNone/>
            </a:pPr>
            <a:r>
              <a:rPr lang="en-US" sz="4000" b="1" dirty="0" smtClean="0"/>
              <a:t>Common Diseases</a:t>
            </a:r>
          </a:p>
          <a:p>
            <a:pPr algn="ctr">
              <a:buNone/>
            </a:pPr>
            <a:r>
              <a:rPr lang="en-US" sz="4000" b="1" dirty="0" smtClean="0"/>
              <a:t>Disease prevention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Oval 12"/>
          <p:cNvSpPr>
            <a:spLocks noChangeArrowheads="1"/>
          </p:cNvSpPr>
          <p:nvPr/>
        </p:nvSpPr>
        <p:spPr bwMode="auto">
          <a:xfrm>
            <a:off x="4572000" y="3886200"/>
            <a:ext cx="2667000" cy="2514600"/>
          </a:xfrm>
          <a:prstGeom prst="ellipse">
            <a:avLst/>
          </a:prstGeom>
          <a:blipFill dpi="0" rotWithShape="1">
            <a:blip r:embed="rId2" cstate="print">
              <a:alphaModFix amt="50000"/>
            </a:blip>
            <a:srcRect/>
            <a:tile tx="0" ty="0" sx="100000" sy="100000" flip="none" algn="tl"/>
          </a:blipFill>
          <a:ln w="88900" cmpd="sng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/>
              <a:t>   Environment</a:t>
            </a:r>
            <a:endParaRPr lang="en-US" sz="2400" b="1" dirty="0"/>
          </a:p>
        </p:txBody>
      </p:sp>
      <p:sp>
        <p:nvSpPr>
          <p:cNvPr id="72720" name="Oval 16"/>
          <p:cNvSpPr>
            <a:spLocks noChangeArrowheads="1"/>
          </p:cNvSpPr>
          <p:nvPr/>
        </p:nvSpPr>
        <p:spPr bwMode="auto">
          <a:xfrm>
            <a:off x="3124200" y="1524000"/>
            <a:ext cx="2743200" cy="2667000"/>
          </a:xfrm>
          <a:prstGeom prst="ellipse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 w="889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/>
              <a:t>Host</a:t>
            </a:r>
            <a:endParaRPr lang="en-US" sz="2400" b="1" dirty="0"/>
          </a:p>
        </p:txBody>
      </p:sp>
      <p:sp>
        <p:nvSpPr>
          <p:cNvPr id="72721" name="Oval 17"/>
          <p:cNvSpPr>
            <a:spLocks noChangeArrowheads="1"/>
          </p:cNvSpPr>
          <p:nvPr/>
        </p:nvSpPr>
        <p:spPr bwMode="auto">
          <a:xfrm>
            <a:off x="1828800" y="3886200"/>
            <a:ext cx="2667000" cy="2514600"/>
          </a:xfrm>
          <a:prstGeom prst="ellipse">
            <a:avLst/>
          </a:prstGeom>
          <a:blipFill dpi="0" rotWithShape="1">
            <a:blip r:embed="rId4" cstate="print">
              <a:alphaModFix amt="50000"/>
            </a:blip>
            <a:srcRect/>
            <a:tile tx="0" ty="0" sx="100000" sy="100000" flip="none" algn="tl"/>
          </a:blipFill>
          <a:ln w="8890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/>
              <a:t>Pathogen</a:t>
            </a:r>
            <a:endParaRPr lang="en-US" sz="24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685800"/>
            <a:ext cx="83058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causes a disease event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27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272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27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 animBg="1"/>
      <p:bldP spid="72720" grpId="0" animBg="1"/>
      <p:bldP spid="727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u="sng" dirty="0" smtClean="0"/>
              <a:t>Types of Disease</a:t>
            </a:r>
          </a:p>
        </p:txBody>
      </p:sp>
      <p:sp>
        <p:nvSpPr>
          <p:cNvPr id="69637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2209800"/>
            <a:ext cx="3200400" cy="3124200"/>
          </a:xfrm>
          <a:solidFill>
            <a:schemeClr val="bg1">
              <a:lumMod val="85000"/>
            </a:schemeClr>
          </a:solidFill>
          <a:ln w="38100">
            <a:solidFill>
              <a:schemeClr val="tx2"/>
            </a:solidFill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2800" dirty="0" smtClean="0"/>
              <a:t> </a:t>
            </a:r>
            <a:r>
              <a:rPr lang="en-US" sz="2800" b="1" u="sng" dirty="0" smtClean="0"/>
              <a:t>Non Infectious</a:t>
            </a:r>
          </a:p>
          <a:p>
            <a:pPr algn="ctr">
              <a:buFont typeface="Arial" charset="0"/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Environment</a:t>
            </a:r>
          </a:p>
          <a:p>
            <a:pPr algn="ctr">
              <a:buFont typeface="Arial" charset="0"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+</a:t>
            </a:r>
          </a:p>
          <a:p>
            <a:pPr algn="ctr">
              <a:buFont typeface="Arial" charset="0"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Host</a:t>
            </a:r>
          </a:p>
        </p:txBody>
      </p:sp>
      <p:sp>
        <p:nvSpPr>
          <p:cNvPr id="71683" name="Rectangle 6"/>
          <p:cNvSpPr>
            <a:spLocks noChangeArrowheads="1"/>
          </p:cNvSpPr>
          <p:nvPr/>
        </p:nvSpPr>
        <p:spPr bwMode="auto">
          <a:xfrm>
            <a:off x="4724400" y="2209800"/>
            <a:ext cx="3276600" cy="310854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Calibri" pitchFamily="34" charset="0"/>
              </a:rPr>
              <a:t>Infectious </a:t>
            </a:r>
            <a:r>
              <a:rPr lang="en-US" sz="2800" b="1" u="sng" dirty="0" smtClean="0">
                <a:latin typeface="Calibri" pitchFamily="34" charset="0"/>
              </a:rPr>
              <a:t>Disease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Environment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+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Host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+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Pathogen</a:t>
            </a:r>
          </a:p>
          <a:p>
            <a:pPr algn="ctr"/>
            <a:endParaRPr lang="en-US" sz="28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2900</TotalTime>
  <Words>2429</Words>
  <Application>Microsoft Office PowerPoint</Application>
  <PresentationFormat>On-screen Show (4:3)</PresentationFormat>
  <Paragraphs>580</Paragraphs>
  <Slides>69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Equity</vt:lpstr>
      <vt:lpstr>Clip</vt:lpstr>
      <vt:lpstr>Photo Editor Photo</vt:lpstr>
      <vt:lpstr>Trout in the Classroom  Fish Health Workshop  2015 </vt:lpstr>
      <vt:lpstr>Agency Organization</vt:lpstr>
      <vt:lpstr>Fish Production Services</vt:lpstr>
      <vt:lpstr> </vt:lpstr>
      <vt:lpstr>Fish Health Unit</vt:lpstr>
      <vt:lpstr>Fish Health Unit</vt:lpstr>
      <vt:lpstr>Fish Health</vt:lpstr>
      <vt:lpstr>What causes a disease event</vt:lpstr>
      <vt:lpstr>Types of Disease</vt:lpstr>
      <vt:lpstr>PowerPoint Presentation</vt:lpstr>
      <vt:lpstr>  Host Factors</vt:lpstr>
      <vt:lpstr>Fish Species </vt:lpstr>
      <vt:lpstr>Fish Strain</vt:lpstr>
      <vt:lpstr>Age</vt:lpstr>
      <vt:lpstr>Types of Disease</vt:lpstr>
      <vt:lpstr>PowerPoint Presentation</vt:lpstr>
      <vt:lpstr>Environment</vt:lpstr>
      <vt:lpstr>Environmental Factors</vt:lpstr>
      <vt:lpstr>Water Quality  </vt:lpstr>
      <vt:lpstr>Nutrition</vt:lpstr>
      <vt:lpstr>Physical Environment</vt:lpstr>
      <vt:lpstr>Mechanical  (Pumps, Filters, Air stones, lights, Chillers ) </vt:lpstr>
      <vt:lpstr>Population Density </vt:lpstr>
      <vt:lpstr>Types of Disease</vt:lpstr>
      <vt:lpstr>PowerPoint Presentation</vt:lpstr>
      <vt:lpstr>Pathogens</vt:lpstr>
      <vt:lpstr>Vertical Transmission</vt:lpstr>
      <vt:lpstr>Horizontal Transmission</vt:lpstr>
      <vt:lpstr>Parasites</vt:lpstr>
      <vt:lpstr>Parasites</vt:lpstr>
      <vt:lpstr>Ichthyophthirius Multifilis (Ich)</vt:lpstr>
      <vt:lpstr>PowerPoint Presentation</vt:lpstr>
      <vt:lpstr>Ichthyophthirius Multifilis</vt:lpstr>
      <vt:lpstr>Fungus</vt:lpstr>
      <vt:lpstr>Bacterial Pathogens</vt:lpstr>
      <vt:lpstr>Furunculosis (Aeromonas salmonicida)</vt:lpstr>
      <vt:lpstr>Columnaris disease  (Flavobacterium columnare)   </vt:lpstr>
      <vt:lpstr>Viral Pathogens</vt:lpstr>
      <vt:lpstr>Infectious Pancreatic Necrosis virus  (IPNv)</vt:lpstr>
      <vt:lpstr>Disease Prevention</vt:lpstr>
      <vt:lpstr>PFBC Disease Prevention Programs </vt:lpstr>
      <vt:lpstr>Pair Spawning</vt:lpstr>
      <vt:lpstr>Egg Disinfection</vt:lpstr>
      <vt:lpstr>What Can TIC Participants do to Prevent Diseases?</vt:lpstr>
      <vt:lpstr>Biosecurity </vt:lpstr>
      <vt:lpstr>TIC 2012/13 and Ich </vt:lpstr>
      <vt:lpstr>Whirling Disease</vt:lpstr>
      <vt:lpstr>Indicators of Disease</vt:lpstr>
      <vt:lpstr>Why is it important to be observant for signs of disease</vt:lpstr>
      <vt:lpstr>What Might Be Indicators of a Disease?</vt:lpstr>
      <vt:lpstr>Indicators of Disease</vt:lpstr>
      <vt:lpstr>Mortality</vt:lpstr>
      <vt:lpstr>Rate of Mortality</vt:lpstr>
      <vt:lpstr>Fish Behavior</vt:lpstr>
      <vt:lpstr>Fish Behavior</vt:lpstr>
      <vt:lpstr>Fish Behavior</vt:lpstr>
      <vt:lpstr>Fish Behavior</vt:lpstr>
      <vt:lpstr>Fish Appearance</vt:lpstr>
      <vt:lpstr>Fish Appearance</vt:lpstr>
      <vt:lpstr>Fish Appearance</vt:lpstr>
      <vt:lpstr>Fish Appearance </vt:lpstr>
      <vt:lpstr>Fish Appearance</vt:lpstr>
      <vt:lpstr> Fish Appearance Presence of lesions/growths</vt:lpstr>
      <vt:lpstr>Fish Appearance</vt:lpstr>
      <vt:lpstr>Fish Appearance </vt:lpstr>
      <vt:lpstr>What to do if you observe signs of disease?</vt:lpstr>
      <vt:lpstr>Disease Treatment</vt:lpstr>
      <vt:lpstr>Treating disease </vt:lpstr>
      <vt:lpstr>Summary</vt:lpstr>
    </vt:vector>
  </TitlesOfParts>
  <Company>PA Fish &amp; Boat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 Health Unit</dc:title>
  <dc:creator>cyamashita</dc:creator>
  <cp:lastModifiedBy>Daniel, Amidea</cp:lastModifiedBy>
  <cp:revision>249</cp:revision>
  <dcterms:created xsi:type="dcterms:W3CDTF">2013-05-16T17:51:14Z</dcterms:created>
  <dcterms:modified xsi:type="dcterms:W3CDTF">2015-11-12T16:57:54Z</dcterms:modified>
</cp:coreProperties>
</file>